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299" r:id="rId3"/>
    <p:sldId id="349" r:id="rId4"/>
    <p:sldId id="293" r:id="rId5"/>
    <p:sldId id="290" r:id="rId6"/>
    <p:sldId id="289" r:id="rId7"/>
    <p:sldId id="279" r:id="rId8"/>
    <p:sldId id="317" r:id="rId9"/>
    <p:sldId id="294" r:id="rId10"/>
    <p:sldId id="257" r:id="rId11"/>
    <p:sldId id="258" r:id="rId12"/>
    <p:sldId id="259" r:id="rId13"/>
    <p:sldId id="260" r:id="rId14"/>
    <p:sldId id="261" r:id="rId15"/>
    <p:sldId id="302" r:id="rId16"/>
    <p:sldId id="342" r:id="rId17"/>
    <p:sldId id="301" r:id="rId18"/>
    <p:sldId id="303" r:id="rId19"/>
    <p:sldId id="329" r:id="rId20"/>
    <p:sldId id="305" r:id="rId21"/>
    <p:sldId id="319" r:id="rId22"/>
    <p:sldId id="320" r:id="rId23"/>
    <p:sldId id="321" r:id="rId24"/>
    <p:sldId id="322" r:id="rId25"/>
    <p:sldId id="323" r:id="rId26"/>
    <p:sldId id="324" r:id="rId27"/>
    <p:sldId id="325" r:id="rId28"/>
    <p:sldId id="326" r:id="rId29"/>
    <p:sldId id="296" r:id="rId30"/>
    <p:sldId id="318" r:id="rId31"/>
    <p:sldId id="262" r:id="rId32"/>
    <p:sldId id="344" r:id="rId33"/>
    <p:sldId id="345" r:id="rId34"/>
    <p:sldId id="295" r:id="rId35"/>
    <p:sldId id="265" r:id="rId36"/>
    <p:sldId id="267" r:id="rId37"/>
    <p:sldId id="271" r:id="rId38"/>
    <p:sldId id="306" r:id="rId39"/>
    <p:sldId id="297" r:id="rId40"/>
    <p:sldId id="341" r:id="rId41"/>
    <p:sldId id="280" r:id="rId42"/>
    <p:sldId id="350" r:id="rId43"/>
    <p:sldId id="348" r:id="rId44"/>
    <p:sldId id="315" r:id="rId45"/>
    <p:sldId id="316" r:id="rId46"/>
    <p:sldId id="264" r:id="rId47"/>
    <p:sldId id="286" r:id="rId48"/>
    <p:sldId id="332" r:id="rId49"/>
    <p:sldId id="351" r:id="rId50"/>
    <p:sldId id="333" r:id="rId51"/>
    <p:sldId id="334" r:id="rId52"/>
    <p:sldId id="336" r:id="rId53"/>
    <p:sldId id="337" r:id="rId54"/>
    <p:sldId id="339" r:id="rId55"/>
    <p:sldId id="263" r:id="rId56"/>
    <p:sldId id="288" r:id="rId57"/>
    <p:sldId id="291" r:id="rId58"/>
    <p:sldId id="328" r:id="rId59"/>
    <p:sldId id="304" r:id="rId60"/>
    <p:sldId id="335" r:id="rId61"/>
    <p:sldId id="327" r:id="rId62"/>
    <p:sldId id="284" r:id="rId63"/>
    <p:sldId id="285" r:id="rId64"/>
    <p:sldId id="330" r:id="rId65"/>
    <p:sldId id="338" r:id="rId66"/>
    <p:sldId id="287" r:id="rId67"/>
    <p:sldId id="347" r:id="rId68"/>
    <p:sldId id="343" r:id="rId69"/>
    <p:sldId id="346" r:id="rId70"/>
    <p:sldId id="273" r:id="rId71"/>
    <p:sldId id="340" r:id="rId72"/>
    <p:sldId id="275" r:id="rId73"/>
    <p:sldId id="300" r:id="rId74"/>
    <p:sldId id="274" r:id="rId75"/>
    <p:sldId id="298" r:id="rId76"/>
    <p:sldId id="268" r:id="rId77"/>
    <p:sldId id="276" r:id="rId78"/>
    <p:sldId id="277" r:id="rId79"/>
    <p:sldId id="278" r:id="rId80"/>
    <p:sldId id="269" r:id="rId81"/>
    <p:sldId id="283" r:id="rId82"/>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a:srgbClr val="CC99FF"/>
    <a:srgbClr val="B67A0E"/>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16" autoAdjust="0"/>
    <p:restoredTop sz="94660"/>
  </p:normalViewPr>
  <p:slideViewPr>
    <p:cSldViewPr snapToGrid="0">
      <p:cViewPr>
        <p:scale>
          <a:sx n="100" d="100"/>
          <a:sy n="100" d="100"/>
        </p:scale>
        <p:origin x="-828" y="-4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5FD15-5646-443A-AA74-EC6AB48FB59A}" type="datetimeFigureOut">
              <a:rPr lang="sv-SE" smtClean="0"/>
              <a:t>2017-08-13</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212037-F9F0-46EE-BA34-5CC3AC29CDC7}" type="slidenum">
              <a:rPr lang="sv-SE" smtClean="0"/>
              <a:t>‹#›</a:t>
            </a:fld>
            <a:endParaRPr lang="sv-SE"/>
          </a:p>
        </p:txBody>
      </p:sp>
    </p:spTree>
    <p:extLst>
      <p:ext uri="{BB962C8B-B14F-4D97-AF65-F5344CB8AC3E}">
        <p14:creationId xmlns:p14="http://schemas.microsoft.com/office/powerpoint/2010/main" val="923590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02212037-F9F0-46EE-BA34-5CC3AC29CDC7}" type="slidenum">
              <a:rPr lang="sv-SE" smtClean="0"/>
              <a:t>19</a:t>
            </a:fld>
            <a:endParaRPr lang="sv-SE"/>
          </a:p>
        </p:txBody>
      </p:sp>
    </p:spTree>
    <p:extLst>
      <p:ext uri="{BB962C8B-B14F-4D97-AF65-F5344CB8AC3E}">
        <p14:creationId xmlns:p14="http://schemas.microsoft.com/office/powerpoint/2010/main" val="1608793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02212037-F9F0-46EE-BA34-5CC3AC29CDC7}" type="slidenum">
              <a:rPr lang="sv-SE" smtClean="0"/>
              <a:t>36</a:t>
            </a:fld>
            <a:endParaRPr lang="sv-SE"/>
          </a:p>
        </p:txBody>
      </p:sp>
    </p:spTree>
    <p:extLst>
      <p:ext uri="{BB962C8B-B14F-4D97-AF65-F5344CB8AC3E}">
        <p14:creationId xmlns:p14="http://schemas.microsoft.com/office/powerpoint/2010/main" val="186498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02212037-F9F0-46EE-BA34-5CC3AC29CDC7}" type="slidenum">
              <a:rPr lang="sv-SE" smtClean="0"/>
              <a:t>58</a:t>
            </a:fld>
            <a:endParaRPr lang="sv-SE"/>
          </a:p>
        </p:txBody>
      </p:sp>
    </p:spTree>
    <p:extLst>
      <p:ext uri="{BB962C8B-B14F-4D97-AF65-F5344CB8AC3E}">
        <p14:creationId xmlns:p14="http://schemas.microsoft.com/office/powerpoint/2010/main" val="391018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 </a:t>
            </a:r>
            <a:r>
              <a:rPr lang="sv-SE" dirty="0" err="1" smtClean="0"/>
              <a:t>am</a:t>
            </a:r>
            <a:r>
              <a:rPr lang="sv-SE" baseline="0" dirty="0" smtClean="0"/>
              <a:t> not sure </a:t>
            </a:r>
            <a:r>
              <a:rPr lang="sv-SE" baseline="0" dirty="0" err="1" smtClean="0"/>
              <a:t>if</a:t>
            </a:r>
            <a:r>
              <a:rPr lang="sv-SE" baseline="0" dirty="0" smtClean="0"/>
              <a:t> </a:t>
            </a:r>
            <a:r>
              <a:rPr lang="sv-SE" baseline="0" dirty="0" err="1" smtClean="0"/>
              <a:t>these</a:t>
            </a:r>
            <a:r>
              <a:rPr lang="sv-SE" baseline="0" dirty="0" smtClean="0"/>
              <a:t> </a:t>
            </a:r>
            <a:r>
              <a:rPr lang="sv-SE" baseline="0" dirty="0" err="1" smtClean="0"/>
              <a:t>slides</a:t>
            </a:r>
            <a:r>
              <a:rPr lang="sv-SE" baseline="0" dirty="0" smtClean="0"/>
              <a:t> </a:t>
            </a:r>
            <a:r>
              <a:rPr lang="sv-SE" baseline="0" dirty="0" err="1" smtClean="0"/>
              <a:t>are</a:t>
            </a:r>
            <a:r>
              <a:rPr lang="sv-SE" baseline="0" dirty="0" smtClean="0"/>
              <a:t> </a:t>
            </a:r>
            <a:r>
              <a:rPr lang="sv-SE" baseline="0" dirty="0" err="1" smtClean="0"/>
              <a:t>necessary</a:t>
            </a:r>
            <a:r>
              <a:rPr lang="sv-SE" baseline="0" dirty="0" smtClean="0">
                <a:sym typeface="Wingdings" panose="05000000000000000000" pitchFamily="2" charset="2"/>
              </a:rPr>
              <a:t> just shows </a:t>
            </a:r>
            <a:r>
              <a:rPr lang="sv-SE" baseline="0" dirty="0" err="1" smtClean="0">
                <a:sym typeface="Wingdings" panose="05000000000000000000" pitchFamily="2" charset="2"/>
              </a:rPr>
              <a:t>raw</a:t>
            </a:r>
            <a:r>
              <a:rPr lang="sv-SE" baseline="0" dirty="0" smtClean="0">
                <a:sym typeface="Wingdings" panose="05000000000000000000" pitchFamily="2" charset="2"/>
              </a:rPr>
              <a:t> </a:t>
            </a:r>
            <a:r>
              <a:rPr lang="sv-SE" baseline="0" dirty="0" err="1" smtClean="0">
                <a:sym typeface="Wingdings" panose="05000000000000000000" pitchFamily="2" charset="2"/>
              </a:rPr>
              <a:t>header</a:t>
            </a:r>
            <a:r>
              <a:rPr lang="sv-SE" baseline="0" dirty="0" smtClean="0">
                <a:sym typeface="Wingdings" panose="05000000000000000000" pitchFamily="2" charset="2"/>
              </a:rPr>
              <a:t> </a:t>
            </a:r>
            <a:r>
              <a:rPr lang="sv-SE" baseline="0" dirty="0" err="1" smtClean="0">
                <a:sym typeface="Wingdings" panose="05000000000000000000" pitchFamily="2" charset="2"/>
              </a:rPr>
              <a:t>of</a:t>
            </a:r>
            <a:r>
              <a:rPr lang="sv-SE" baseline="0" dirty="0" smtClean="0">
                <a:sym typeface="Wingdings" panose="05000000000000000000" pitchFamily="2" charset="2"/>
              </a:rPr>
              <a:t> </a:t>
            </a:r>
            <a:r>
              <a:rPr lang="sv-SE" baseline="0" dirty="0" err="1" smtClean="0">
                <a:sym typeface="Wingdings" panose="05000000000000000000" pitchFamily="2" charset="2"/>
              </a:rPr>
              <a:t>code</a:t>
            </a:r>
            <a:endParaRPr lang="sv-SE" dirty="0"/>
          </a:p>
        </p:txBody>
      </p:sp>
      <p:sp>
        <p:nvSpPr>
          <p:cNvPr id="4" name="Slide Number Placeholder 3"/>
          <p:cNvSpPr>
            <a:spLocks noGrp="1"/>
          </p:cNvSpPr>
          <p:nvPr>
            <p:ph type="sldNum" sz="quarter" idx="10"/>
          </p:nvPr>
        </p:nvSpPr>
        <p:spPr/>
        <p:txBody>
          <a:bodyPr/>
          <a:lstStyle/>
          <a:p>
            <a:fld id="{02212037-F9F0-46EE-BA34-5CC3AC29CDC7}" type="slidenum">
              <a:rPr lang="sv-SE" smtClean="0"/>
              <a:t>62</a:t>
            </a:fld>
            <a:endParaRPr lang="sv-SE"/>
          </a:p>
        </p:txBody>
      </p:sp>
    </p:spTree>
    <p:extLst>
      <p:ext uri="{BB962C8B-B14F-4D97-AF65-F5344CB8AC3E}">
        <p14:creationId xmlns:p14="http://schemas.microsoft.com/office/powerpoint/2010/main" val="2461070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sv-S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sv-SE"/>
          </a:p>
        </p:txBody>
      </p:sp>
      <p:sp>
        <p:nvSpPr>
          <p:cNvPr id="4" name="Date Placeholder 3"/>
          <p:cNvSpPr>
            <a:spLocks noGrp="1"/>
          </p:cNvSpPr>
          <p:nvPr>
            <p:ph type="dt" sz="half" idx="10"/>
          </p:nvPr>
        </p:nvSpPr>
        <p:spPr/>
        <p:txBody>
          <a:bodyPr/>
          <a:lstStyle/>
          <a:p>
            <a:fld id="{48BAFEA2-4CB7-4F36-AF05-D82D2BB2F50B}" type="datetimeFigureOut">
              <a:rPr lang="sv-SE" smtClean="0"/>
              <a:t>2017-08-13</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C3A60C58-8F78-49D1-A1D7-A977A3C5820B}" type="slidenum">
              <a:rPr lang="sv-SE" smtClean="0"/>
              <a:t>‹#›</a:t>
            </a:fld>
            <a:endParaRPr lang="sv-SE"/>
          </a:p>
        </p:txBody>
      </p:sp>
    </p:spTree>
    <p:extLst>
      <p:ext uri="{BB962C8B-B14F-4D97-AF65-F5344CB8AC3E}">
        <p14:creationId xmlns:p14="http://schemas.microsoft.com/office/powerpoint/2010/main" val="2824905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48BAFEA2-4CB7-4F36-AF05-D82D2BB2F50B}" type="datetimeFigureOut">
              <a:rPr lang="sv-SE" smtClean="0"/>
              <a:t>2017-08-13</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C3A60C58-8F78-49D1-A1D7-A977A3C5820B}" type="slidenum">
              <a:rPr lang="sv-SE" smtClean="0"/>
              <a:t>‹#›</a:t>
            </a:fld>
            <a:endParaRPr lang="sv-SE"/>
          </a:p>
        </p:txBody>
      </p:sp>
    </p:spTree>
    <p:extLst>
      <p:ext uri="{BB962C8B-B14F-4D97-AF65-F5344CB8AC3E}">
        <p14:creationId xmlns:p14="http://schemas.microsoft.com/office/powerpoint/2010/main" val="485660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sv-S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48BAFEA2-4CB7-4F36-AF05-D82D2BB2F50B}" type="datetimeFigureOut">
              <a:rPr lang="sv-SE" smtClean="0"/>
              <a:t>2017-08-13</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C3A60C58-8F78-49D1-A1D7-A977A3C5820B}" type="slidenum">
              <a:rPr lang="sv-SE" smtClean="0"/>
              <a:t>‹#›</a:t>
            </a:fld>
            <a:endParaRPr lang="sv-SE"/>
          </a:p>
        </p:txBody>
      </p:sp>
    </p:spTree>
    <p:extLst>
      <p:ext uri="{BB962C8B-B14F-4D97-AF65-F5344CB8AC3E}">
        <p14:creationId xmlns:p14="http://schemas.microsoft.com/office/powerpoint/2010/main" val="3376994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48BAFEA2-4CB7-4F36-AF05-D82D2BB2F50B}" type="datetimeFigureOut">
              <a:rPr lang="sv-SE" smtClean="0"/>
              <a:t>2017-08-13</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C3A60C58-8F78-49D1-A1D7-A977A3C5820B}" type="slidenum">
              <a:rPr lang="sv-SE" smtClean="0"/>
              <a:t>‹#›</a:t>
            </a:fld>
            <a:endParaRPr lang="sv-SE"/>
          </a:p>
        </p:txBody>
      </p:sp>
    </p:spTree>
    <p:extLst>
      <p:ext uri="{BB962C8B-B14F-4D97-AF65-F5344CB8AC3E}">
        <p14:creationId xmlns:p14="http://schemas.microsoft.com/office/powerpoint/2010/main" val="2481218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sv-S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BAFEA2-4CB7-4F36-AF05-D82D2BB2F50B}" type="datetimeFigureOut">
              <a:rPr lang="sv-SE" smtClean="0"/>
              <a:t>2017-08-13</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C3A60C58-8F78-49D1-A1D7-A977A3C5820B}" type="slidenum">
              <a:rPr lang="sv-SE" smtClean="0"/>
              <a:t>‹#›</a:t>
            </a:fld>
            <a:endParaRPr lang="sv-SE"/>
          </a:p>
        </p:txBody>
      </p:sp>
    </p:spTree>
    <p:extLst>
      <p:ext uri="{BB962C8B-B14F-4D97-AF65-F5344CB8AC3E}">
        <p14:creationId xmlns:p14="http://schemas.microsoft.com/office/powerpoint/2010/main" val="2231642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Date Placeholder 4"/>
          <p:cNvSpPr>
            <a:spLocks noGrp="1"/>
          </p:cNvSpPr>
          <p:nvPr>
            <p:ph type="dt" sz="half" idx="10"/>
          </p:nvPr>
        </p:nvSpPr>
        <p:spPr/>
        <p:txBody>
          <a:bodyPr/>
          <a:lstStyle/>
          <a:p>
            <a:fld id="{48BAFEA2-4CB7-4F36-AF05-D82D2BB2F50B}" type="datetimeFigureOut">
              <a:rPr lang="sv-SE" smtClean="0"/>
              <a:t>2017-08-13</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C3A60C58-8F78-49D1-A1D7-A977A3C5820B}" type="slidenum">
              <a:rPr lang="sv-SE" smtClean="0"/>
              <a:t>‹#›</a:t>
            </a:fld>
            <a:endParaRPr lang="sv-SE"/>
          </a:p>
        </p:txBody>
      </p:sp>
    </p:spTree>
    <p:extLst>
      <p:ext uri="{BB962C8B-B14F-4D97-AF65-F5344CB8AC3E}">
        <p14:creationId xmlns:p14="http://schemas.microsoft.com/office/powerpoint/2010/main" val="4045827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sv-S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7" name="Date Placeholder 6"/>
          <p:cNvSpPr>
            <a:spLocks noGrp="1"/>
          </p:cNvSpPr>
          <p:nvPr>
            <p:ph type="dt" sz="half" idx="10"/>
          </p:nvPr>
        </p:nvSpPr>
        <p:spPr/>
        <p:txBody>
          <a:bodyPr/>
          <a:lstStyle/>
          <a:p>
            <a:fld id="{48BAFEA2-4CB7-4F36-AF05-D82D2BB2F50B}" type="datetimeFigureOut">
              <a:rPr lang="sv-SE" smtClean="0"/>
              <a:t>2017-08-13</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C3A60C58-8F78-49D1-A1D7-A977A3C5820B}" type="slidenum">
              <a:rPr lang="sv-SE" smtClean="0"/>
              <a:t>‹#›</a:t>
            </a:fld>
            <a:endParaRPr lang="sv-SE"/>
          </a:p>
        </p:txBody>
      </p:sp>
    </p:spTree>
    <p:extLst>
      <p:ext uri="{BB962C8B-B14F-4D97-AF65-F5344CB8AC3E}">
        <p14:creationId xmlns:p14="http://schemas.microsoft.com/office/powerpoint/2010/main" val="1076388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Date Placeholder 2"/>
          <p:cNvSpPr>
            <a:spLocks noGrp="1"/>
          </p:cNvSpPr>
          <p:nvPr>
            <p:ph type="dt" sz="half" idx="10"/>
          </p:nvPr>
        </p:nvSpPr>
        <p:spPr/>
        <p:txBody>
          <a:bodyPr/>
          <a:lstStyle/>
          <a:p>
            <a:fld id="{48BAFEA2-4CB7-4F36-AF05-D82D2BB2F50B}" type="datetimeFigureOut">
              <a:rPr lang="sv-SE" smtClean="0"/>
              <a:t>2017-08-13</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C3A60C58-8F78-49D1-A1D7-A977A3C5820B}" type="slidenum">
              <a:rPr lang="sv-SE" smtClean="0"/>
              <a:t>‹#›</a:t>
            </a:fld>
            <a:endParaRPr lang="sv-SE"/>
          </a:p>
        </p:txBody>
      </p:sp>
    </p:spTree>
    <p:extLst>
      <p:ext uri="{BB962C8B-B14F-4D97-AF65-F5344CB8AC3E}">
        <p14:creationId xmlns:p14="http://schemas.microsoft.com/office/powerpoint/2010/main" val="4050331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BAFEA2-4CB7-4F36-AF05-D82D2BB2F50B}" type="datetimeFigureOut">
              <a:rPr lang="sv-SE" smtClean="0"/>
              <a:t>2017-08-13</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C3A60C58-8F78-49D1-A1D7-A977A3C5820B}" type="slidenum">
              <a:rPr lang="sv-SE" smtClean="0"/>
              <a:t>‹#›</a:t>
            </a:fld>
            <a:endParaRPr lang="sv-SE"/>
          </a:p>
        </p:txBody>
      </p:sp>
    </p:spTree>
    <p:extLst>
      <p:ext uri="{BB962C8B-B14F-4D97-AF65-F5344CB8AC3E}">
        <p14:creationId xmlns:p14="http://schemas.microsoft.com/office/powerpoint/2010/main" val="1102931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sv-S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BAFEA2-4CB7-4F36-AF05-D82D2BB2F50B}" type="datetimeFigureOut">
              <a:rPr lang="sv-SE" smtClean="0"/>
              <a:t>2017-08-13</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C3A60C58-8F78-49D1-A1D7-A977A3C5820B}" type="slidenum">
              <a:rPr lang="sv-SE" smtClean="0"/>
              <a:t>‹#›</a:t>
            </a:fld>
            <a:endParaRPr lang="sv-SE"/>
          </a:p>
        </p:txBody>
      </p:sp>
    </p:spTree>
    <p:extLst>
      <p:ext uri="{BB962C8B-B14F-4D97-AF65-F5344CB8AC3E}">
        <p14:creationId xmlns:p14="http://schemas.microsoft.com/office/powerpoint/2010/main" val="2417157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sv-S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BAFEA2-4CB7-4F36-AF05-D82D2BB2F50B}" type="datetimeFigureOut">
              <a:rPr lang="sv-SE" smtClean="0"/>
              <a:t>2017-08-13</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C3A60C58-8F78-49D1-A1D7-A977A3C5820B}" type="slidenum">
              <a:rPr lang="sv-SE" smtClean="0"/>
              <a:t>‹#›</a:t>
            </a:fld>
            <a:endParaRPr lang="sv-SE"/>
          </a:p>
        </p:txBody>
      </p:sp>
    </p:spTree>
    <p:extLst>
      <p:ext uri="{BB962C8B-B14F-4D97-AF65-F5344CB8AC3E}">
        <p14:creationId xmlns:p14="http://schemas.microsoft.com/office/powerpoint/2010/main" val="2606244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sv-S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BAFEA2-4CB7-4F36-AF05-D82D2BB2F50B}" type="datetimeFigureOut">
              <a:rPr lang="sv-SE" smtClean="0"/>
              <a:t>2017-08-13</a:t>
            </a:fld>
            <a:endParaRPr lang="sv-S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A60C58-8F78-49D1-A1D7-A977A3C5820B}" type="slidenum">
              <a:rPr lang="sv-SE" smtClean="0"/>
              <a:t>‹#›</a:t>
            </a:fld>
            <a:endParaRPr lang="sv-SE"/>
          </a:p>
        </p:txBody>
      </p:sp>
    </p:spTree>
    <p:extLst>
      <p:ext uri="{BB962C8B-B14F-4D97-AF65-F5344CB8AC3E}">
        <p14:creationId xmlns:p14="http://schemas.microsoft.com/office/powerpoint/2010/main" val="1726322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inst.eecs.berkeley.edu/~cs150/Documents/Nets.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xilinx.com/support/documentation/ip_documentation/xfft_ds260.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ADQ14-DC </a:t>
            </a:r>
            <a:endParaRPr lang="sv-SE" dirty="0"/>
          </a:p>
        </p:txBody>
      </p:sp>
      <p:sp>
        <p:nvSpPr>
          <p:cNvPr id="3" name="Subtitle 2"/>
          <p:cNvSpPr>
            <a:spLocks noGrp="1"/>
          </p:cNvSpPr>
          <p:nvPr>
            <p:ph type="subTitle" idx="1"/>
          </p:nvPr>
        </p:nvSpPr>
        <p:spPr/>
        <p:txBody>
          <a:bodyPr/>
          <a:lstStyle/>
          <a:p>
            <a:r>
              <a:rPr lang="sv-SE" dirty="0" smtClean="0"/>
              <a:t>Juliana Echternach and Ben Schneider </a:t>
            </a:r>
            <a:endParaRPr lang="sv-SE" dirty="0"/>
          </a:p>
        </p:txBody>
      </p:sp>
    </p:spTree>
    <p:extLst>
      <p:ext uri="{BB962C8B-B14F-4D97-AF65-F5344CB8AC3E}">
        <p14:creationId xmlns:p14="http://schemas.microsoft.com/office/powerpoint/2010/main" val="40483039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Read the Manual and </a:t>
            </a:r>
            <a:r>
              <a:rPr lang="sv-SE" dirty="0" err="1" smtClean="0"/>
              <a:t>ReferenceGuide</a:t>
            </a:r>
            <a:endParaRPr lang="sv-SE" dirty="0"/>
          </a:p>
        </p:txBody>
      </p:sp>
      <p:sp>
        <p:nvSpPr>
          <p:cNvPr id="3" name="Content Placeholder 2"/>
          <p:cNvSpPr>
            <a:spLocks noGrp="1"/>
          </p:cNvSpPr>
          <p:nvPr>
            <p:ph idx="1"/>
          </p:nvPr>
        </p:nvSpPr>
        <p:spPr/>
        <p:txBody>
          <a:bodyPr/>
          <a:lstStyle/>
          <a:p>
            <a:r>
              <a:rPr lang="sv-SE" dirty="0" smtClean="0"/>
              <a:t>Manual = Overall Setup</a:t>
            </a:r>
          </a:p>
          <a:p>
            <a:pPr lvl="1"/>
            <a:r>
              <a:rPr lang="sv-SE" dirty="0" err="1" smtClean="0"/>
              <a:t>Helpful</a:t>
            </a:r>
            <a:r>
              <a:rPr lang="sv-SE" dirty="0" smtClean="0"/>
              <a:t> to understand the </a:t>
            </a:r>
            <a:r>
              <a:rPr lang="sv-SE" dirty="0" err="1" smtClean="0"/>
              <a:t>flow</a:t>
            </a:r>
            <a:r>
              <a:rPr lang="sv-SE" dirty="0" smtClean="0"/>
              <a:t> </a:t>
            </a:r>
            <a:r>
              <a:rPr lang="sv-SE" dirty="0" err="1" smtClean="0"/>
              <a:t>of</a:t>
            </a:r>
            <a:r>
              <a:rPr lang="sv-SE" dirty="0" smtClean="0"/>
              <a:t> data</a:t>
            </a:r>
          </a:p>
          <a:p>
            <a:pPr lvl="1"/>
            <a:r>
              <a:rPr lang="sv-SE" dirty="0" err="1" smtClean="0"/>
              <a:t>How</a:t>
            </a:r>
            <a:r>
              <a:rPr lang="sv-SE" dirty="0" smtClean="0"/>
              <a:t> to set </a:t>
            </a:r>
            <a:r>
              <a:rPr lang="sv-SE" dirty="0" err="1" smtClean="0"/>
              <a:t>up</a:t>
            </a:r>
            <a:r>
              <a:rPr lang="sv-SE" dirty="0" smtClean="0"/>
              <a:t> the </a:t>
            </a:r>
            <a:r>
              <a:rPr lang="sv-SE" dirty="0" err="1" smtClean="0"/>
              <a:t>DevKit</a:t>
            </a:r>
            <a:endParaRPr lang="sv-SE" dirty="0" smtClean="0"/>
          </a:p>
          <a:p>
            <a:r>
              <a:rPr lang="sv-SE" dirty="0" err="1" smtClean="0"/>
              <a:t>ReferenceGuide</a:t>
            </a:r>
            <a:r>
              <a:rPr lang="sv-SE" dirty="0" smtClean="0"/>
              <a:t> = C </a:t>
            </a:r>
            <a:r>
              <a:rPr lang="sv-SE" dirty="0" err="1" smtClean="0"/>
              <a:t>Code</a:t>
            </a:r>
            <a:r>
              <a:rPr lang="sv-SE" dirty="0" smtClean="0"/>
              <a:t> </a:t>
            </a:r>
            <a:r>
              <a:rPr lang="sv-SE" dirty="0" err="1" smtClean="0"/>
              <a:t>documentation</a:t>
            </a:r>
            <a:r>
              <a:rPr lang="sv-SE" dirty="0" smtClean="0"/>
              <a:t> </a:t>
            </a:r>
          </a:p>
          <a:p>
            <a:pPr lvl="1"/>
            <a:r>
              <a:rPr lang="sv-SE" dirty="0" err="1" smtClean="0"/>
              <a:t>Functions</a:t>
            </a:r>
            <a:r>
              <a:rPr lang="sv-SE" dirty="0" smtClean="0"/>
              <a:t> to </a:t>
            </a:r>
            <a:r>
              <a:rPr lang="sv-SE" dirty="0" err="1" smtClean="0"/>
              <a:t>use</a:t>
            </a:r>
            <a:r>
              <a:rPr lang="sv-SE" dirty="0" smtClean="0"/>
              <a:t> in Visual Studios </a:t>
            </a:r>
          </a:p>
          <a:p>
            <a:pPr lvl="1"/>
            <a:r>
              <a:rPr lang="sv-SE" dirty="0" err="1" smtClean="0"/>
              <a:t>Useful</a:t>
            </a:r>
            <a:r>
              <a:rPr lang="sv-SE" dirty="0" smtClean="0"/>
              <a:t> </a:t>
            </a:r>
            <a:r>
              <a:rPr lang="sv-SE" dirty="0" err="1" smtClean="0"/>
              <a:t>controls</a:t>
            </a:r>
            <a:endParaRPr lang="sv-SE" dirty="0"/>
          </a:p>
          <a:p>
            <a:r>
              <a:rPr lang="sv-SE" dirty="0" err="1" smtClean="0"/>
              <a:t>Use</a:t>
            </a:r>
            <a:r>
              <a:rPr lang="sv-SE" dirty="0" smtClean="0"/>
              <a:t> Software </a:t>
            </a:r>
            <a:r>
              <a:rPr lang="sv-SE" dirty="0" err="1" smtClean="0"/>
              <a:t>Development</a:t>
            </a:r>
            <a:r>
              <a:rPr lang="sv-SE" dirty="0" smtClean="0"/>
              <a:t> Kit (SDK) to program the FPGA and the c </a:t>
            </a:r>
            <a:r>
              <a:rPr lang="sv-SE" dirty="0" err="1" smtClean="0"/>
              <a:t>code</a:t>
            </a:r>
            <a:r>
              <a:rPr lang="sv-SE" dirty="0" smtClean="0"/>
              <a:t> to </a:t>
            </a:r>
            <a:r>
              <a:rPr lang="sv-SE" dirty="0" err="1" smtClean="0"/>
              <a:t>communicate</a:t>
            </a:r>
            <a:r>
              <a:rPr lang="sv-SE" dirty="0" smtClean="0"/>
              <a:t> </a:t>
            </a:r>
            <a:r>
              <a:rPr lang="sv-SE" dirty="0" err="1" smtClean="0"/>
              <a:t>with</a:t>
            </a:r>
            <a:r>
              <a:rPr lang="sv-SE" dirty="0" smtClean="0"/>
              <a:t> </a:t>
            </a:r>
            <a:r>
              <a:rPr lang="sv-SE" dirty="0" err="1" smtClean="0"/>
              <a:t>your</a:t>
            </a:r>
            <a:r>
              <a:rPr lang="sv-SE" dirty="0" smtClean="0"/>
              <a:t> program</a:t>
            </a:r>
          </a:p>
          <a:p>
            <a:pPr lvl="1"/>
            <a:r>
              <a:rPr lang="sv-SE" dirty="0" smtClean="0"/>
              <a:t>C </a:t>
            </a:r>
            <a:r>
              <a:rPr lang="sv-SE" dirty="0" err="1" smtClean="0"/>
              <a:t>code</a:t>
            </a:r>
            <a:r>
              <a:rPr lang="sv-SE" dirty="0" smtClean="0"/>
              <a:t> </a:t>
            </a:r>
            <a:r>
              <a:rPr lang="sv-SE" dirty="0" err="1" smtClean="0"/>
              <a:t>allows</a:t>
            </a:r>
            <a:r>
              <a:rPr lang="sv-SE" dirty="0" smtClean="0"/>
              <a:t> </a:t>
            </a:r>
            <a:r>
              <a:rPr lang="sv-SE" dirty="0" err="1" smtClean="0"/>
              <a:t>you</a:t>
            </a:r>
            <a:r>
              <a:rPr lang="sv-SE" dirty="0" smtClean="0"/>
              <a:t> to read </a:t>
            </a:r>
            <a:r>
              <a:rPr lang="sv-SE" dirty="0" err="1" smtClean="0"/>
              <a:t>out</a:t>
            </a:r>
            <a:r>
              <a:rPr lang="sv-SE" dirty="0" smtClean="0"/>
              <a:t> data, save to text </a:t>
            </a:r>
            <a:r>
              <a:rPr lang="sv-SE" dirty="0" err="1" smtClean="0"/>
              <a:t>files</a:t>
            </a:r>
            <a:r>
              <a:rPr lang="sv-SE" dirty="0" smtClean="0"/>
              <a:t>, etc. </a:t>
            </a:r>
          </a:p>
          <a:p>
            <a:endParaRPr lang="sv-SE" dirty="0"/>
          </a:p>
        </p:txBody>
      </p:sp>
    </p:spTree>
    <p:extLst>
      <p:ext uri="{BB962C8B-B14F-4D97-AF65-F5344CB8AC3E}">
        <p14:creationId xmlns:p14="http://schemas.microsoft.com/office/powerpoint/2010/main" val="27040607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Software </a:t>
            </a:r>
            <a:r>
              <a:rPr lang="sv-SE" dirty="0" err="1" smtClean="0"/>
              <a:t>Development</a:t>
            </a:r>
            <a:r>
              <a:rPr lang="sv-SE" dirty="0" smtClean="0"/>
              <a:t> Kit (SDK) </a:t>
            </a:r>
            <a:endParaRPr lang="sv-SE" dirty="0"/>
          </a:p>
        </p:txBody>
      </p:sp>
      <p:sp>
        <p:nvSpPr>
          <p:cNvPr id="3" name="Content Placeholder 2"/>
          <p:cNvSpPr>
            <a:spLocks noGrp="1"/>
          </p:cNvSpPr>
          <p:nvPr>
            <p:ph idx="1"/>
          </p:nvPr>
        </p:nvSpPr>
        <p:spPr/>
        <p:txBody>
          <a:bodyPr>
            <a:normAutofit fontScale="92500" lnSpcReduction="20000"/>
          </a:bodyPr>
          <a:lstStyle/>
          <a:p>
            <a:r>
              <a:rPr lang="sv-SE" dirty="0" smtClean="0"/>
              <a:t>UserLogic1 (UL1) </a:t>
            </a:r>
            <a:endParaRPr lang="sv-SE" dirty="0" smtClean="0"/>
          </a:p>
          <a:p>
            <a:pPr lvl="1"/>
            <a:r>
              <a:rPr lang="sv-SE" dirty="0" err="1" smtClean="0"/>
              <a:t>Advance</a:t>
            </a:r>
            <a:r>
              <a:rPr lang="sv-SE" dirty="0" smtClean="0"/>
              <a:t> Data Trigger</a:t>
            </a:r>
          </a:p>
          <a:p>
            <a:r>
              <a:rPr lang="sv-SE" dirty="0" smtClean="0"/>
              <a:t>UserLogic2 (UL2)</a:t>
            </a:r>
            <a:endParaRPr lang="sv-SE" dirty="0" smtClean="0"/>
          </a:p>
          <a:p>
            <a:pPr lvl="1"/>
            <a:r>
              <a:rPr lang="sv-SE" dirty="0" smtClean="0"/>
              <a:t>Data </a:t>
            </a:r>
            <a:r>
              <a:rPr lang="sv-SE" dirty="0" err="1" smtClean="0"/>
              <a:t>processing</a:t>
            </a:r>
            <a:r>
              <a:rPr lang="sv-SE" dirty="0" smtClean="0"/>
              <a:t> </a:t>
            </a:r>
            <a:r>
              <a:rPr lang="sv-SE" dirty="0" err="1" smtClean="0"/>
              <a:t>logic</a:t>
            </a:r>
            <a:r>
              <a:rPr lang="sv-SE" dirty="0" smtClean="0"/>
              <a:t> </a:t>
            </a:r>
          </a:p>
          <a:p>
            <a:r>
              <a:rPr lang="sv-SE" dirty="0" smtClean="0"/>
              <a:t>Most (all) </a:t>
            </a:r>
            <a:r>
              <a:rPr lang="sv-SE" dirty="0" err="1" smtClean="0"/>
              <a:t>of</a:t>
            </a:r>
            <a:r>
              <a:rPr lang="sv-SE" dirty="0" smtClean="0"/>
              <a:t> the </a:t>
            </a:r>
            <a:r>
              <a:rPr lang="sv-SE" dirty="0" err="1" smtClean="0"/>
              <a:t>work</a:t>
            </a:r>
            <a:r>
              <a:rPr lang="sv-SE" dirty="0" smtClean="0"/>
              <a:t> goes in </a:t>
            </a:r>
            <a:r>
              <a:rPr lang="sv-SE" dirty="0" err="1" smtClean="0"/>
              <a:t>this</a:t>
            </a:r>
            <a:r>
              <a:rPr lang="sv-SE" dirty="0" smtClean="0"/>
              <a:t> </a:t>
            </a:r>
            <a:r>
              <a:rPr lang="sv-SE" dirty="0" err="1" smtClean="0"/>
              <a:t>file</a:t>
            </a:r>
            <a:endParaRPr lang="sv-SE" dirty="0" smtClean="0"/>
          </a:p>
          <a:p>
            <a:r>
              <a:rPr lang="sv-SE" dirty="0" smtClean="0"/>
              <a:t>It is </a:t>
            </a:r>
            <a:r>
              <a:rPr lang="sv-SE" dirty="0" err="1" smtClean="0"/>
              <a:t>helpful</a:t>
            </a:r>
            <a:r>
              <a:rPr lang="sv-SE" dirty="0" smtClean="0"/>
              <a:t> to </a:t>
            </a:r>
            <a:r>
              <a:rPr lang="sv-SE" dirty="0" err="1" smtClean="0"/>
              <a:t>create</a:t>
            </a:r>
            <a:r>
              <a:rPr lang="sv-SE" dirty="0" smtClean="0"/>
              <a:t> </a:t>
            </a:r>
            <a:r>
              <a:rPr lang="sv-SE" dirty="0" err="1" smtClean="0"/>
              <a:t>modules</a:t>
            </a:r>
            <a:r>
              <a:rPr lang="sv-SE" dirty="0" smtClean="0"/>
              <a:t> </a:t>
            </a:r>
            <a:r>
              <a:rPr lang="sv-SE" dirty="0" err="1" smtClean="0"/>
              <a:t>that</a:t>
            </a:r>
            <a:r>
              <a:rPr lang="sv-SE" dirty="0" smtClean="0"/>
              <a:t> </a:t>
            </a:r>
            <a:r>
              <a:rPr lang="sv-SE" dirty="0" err="1" smtClean="0"/>
              <a:t>perform</a:t>
            </a:r>
            <a:r>
              <a:rPr lang="sv-SE" dirty="0" smtClean="0"/>
              <a:t> </a:t>
            </a:r>
            <a:r>
              <a:rPr lang="sv-SE" dirty="0" err="1" smtClean="0"/>
              <a:t>separate</a:t>
            </a:r>
            <a:r>
              <a:rPr lang="sv-SE" dirty="0" smtClean="0"/>
              <a:t> </a:t>
            </a:r>
            <a:r>
              <a:rPr lang="sv-SE" dirty="0" err="1" smtClean="0"/>
              <a:t>calculations</a:t>
            </a:r>
            <a:r>
              <a:rPr lang="sv-SE" dirty="0" smtClean="0"/>
              <a:t> </a:t>
            </a:r>
            <a:r>
              <a:rPr lang="sv-SE" dirty="0" err="1" smtClean="0"/>
              <a:t>that</a:t>
            </a:r>
            <a:r>
              <a:rPr lang="sv-SE" dirty="0" smtClean="0"/>
              <a:t> </a:t>
            </a:r>
            <a:r>
              <a:rPr lang="sv-SE" dirty="0" err="1" smtClean="0"/>
              <a:t>you</a:t>
            </a:r>
            <a:r>
              <a:rPr lang="sv-SE" dirty="0" smtClean="0"/>
              <a:t> </a:t>
            </a:r>
            <a:r>
              <a:rPr lang="sv-SE" dirty="0" err="1" smtClean="0"/>
              <a:t>can</a:t>
            </a:r>
            <a:r>
              <a:rPr lang="sv-SE" dirty="0" smtClean="0"/>
              <a:t> call in UL2</a:t>
            </a:r>
          </a:p>
          <a:p>
            <a:r>
              <a:rPr lang="sv-SE" dirty="0" err="1" smtClean="0"/>
              <a:t>Create</a:t>
            </a:r>
            <a:r>
              <a:rPr lang="sv-SE" dirty="0" smtClean="0"/>
              <a:t> a </a:t>
            </a:r>
            <a:r>
              <a:rPr lang="sv-SE" dirty="0" err="1" smtClean="0"/>
              <a:t>testbench</a:t>
            </a:r>
            <a:r>
              <a:rPr lang="sv-SE" dirty="0" smtClean="0"/>
              <a:t> to </a:t>
            </a:r>
            <a:r>
              <a:rPr lang="sv-SE" dirty="0" err="1" smtClean="0"/>
              <a:t>extensively</a:t>
            </a:r>
            <a:r>
              <a:rPr lang="sv-SE" dirty="0" smtClean="0"/>
              <a:t> test </a:t>
            </a:r>
            <a:r>
              <a:rPr lang="sv-SE" dirty="0" err="1" smtClean="0"/>
              <a:t>modules</a:t>
            </a:r>
            <a:r>
              <a:rPr lang="sv-SE" dirty="0" smtClean="0"/>
              <a:t> </a:t>
            </a:r>
            <a:r>
              <a:rPr lang="sv-SE" dirty="0" err="1" smtClean="0"/>
              <a:t>before</a:t>
            </a:r>
            <a:r>
              <a:rPr lang="sv-SE" dirty="0" smtClean="0"/>
              <a:t> </a:t>
            </a:r>
            <a:r>
              <a:rPr lang="sv-SE" dirty="0" err="1" smtClean="0"/>
              <a:t>compiling</a:t>
            </a:r>
            <a:r>
              <a:rPr lang="sv-SE" dirty="0" smtClean="0"/>
              <a:t> the </a:t>
            </a:r>
            <a:r>
              <a:rPr lang="sv-SE" dirty="0" err="1" smtClean="0"/>
              <a:t>entire</a:t>
            </a:r>
            <a:r>
              <a:rPr lang="sv-SE" dirty="0" smtClean="0"/>
              <a:t> program (</a:t>
            </a:r>
            <a:r>
              <a:rPr lang="sv-SE" dirty="0" err="1" smtClean="0"/>
              <a:t>huge</a:t>
            </a:r>
            <a:r>
              <a:rPr lang="sv-SE" dirty="0" smtClean="0"/>
              <a:t> </a:t>
            </a:r>
            <a:r>
              <a:rPr lang="sv-SE" dirty="0" err="1" smtClean="0"/>
              <a:t>time</a:t>
            </a:r>
            <a:r>
              <a:rPr lang="sv-SE" dirty="0" smtClean="0"/>
              <a:t> </a:t>
            </a:r>
            <a:r>
              <a:rPr lang="sv-SE" dirty="0" err="1" smtClean="0"/>
              <a:t>saver</a:t>
            </a:r>
            <a:r>
              <a:rPr lang="sv-SE" dirty="0" smtClean="0"/>
              <a:t>)</a:t>
            </a:r>
          </a:p>
          <a:p>
            <a:pPr lvl="1"/>
            <a:r>
              <a:rPr lang="sv-SE" dirty="0" smtClean="0"/>
              <a:t>Creating a </a:t>
            </a:r>
            <a:r>
              <a:rPr lang="sv-SE" dirty="0" err="1" smtClean="0"/>
              <a:t>testbench</a:t>
            </a:r>
            <a:r>
              <a:rPr lang="sv-SE" dirty="0" smtClean="0"/>
              <a:t> </a:t>
            </a:r>
            <a:r>
              <a:rPr lang="sv-SE" dirty="0" err="1" smtClean="0"/>
              <a:t>allows</a:t>
            </a:r>
            <a:r>
              <a:rPr lang="sv-SE" dirty="0" smtClean="0"/>
              <a:t> </a:t>
            </a:r>
            <a:r>
              <a:rPr lang="sv-SE" dirty="0" err="1" smtClean="0"/>
              <a:t>you</a:t>
            </a:r>
            <a:r>
              <a:rPr lang="sv-SE" dirty="0" smtClean="0"/>
              <a:t> to </a:t>
            </a:r>
            <a:r>
              <a:rPr lang="sv-SE" dirty="0" err="1" smtClean="0"/>
              <a:t>simulate</a:t>
            </a:r>
            <a:r>
              <a:rPr lang="sv-SE" dirty="0" smtClean="0"/>
              <a:t> </a:t>
            </a:r>
            <a:r>
              <a:rPr lang="sv-SE" dirty="0" err="1" smtClean="0"/>
              <a:t>module</a:t>
            </a:r>
            <a:r>
              <a:rPr lang="sv-SE" dirty="0" smtClean="0"/>
              <a:t> </a:t>
            </a:r>
            <a:r>
              <a:rPr lang="sv-SE" dirty="0" err="1" smtClean="0"/>
              <a:t>behavior</a:t>
            </a:r>
            <a:r>
              <a:rPr lang="sv-SE" dirty="0" smtClean="0"/>
              <a:t>, </a:t>
            </a:r>
            <a:r>
              <a:rPr lang="sv-SE" dirty="0" err="1" smtClean="0"/>
              <a:t>debug</a:t>
            </a:r>
            <a:r>
              <a:rPr lang="sv-SE" dirty="0" smtClean="0"/>
              <a:t>, and </a:t>
            </a:r>
            <a:r>
              <a:rPr lang="sv-SE" dirty="0" err="1" smtClean="0"/>
              <a:t>trace</a:t>
            </a:r>
            <a:r>
              <a:rPr lang="sv-SE" dirty="0" smtClean="0"/>
              <a:t> </a:t>
            </a:r>
            <a:r>
              <a:rPr lang="sv-SE" dirty="0" err="1" smtClean="0"/>
              <a:t>through</a:t>
            </a:r>
            <a:r>
              <a:rPr lang="sv-SE" dirty="0" smtClean="0"/>
              <a:t> </a:t>
            </a:r>
            <a:r>
              <a:rPr lang="sv-SE" dirty="0" err="1" smtClean="0"/>
              <a:t>your</a:t>
            </a:r>
            <a:r>
              <a:rPr lang="sv-SE" dirty="0" smtClean="0"/>
              <a:t> hardware</a:t>
            </a:r>
          </a:p>
          <a:p>
            <a:pPr lvl="1"/>
            <a:r>
              <a:rPr lang="sv-SE" dirty="0" smtClean="0"/>
              <a:t>Test </a:t>
            </a:r>
            <a:r>
              <a:rPr lang="sv-SE" dirty="0" err="1" smtClean="0"/>
              <a:t>Bench</a:t>
            </a:r>
            <a:r>
              <a:rPr lang="sv-SE" dirty="0" smtClean="0"/>
              <a:t> </a:t>
            </a:r>
            <a:r>
              <a:rPr lang="sv-SE" dirty="0" err="1" smtClean="0"/>
              <a:t>was</a:t>
            </a:r>
            <a:r>
              <a:rPr lang="sv-SE" dirty="0" smtClean="0"/>
              <a:t> </a:t>
            </a:r>
            <a:r>
              <a:rPr lang="sv-SE" dirty="0" err="1" smtClean="0"/>
              <a:t>provided</a:t>
            </a:r>
            <a:r>
              <a:rPr lang="sv-SE" dirty="0" smtClean="0"/>
              <a:t> by SP </a:t>
            </a:r>
            <a:r>
              <a:rPr lang="sv-SE" dirty="0" err="1" smtClean="0"/>
              <a:t>Devices</a:t>
            </a:r>
            <a:r>
              <a:rPr lang="sv-SE" dirty="0" smtClean="0"/>
              <a:t> </a:t>
            </a:r>
            <a:r>
              <a:rPr lang="sv-SE" dirty="0" err="1" smtClean="0"/>
              <a:t>that</a:t>
            </a:r>
            <a:r>
              <a:rPr lang="sv-SE" dirty="0" smtClean="0"/>
              <a:t> is still </a:t>
            </a:r>
            <a:r>
              <a:rPr lang="sv-SE" dirty="0" err="1" smtClean="0"/>
              <a:t>accessible</a:t>
            </a:r>
            <a:endParaRPr lang="sv-SE" dirty="0" smtClean="0"/>
          </a:p>
          <a:p>
            <a:endParaRPr lang="sv-SE" dirty="0" smtClean="0"/>
          </a:p>
        </p:txBody>
      </p:sp>
    </p:spTree>
    <p:extLst>
      <p:ext uri="{BB962C8B-B14F-4D97-AF65-F5344CB8AC3E}">
        <p14:creationId xmlns:p14="http://schemas.microsoft.com/office/powerpoint/2010/main" val="35148045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49801"/>
          </a:xfrm>
        </p:spPr>
        <p:txBody>
          <a:bodyPr/>
          <a:lstStyle/>
          <a:p>
            <a:r>
              <a:rPr lang="sv-SE" dirty="0" err="1" smtClean="0"/>
              <a:t>How</a:t>
            </a:r>
            <a:r>
              <a:rPr lang="sv-SE" dirty="0" smtClean="0"/>
              <a:t> to </a:t>
            </a:r>
            <a:r>
              <a:rPr lang="sv-SE" dirty="0" err="1" smtClean="0"/>
              <a:t>Compile</a:t>
            </a:r>
            <a:r>
              <a:rPr lang="sv-SE" dirty="0" smtClean="0"/>
              <a:t> </a:t>
            </a:r>
            <a:endParaRPr lang="sv-SE" dirty="0"/>
          </a:p>
        </p:txBody>
      </p:sp>
      <p:sp>
        <p:nvSpPr>
          <p:cNvPr id="3" name="Content Placeholder 2"/>
          <p:cNvSpPr>
            <a:spLocks noGrp="1"/>
          </p:cNvSpPr>
          <p:nvPr>
            <p:ph idx="1"/>
          </p:nvPr>
        </p:nvSpPr>
        <p:spPr>
          <a:xfrm>
            <a:off x="838200" y="1114926"/>
            <a:ext cx="10515600" cy="5062037"/>
          </a:xfrm>
        </p:spPr>
        <p:txBody>
          <a:bodyPr/>
          <a:lstStyle/>
          <a:p>
            <a:r>
              <a:rPr lang="sv-SE" dirty="0" err="1" smtClean="0"/>
              <a:t>Want</a:t>
            </a:r>
            <a:r>
              <a:rPr lang="sv-SE" dirty="0" smtClean="0"/>
              <a:t> to test </a:t>
            </a:r>
            <a:r>
              <a:rPr lang="sv-SE" dirty="0" err="1" smtClean="0"/>
              <a:t>Vivado</a:t>
            </a:r>
            <a:r>
              <a:rPr lang="sv-SE" dirty="0" smtClean="0"/>
              <a:t> </a:t>
            </a:r>
            <a:r>
              <a:rPr lang="sv-SE" dirty="0" err="1" smtClean="0"/>
              <a:t>Code</a:t>
            </a:r>
            <a:r>
              <a:rPr lang="sv-SE" dirty="0" smtClean="0"/>
              <a:t> </a:t>
            </a:r>
          </a:p>
          <a:p>
            <a:r>
              <a:rPr lang="sv-SE" dirty="0" smtClean="0"/>
              <a:t>Tools -&gt; </a:t>
            </a:r>
            <a:r>
              <a:rPr lang="sv-SE" dirty="0" err="1" smtClean="0"/>
              <a:t>Run</a:t>
            </a:r>
            <a:r>
              <a:rPr lang="sv-SE" dirty="0" smtClean="0"/>
              <a:t> </a:t>
            </a:r>
            <a:r>
              <a:rPr lang="sv-SE" dirty="0" err="1" smtClean="0"/>
              <a:t>Tcl</a:t>
            </a:r>
            <a:r>
              <a:rPr lang="sv-SE" dirty="0" smtClean="0"/>
              <a:t> Script -&gt; </a:t>
            </a:r>
            <a:r>
              <a:rPr lang="sv-SE" dirty="0" err="1" smtClean="0"/>
              <a:t>Devkit.tcl</a:t>
            </a:r>
            <a:endParaRPr lang="sv-SE" dirty="0" smtClean="0"/>
          </a:p>
          <a:p>
            <a:pPr lvl="1"/>
            <a:r>
              <a:rPr lang="sv-SE" dirty="0" err="1" smtClean="0"/>
              <a:t>Command</a:t>
            </a:r>
            <a:r>
              <a:rPr lang="sv-SE" dirty="0" smtClean="0"/>
              <a:t> Prompt : </a:t>
            </a:r>
            <a:r>
              <a:rPr lang="sv-SE" dirty="0" err="1" smtClean="0"/>
              <a:t>devkit_synth_ul</a:t>
            </a:r>
            <a:r>
              <a:rPr lang="sv-SE" dirty="0"/>
              <a:t> </a:t>
            </a:r>
            <a:r>
              <a:rPr lang="sv-SE" dirty="0" smtClean="0"/>
              <a:t> 2        // </a:t>
            </a:r>
            <a:r>
              <a:rPr lang="sv-SE" dirty="0" err="1" smtClean="0"/>
              <a:t>creating</a:t>
            </a:r>
            <a:r>
              <a:rPr lang="sv-SE" dirty="0" smtClean="0"/>
              <a:t> a </a:t>
            </a:r>
            <a:r>
              <a:rPr lang="sv-SE" dirty="0" err="1" smtClean="0"/>
              <a:t>netlist</a:t>
            </a:r>
            <a:r>
              <a:rPr lang="sv-SE" dirty="0" smtClean="0"/>
              <a:t> for UL2 </a:t>
            </a:r>
          </a:p>
          <a:p>
            <a:pPr marL="457200" lvl="1" indent="0">
              <a:buNone/>
            </a:pPr>
            <a:r>
              <a:rPr lang="sv-SE" dirty="0" smtClean="0"/>
              <a:t>			      </a:t>
            </a:r>
            <a:r>
              <a:rPr lang="sv-SE" dirty="0" err="1" smtClean="0"/>
              <a:t>devkit_synth_ul</a:t>
            </a:r>
            <a:r>
              <a:rPr lang="sv-SE" dirty="0" smtClean="0"/>
              <a:t>  1        // </a:t>
            </a:r>
            <a:r>
              <a:rPr lang="sv-SE" dirty="0" err="1" smtClean="0"/>
              <a:t>can</a:t>
            </a:r>
            <a:r>
              <a:rPr lang="sv-SE" dirty="0" smtClean="0"/>
              <a:t> </a:t>
            </a:r>
            <a:r>
              <a:rPr lang="sv-SE" dirty="0" err="1" smtClean="0"/>
              <a:t>skip</a:t>
            </a:r>
            <a:r>
              <a:rPr lang="sv-SE" dirty="0" smtClean="0"/>
              <a:t> </a:t>
            </a:r>
            <a:r>
              <a:rPr lang="sv-SE" dirty="0" err="1" smtClean="0"/>
              <a:t>if</a:t>
            </a:r>
            <a:r>
              <a:rPr lang="sv-SE" dirty="0" smtClean="0"/>
              <a:t> </a:t>
            </a:r>
            <a:r>
              <a:rPr lang="sv-SE" dirty="0" err="1" smtClean="0"/>
              <a:t>did</a:t>
            </a:r>
            <a:r>
              <a:rPr lang="sv-SE" dirty="0" smtClean="0"/>
              <a:t> not </a:t>
            </a:r>
            <a:r>
              <a:rPr lang="sv-SE" dirty="0" err="1" smtClean="0"/>
              <a:t>modify</a:t>
            </a:r>
            <a:r>
              <a:rPr lang="sv-SE" dirty="0" smtClean="0"/>
              <a:t> UL1</a:t>
            </a:r>
          </a:p>
          <a:p>
            <a:r>
              <a:rPr lang="sv-SE" dirty="0" err="1" smtClean="0"/>
              <a:t>Click</a:t>
            </a:r>
            <a:r>
              <a:rPr lang="sv-SE" dirty="0" smtClean="0"/>
              <a:t> ’</a:t>
            </a:r>
            <a:r>
              <a:rPr lang="sv-SE" dirty="0" err="1" smtClean="0"/>
              <a:t>Generate</a:t>
            </a:r>
            <a:r>
              <a:rPr lang="sv-SE" dirty="0" smtClean="0"/>
              <a:t> </a:t>
            </a:r>
            <a:r>
              <a:rPr lang="sv-SE" dirty="0" err="1" smtClean="0"/>
              <a:t>Bitstream</a:t>
            </a:r>
            <a:r>
              <a:rPr lang="sv-SE" dirty="0" smtClean="0"/>
              <a:t>’ </a:t>
            </a:r>
          </a:p>
          <a:p>
            <a:r>
              <a:rPr lang="sv-SE" dirty="0" err="1" smtClean="0"/>
              <a:t>Wait</a:t>
            </a:r>
            <a:r>
              <a:rPr lang="sv-SE" dirty="0" smtClean="0"/>
              <a:t>  ~30 mins</a:t>
            </a:r>
          </a:p>
          <a:p>
            <a:r>
              <a:rPr lang="sv-SE" dirty="0" err="1" smtClean="0"/>
              <a:t>Done</a:t>
            </a:r>
            <a:r>
              <a:rPr lang="sv-SE" dirty="0" smtClean="0"/>
              <a:t> : </a:t>
            </a:r>
          </a:p>
          <a:p>
            <a:pPr lvl="1"/>
            <a:r>
              <a:rPr lang="sv-SE" dirty="0" err="1" smtClean="0"/>
              <a:t>Command</a:t>
            </a:r>
            <a:r>
              <a:rPr lang="sv-SE" dirty="0" smtClean="0"/>
              <a:t> Prompt: </a:t>
            </a:r>
            <a:r>
              <a:rPr lang="sv-SE" dirty="0" err="1" smtClean="0"/>
              <a:t>devkit_mcs</a:t>
            </a:r>
            <a:r>
              <a:rPr lang="sv-SE" dirty="0" smtClean="0"/>
              <a:t> 		// </a:t>
            </a:r>
            <a:r>
              <a:rPr lang="sv-SE" dirty="0" err="1" smtClean="0"/>
              <a:t>generate</a:t>
            </a:r>
            <a:r>
              <a:rPr lang="sv-SE" dirty="0" smtClean="0"/>
              <a:t> ’.</a:t>
            </a:r>
            <a:r>
              <a:rPr lang="sv-SE" dirty="0" err="1" smtClean="0"/>
              <a:t>mcs</a:t>
            </a:r>
            <a:r>
              <a:rPr lang="sv-SE" dirty="0" smtClean="0"/>
              <a:t>’ </a:t>
            </a:r>
            <a:r>
              <a:rPr lang="sv-SE" dirty="0" err="1" smtClean="0"/>
              <a:t>file</a:t>
            </a:r>
            <a:endParaRPr lang="sv-SE" dirty="0" smtClean="0"/>
          </a:p>
          <a:p>
            <a:r>
              <a:rPr lang="sv-SE" dirty="0" err="1" smtClean="0"/>
              <a:t>Once</a:t>
            </a:r>
            <a:r>
              <a:rPr lang="sv-SE" dirty="0" smtClean="0"/>
              <a:t> ’.</a:t>
            </a:r>
            <a:r>
              <a:rPr lang="sv-SE" dirty="0" err="1" smtClean="0"/>
              <a:t>mcs</a:t>
            </a:r>
            <a:r>
              <a:rPr lang="sv-SE" dirty="0" smtClean="0"/>
              <a:t>’ is in </a:t>
            </a:r>
            <a:r>
              <a:rPr lang="sv-SE" dirty="0" err="1" smtClean="0"/>
              <a:t>logfiles</a:t>
            </a:r>
            <a:r>
              <a:rPr lang="sv-SE" dirty="0" smtClean="0"/>
              <a:t> = </a:t>
            </a:r>
            <a:r>
              <a:rPr lang="sv-SE" dirty="0" err="1" smtClean="0"/>
              <a:t>done</a:t>
            </a:r>
            <a:r>
              <a:rPr lang="sv-SE" dirty="0" smtClean="0"/>
              <a:t> </a:t>
            </a:r>
            <a:r>
              <a:rPr lang="sv-SE" dirty="0" err="1" smtClean="0"/>
              <a:t>compiling</a:t>
            </a:r>
            <a:r>
              <a:rPr lang="sv-SE" dirty="0" smtClean="0"/>
              <a:t> </a:t>
            </a:r>
            <a:r>
              <a:rPr lang="sv-SE" dirty="0" err="1" smtClean="0"/>
              <a:t>vivado</a:t>
            </a:r>
            <a:endParaRPr lang="sv-SE" dirty="0" smtClean="0"/>
          </a:p>
        </p:txBody>
      </p:sp>
    </p:spTree>
    <p:extLst>
      <p:ext uri="{BB962C8B-B14F-4D97-AF65-F5344CB8AC3E}">
        <p14:creationId xmlns:p14="http://schemas.microsoft.com/office/powerpoint/2010/main" val="35253995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Uploading</a:t>
            </a:r>
            <a:r>
              <a:rPr lang="sv-SE" dirty="0" smtClean="0"/>
              <a:t> to ADQ14</a:t>
            </a:r>
            <a:endParaRPr lang="sv-SE" dirty="0"/>
          </a:p>
        </p:txBody>
      </p:sp>
      <p:sp>
        <p:nvSpPr>
          <p:cNvPr id="3" name="Content Placeholder 2"/>
          <p:cNvSpPr>
            <a:spLocks noGrp="1"/>
          </p:cNvSpPr>
          <p:nvPr>
            <p:ph idx="1"/>
          </p:nvPr>
        </p:nvSpPr>
        <p:spPr/>
        <p:txBody>
          <a:bodyPr/>
          <a:lstStyle/>
          <a:p>
            <a:r>
              <a:rPr lang="sv-SE" dirty="0" smtClean="0"/>
              <a:t>Make sure USB Cable is </a:t>
            </a:r>
            <a:r>
              <a:rPr lang="sv-SE" dirty="0" err="1" smtClean="0"/>
              <a:t>connected</a:t>
            </a:r>
            <a:r>
              <a:rPr lang="sv-SE" dirty="0" smtClean="0"/>
              <a:t> to FPGA and Computer</a:t>
            </a:r>
          </a:p>
          <a:p>
            <a:r>
              <a:rPr lang="sv-SE" dirty="0" err="1" smtClean="0"/>
              <a:t>Open</a:t>
            </a:r>
            <a:r>
              <a:rPr lang="sv-SE" dirty="0" smtClean="0"/>
              <a:t> ’</a:t>
            </a:r>
            <a:r>
              <a:rPr lang="sv-SE" dirty="0" err="1" smtClean="0"/>
              <a:t>ADQUpdaterGUI</a:t>
            </a:r>
            <a:r>
              <a:rPr lang="sv-SE" dirty="0" smtClean="0"/>
              <a:t>’ </a:t>
            </a:r>
          </a:p>
          <a:p>
            <a:r>
              <a:rPr lang="sv-SE" dirty="0" err="1" smtClean="0"/>
              <a:t>Refresh</a:t>
            </a:r>
            <a:r>
              <a:rPr lang="sv-SE" dirty="0" smtClean="0"/>
              <a:t> and </a:t>
            </a:r>
            <a:r>
              <a:rPr lang="sv-SE" dirty="0" err="1" smtClean="0"/>
              <a:t>connect</a:t>
            </a:r>
            <a:r>
              <a:rPr lang="sv-SE" dirty="0"/>
              <a:t> </a:t>
            </a:r>
            <a:r>
              <a:rPr lang="sv-SE" dirty="0" smtClean="0"/>
              <a:t>to USB </a:t>
            </a:r>
          </a:p>
          <a:p>
            <a:r>
              <a:rPr lang="sv-SE" dirty="0" err="1" smtClean="0"/>
              <a:t>Upload</a:t>
            </a:r>
            <a:r>
              <a:rPr lang="sv-SE" dirty="0" smtClean="0"/>
              <a:t> </a:t>
            </a:r>
            <a:r>
              <a:rPr lang="sv-SE" dirty="0" err="1" smtClean="0"/>
              <a:t>correct</a:t>
            </a:r>
            <a:r>
              <a:rPr lang="sv-SE" dirty="0" smtClean="0"/>
              <a:t> ’.</a:t>
            </a:r>
            <a:r>
              <a:rPr lang="sv-SE" dirty="0" err="1" smtClean="0"/>
              <a:t>mcs</a:t>
            </a:r>
            <a:r>
              <a:rPr lang="sv-SE" dirty="0" smtClean="0"/>
              <a:t>’ </a:t>
            </a:r>
          </a:p>
          <a:p>
            <a:r>
              <a:rPr lang="sv-SE" dirty="0" smtClean="0"/>
              <a:t>C:\Users\Speedy\Desktop\SP </a:t>
            </a:r>
            <a:r>
              <a:rPr lang="sv-SE" dirty="0" err="1" smtClean="0"/>
              <a:t>Devices</a:t>
            </a:r>
            <a:r>
              <a:rPr lang="sv-SE" dirty="0" smtClean="0"/>
              <a:t>\ADQ14__4C_DevKit_r31282\implementation\</a:t>
            </a:r>
            <a:r>
              <a:rPr lang="sv-SE" dirty="0" err="1" smtClean="0"/>
              <a:t>logfiles</a:t>
            </a:r>
            <a:endParaRPr lang="sv-SE" dirty="0"/>
          </a:p>
          <a:p>
            <a:r>
              <a:rPr lang="sv-SE" dirty="0" smtClean="0"/>
              <a:t>*</a:t>
            </a:r>
            <a:r>
              <a:rPr lang="sv-SE" dirty="0" err="1" smtClean="0"/>
              <a:t>Erase</a:t>
            </a:r>
            <a:r>
              <a:rPr lang="sv-SE" dirty="0" smtClean="0"/>
              <a:t> and </a:t>
            </a:r>
            <a:r>
              <a:rPr lang="sv-SE" dirty="0" err="1" smtClean="0"/>
              <a:t>Update</a:t>
            </a:r>
            <a:r>
              <a:rPr lang="sv-SE" dirty="0" smtClean="0"/>
              <a:t>*</a:t>
            </a:r>
          </a:p>
          <a:p>
            <a:r>
              <a:rPr lang="sv-SE" dirty="0" err="1" smtClean="0"/>
              <a:t>Execute</a:t>
            </a:r>
            <a:r>
              <a:rPr lang="sv-SE" dirty="0" smtClean="0"/>
              <a:t> (~10 mins)</a:t>
            </a:r>
            <a:endParaRPr lang="sv-SE" dirty="0"/>
          </a:p>
        </p:txBody>
      </p:sp>
    </p:spTree>
    <p:extLst>
      <p:ext uri="{BB962C8B-B14F-4D97-AF65-F5344CB8AC3E}">
        <p14:creationId xmlns:p14="http://schemas.microsoft.com/office/powerpoint/2010/main" val="15611981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Once</a:t>
            </a:r>
            <a:r>
              <a:rPr lang="sv-SE" dirty="0"/>
              <a:t> </a:t>
            </a:r>
            <a:r>
              <a:rPr lang="sv-SE" dirty="0" err="1" smtClean="0"/>
              <a:t>Uploaded</a:t>
            </a:r>
            <a:r>
              <a:rPr lang="sv-SE" dirty="0" smtClean="0"/>
              <a:t> </a:t>
            </a:r>
            <a:endParaRPr lang="sv-SE" dirty="0"/>
          </a:p>
        </p:txBody>
      </p:sp>
      <p:sp>
        <p:nvSpPr>
          <p:cNvPr id="3" name="Content Placeholder 2"/>
          <p:cNvSpPr>
            <a:spLocks noGrp="1"/>
          </p:cNvSpPr>
          <p:nvPr>
            <p:ph idx="1"/>
          </p:nvPr>
        </p:nvSpPr>
        <p:spPr/>
        <p:txBody>
          <a:bodyPr/>
          <a:lstStyle/>
          <a:p>
            <a:r>
              <a:rPr lang="sv-SE" dirty="0" err="1" smtClean="0"/>
              <a:t>Shut</a:t>
            </a:r>
            <a:r>
              <a:rPr lang="sv-SE" dirty="0" smtClean="0"/>
              <a:t> Down -&gt;</a:t>
            </a:r>
            <a:r>
              <a:rPr lang="sv-SE" dirty="0" err="1" smtClean="0"/>
              <a:t>Turn</a:t>
            </a:r>
            <a:r>
              <a:rPr lang="sv-SE" dirty="0" smtClean="0"/>
              <a:t> off </a:t>
            </a:r>
            <a:r>
              <a:rPr lang="sv-SE" dirty="0" err="1" smtClean="0"/>
              <a:t>Digitizer</a:t>
            </a:r>
            <a:r>
              <a:rPr lang="sv-SE" dirty="0" smtClean="0"/>
              <a:t> -&gt; </a:t>
            </a:r>
            <a:r>
              <a:rPr lang="sv-SE" dirty="0" err="1" smtClean="0"/>
              <a:t>Turn</a:t>
            </a:r>
            <a:r>
              <a:rPr lang="sv-SE" dirty="0" smtClean="0"/>
              <a:t> on </a:t>
            </a:r>
            <a:r>
              <a:rPr lang="sv-SE" dirty="0" err="1" smtClean="0"/>
              <a:t>Digitizer</a:t>
            </a:r>
            <a:r>
              <a:rPr lang="sv-SE" dirty="0" smtClean="0"/>
              <a:t> -&gt; </a:t>
            </a:r>
            <a:r>
              <a:rPr lang="sv-SE" dirty="0" err="1" smtClean="0"/>
              <a:t>Turn</a:t>
            </a:r>
            <a:r>
              <a:rPr lang="sv-SE" dirty="0" smtClean="0"/>
              <a:t> on Computer</a:t>
            </a:r>
          </a:p>
          <a:p>
            <a:r>
              <a:rPr lang="sv-SE" dirty="0" err="1" smtClean="0"/>
              <a:t>Open</a:t>
            </a:r>
            <a:r>
              <a:rPr lang="sv-SE" dirty="0" smtClean="0"/>
              <a:t> Visual Studios </a:t>
            </a:r>
          </a:p>
          <a:p>
            <a:r>
              <a:rPr lang="sv-SE" dirty="0" smtClean="0"/>
              <a:t>’</a:t>
            </a:r>
            <a:r>
              <a:rPr lang="sv-SE" dirty="0" err="1" smtClean="0"/>
              <a:t>simple_streaming_acquisition</a:t>
            </a:r>
            <a:r>
              <a:rPr lang="sv-SE" dirty="0" smtClean="0"/>
              <a:t>’</a:t>
            </a:r>
          </a:p>
          <a:p>
            <a:r>
              <a:rPr lang="sv-SE" dirty="0" smtClean="0"/>
              <a:t>*</a:t>
            </a:r>
            <a:r>
              <a:rPr lang="sv-SE" dirty="0" err="1" smtClean="0"/>
              <a:t>Local</a:t>
            </a:r>
            <a:r>
              <a:rPr lang="sv-SE" dirty="0" smtClean="0"/>
              <a:t> Windows </a:t>
            </a:r>
            <a:r>
              <a:rPr lang="sv-SE" dirty="0" err="1" smtClean="0"/>
              <a:t>Debugger</a:t>
            </a:r>
            <a:r>
              <a:rPr lang="sv-SE" dirty="0"/>
              <a:t>*</a:t>
            </a:r>
            <a:endParaRPr lang="sv-SE" dirty="0" smtClean="0"/>
          </a:p>
          <a:p>
            <a:endParaRPr lang="sv-SE" dirty="0"/>
          </a:p>
        </p:txBody>
      </p:sp>
    </p:spTree>
    <p:extLst>
      <p:ext uri="{BB962C8B-B14F-4D97-AF65-F5344CB8AC3E}">
        <p14:creationId xmlns:p14="http://schemas.microsoft.com/office/powerpoint/2010/main" val="1385955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Programming</a:t>
            </a:r>
            <a:r>
              <a:rPr lang="sv-SE" dirty="0" smtClean="0"/>
              <a:t> in </a:t>
            </a:r>
            <a:r>
              <a:rPr lang="sv-SE" dirty="0" err="1" smtClean="0"/>
              <a:t>Verilog</a:t>
            </a:r>
            <a:endParaRPr lang="sv-SE" dirty="0"/>
          </a:p>
        </p:txBody>
      </p:sp>
      <p:sp>
        <p:nvSpPr>
          <p:cNvPr id="3" name="Subtitle 2"/>
          <p:cNvSpPr>
            <a:spLocks noGrp="1"/>
          </p:cNvSpPr>
          <p:nvPr>
            <p:ph type="subTitle" idx="1"/>
          </p:nvPr>
        </p:nvSpPr>
        <p:spPr/>
        <p:txBody>
          <a:bodyPr/>
          <a:lstStyle/>
          <a:p>
            <a:endParaRPr lang="sv-SE"/>
          </a:p>
        </p:txBody>
      </p:sp>
    </p:spTree>
    <p:extLst>
      <p:ext uri="{BB962C8B-B14F-4D97-AF65-F5344CB8AC3E}">
        <p14:creationId xmlns:p14="http://schemas.microsoft.com/office/powerpoint/2010/main" val="34506998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Preface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Verilog is not a difficult language, but it can be frustrating</a:t>
            </a:r>
          </a:p>
          <a:p>
            <a:r>
              <a:rPr lang="en-US" dirty="0" smtClean="0"/>
              <a:t>It is </a:t>
            </a:r>
            <a:r>
              <a:rPr lang="en-US" b="1" dirty="0" smtClean="0"/>
              <a:t>very </a:t>
            </a:r>
            <a:r>
              <a:rPr lang="en-US" dirty="0" smtClean="0"/>
              <a:t>detail oriented </a:t>
            </a:r>
          </a:p>
          <a:p>
            <a:pPr lvl="1"/>
            <a:r>
              <a:rPr lang="en-US" dirty="0" smtClean="0"/>
              <a:t>This is what is tricky-&gt; you must know what you are doing every step of the way </a:t>
            </a:r>
          </a:p>
          <a:p>
            <a:r>
              <a:rPr lang="en-US" dirty="0" smtClean="0"/>
              <a:t>This is not like software </a:t>
            </a:r>
            <a:r>
              <a:rPr lang="en-US" dirty="0" smtClean="0"/>
              <a:t>programming-&gt; </a:t>
            </a:r>
            <a:r>
              <a:rPr lang="en-US" dirty="0" smtClean="0"/>
              <a:t>you will not get results without understanding what you are doing, what you expect as a result, where this could be going wrong, and how you know that your results are valid and stable </a:t>
            </a:r>
          </a:p>
          <a:p>
            <a:r>
              <a:rPr lang="en-US" dirty="0" smtClean="0"/>
              <a:t>This is a hardware description language, you should be able to physically trace where the current is flowing in your program</a:t>
            </a:r>
          </a:p>
          <a:p>
            <a:pPr lvl="1"/>
            <a:r>
              <a:rPr lang="en-US" dirty="0" smtClean="0"/>
              <a:t>I suggest you have a plan, how you want to test, and be able to trace your wire through every step of the program</a:t>
            </a:r>
          </a:p>
        </p:txBody>
      </p:sp>
    </p:spTree>
    <p:extLst>
      <p:ext uri="{BB962C8B-B14F-4D97-AF65-F5344CB8AC3E}">
        <p14:creationId xmlns:p14="http://schemas.microsoft.com/office/powerpoint/2010/main" val="867763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89" y="180642"/>
            <a:ext cx="10515600" cy="1325563"/>
          </a:xfrm>
        </p:spPr>
        <p:txBody>
          <a:bodyPr/>
          <a:lstStyle/>
          <a:p>
            <a:r>
              <a:rPr lang="sv-SE" dirty="0" err="1" smtClean="0"/>
              <a:t>Beginner</a:t>
            </a:r>
            <a:r>
              <a:rPr lang="sv-SE" dirty="0" smtClean="0"/>
              <a:t> Basics</a:t>
            </a:r>
            <a:endParaRPr lang="sv-SE" dirty="0"/>
          </a:p>
        </p:txBody>
      </p:sp>
      <p:sp>
        <p:nvSpPr>
          <p:cNvPr id="3" name="Content Placeholder 2"/>
          <p:cNvSpPr>
            <a:spLocks noGrp="1"/>
          </p:cNvSpPr>
          <p:nvPr>
            <p:ph idx="1"/>
          </p:nvPr>
        </p:nvSpPr>
        <p:spPr>
          <a:xfrm>
            <a:off x="453190" y="1612231"/>
            <a:ext cx="10896599" cy="4178969"/>
          </a:xfrm>
        </p:spPr>
        <p:txBody>
          <a:bodyPr>
            <a:normAutofit fontScale="92500"/>
          </a:bodyPr>
          <a:lstStyle/>
          <a:p>
            <a:r>
              <a:rPr lang="sv-SE" dirty="0" err="1" smtClean="0"/>
              <a:t>Verilog</a:t>
            </a:r>
            <a:r>
              <a:rPr lang="sv-SE" dirty="0" smtClean="0"/>
              <a:t> is a hardware </a:t>
            </a:r>
            <a:r>
              <a:rPr lang="sv-SE" dirty="0" err="1" smtClean="0"/>
              <a:t>description</a:t>
            </a:r>
            <a:r>
              <a:rPr lang="sv-SE" dirty="0" smtClean="0"/>
              <a:t> </a:t>
            </a:r>
            <a:r>
              <a:rPr lang="sv-SE" dirty="0" err="1" smtClean="0"/>
              <a:t>language</a:t>
            </a:r>
            <a:r>
              <a:rPr lang="sv-SE" dirty="0"/>
              <a:t> </a:t>
            </a:r>
            <a:r>
              <a:rPr lang="sv-SE" dirty="0" smtClean="0"/>
              <a:t>(HDL)</a:t>
            </a:r>
          </a:p>
          <a:p>
            <a:pPr lvl="1"/>
            <a:r>
              <a:rPr lang="sv-SE" dirty="0" smtClean="0"/>
              <a:t>Not the same as software </a:t>
            </a:r>
            <a:r>
              <a:rPr lang="sv-SE" dirty="0" err="1" smtClean="0"/>
              <a:t>programming</a:t>
            </a:r>
            <a:r>
              <a:rPr lang="sv-SE" dirty="0" smtClean="0"/>
              <a:t> and </a:t>
            </a:r>
            <a:r>
              <a:rPr lang="sv-SE" dirty="0" err="1" smtClean="0"/>
              <a:t>languages</a:t>
            </a:r>
            <a:r>
              <a:rPr lang="sv-SE" dirty="0" smtClean="0"/>
              <a:t>, </a:t>
            </a:r>
            <a:r>
              <a:rPr lang="sv-SE" dirty="0" err="1" smtClean="0"/>
              <a:t>although</a:t>
            </a:r>
            <a:r>
              <a:rPr lang="sv-SE" dirty="0" smtClean="0"/>
              <a:t> </a:t>
            </a:r>
            <a:r>
              <a:rPr lang="sv-SE" dirty="0" err="1" smtClean="0"/>
              <a:t>very</a:t>
            </a:r>
            <a:r>
              <a:rPr lang="sv-SE" dirty="0" smtClean="0"/>
              <a:t> </a:t>
            </a:r>
            <a:r>
              <a:rPr lang="sv-SE" dirty="0" err="1" smtClean="0"/>
              <a:t>similar</a:t>
            </a:r>
            <a:r>
              <a:rPr lang="sv-SE" dirty="0" smtClean="0"/>
              <a:t> </a:t>
            </a:r>
            <a:r>
              <a:rPr lang="sv-SE" dirty="0" err="1" smtClean="0"/>
              <a:t>you</a:t>
            </a:r>
            <a:r>
              <a:rPr lang="sv-SE" dirty="0" smtClean="0"/>
              <a:t> must </a:t>
            </a:r>
            <a:r>
              <a:rPr lang="sv-SE" dirty="0" err="1" smtClean="0"/>
              <a:t>remind</a:t>
            </a:r>
            <a:r>
              <a:rPr lang="sv-SE" dirty="0" smtClean="0"/>
              <a:t> </a:t>
            </a:r>
            <a:r>
              <a:rPr lang="sv-SE" dirty="0" err="1" smtClean="0"/>
              <a:t>yourself</a:t>
            </a:r>
            <a:r>
              <a:rPr lang="sv-SE" dirty="0" smtClean="0"/>
              <a:t> </a:t>
            </a:r>
            <a:r>
              <a:rPr lang="sv-SE" dirty="0" err="1" smtClean="0"/>
              <a:t>that</a:t>
            </a:r>
            <a:r>
              <a:rPr lang="sv-SE" dirty="0" smtClean="0"/>
              <a:t> </a:t>
            </a:r>
            <a:r>
              <a:rPr lang="sv-SE" dirty="0" err="1" smtClean="0"/>
              <a:t>you</a:t>
            </a:r>
            <a:r>
              <a:rPr lang="sv-SE" dirty="0" smtClean="0"/>
              <a:t> </a:t>
            </a:r>
            <a:r>
              <a:rPr lang="sv-SE" dirty="0" err="1" smtClean="0"/>
              <a:t>are</a:t>
            </a:r>
            <a:r>
              <a:rPr lang="sv-SE" dirty="0" smtClean="0"/>
              <a:t> </a:t>
            </a:r>
            <a:r>
              <a:rPr lang="sv-SE" dirty="0" err="1" smtClean="0"/>
              <a:t>describing</a:t>
            </a:r>
            <a:r>
              <a:rPr lang="sv-SE" dirty="0" smtClean="0"/>
              <a:t> </a:t>
            </a:r>
            <a:r>
              <a:rPr lang="sv-SE" dirty="0" err="1" smtClean="0"/>
              <a:t>how</a:t>
            </a:r>
            <a:r>
              <a:rPr lang="sv-SE" dirty="0" smtClean="0"/>
              <a:t> to </a:t>
            </a:r>
            <a:r>
              <a:rPr lang="sv-SE" dirty="0" err="1" smtClean="0"/>
              <a:t>connect</a:t>
            </a:r>
            <a:r>
              <a:rPr lang="sv-SE" dirty="0" smtClean="0"/>
              <a:t> wires in a </a:t>
            </a:r>
            <a:r>
              <a:rPr lang="sv-SE" dirty="0" err="1" smtClean="0"/>
              <a:t>circuit</a:t>
            </a:r>
            <a:r>
              <a:rPr lang="sv-SE" dirty="0" smtClean="0"/>
              <a:t>, and </a:t>
            </a:r>
            <a:r>
              <a:rPr lang="sv-SE" dirty="0" err="1" smtClean="0"/>
              <a:t>that</a:t>
            </a:r>
            <a:r>
              <a:rPr lang="sv-SE" dirty="0" smtClean="0"/>
              <a:t> gives </a:t>
            </a:r>
            <a:r>
              <a:rPr lang="sv-SE" dirty="0" err="1" smtClean="0"/>
              <a:t>physical</a:t>
            </a:r>
            <a:r>
              <a:rPr lang="sv-SE" dirty="0" smtClean="0"/>
              <a:t> </a:t>
            </a:r>
            <a:r>
              <a:rPr lang="sv-SE" dirty="0" err="1" smtClean="0"/>
              <a:t>constraints</a:t>
            </a:r>
            <a:endParaRPr lang="sv-SE" dirty="0"/>
          </a:p>
          <a:p>
            <a:r>
              <a:rPr lang="sv-SE" dirty="0" err="1" smtClean="0"/>
              <a:t>You</a:t>
            </a:r>
            <a:r>
              <a:rPr lang="sv-SE" dirty="0" smtClean="0"/>
              <a:t> </a:t>
            </a:r>
            <a:r>
              <a:rPr lang="sv-SE" dirty="0" err="1" smtClean="0"/>
              <a:t>can</a:t>
            </a:r>
            <a:r>
              <a:rPr lang="sv-SE" dirty="0" smtClean="0"/>
              <a:t> </a:t>
            </a:r>
            <a:r>
              <a:rPr lang="sv-SE" dirty="0" err="1" smtClean="0"/>
              <a:t>use</a:t>
            </a:r>
            <a:r>
              <a:rPr lang="sv-SE" dirty="0" smtClean="0"/>
              <a:t> </a:t>
            </a:r>
            <a:r>
              <a:rPr lang="sv-SE" dirty="0" err="1" smtClean="0"/>
              <a:t>both</a:t>
            </a:r>
            <a:r>
              <a:rPr lang="sv-SE" dirty="0" smtClean="0"/>
              <a:t> Combinational and </a:t>
            </a:r>
            <a:r>
              <a:rPr lang="sv-SE" dirty="0" err="1" smtClean="0"/>
              <a:t>Sequential</a:t>
            </a:r>
            <a:r>
              <a:rPr lang="sv-SE" dirty="0" smtClean="0"/>
              <a:t> </a:t>
            </a:r>
            <a:r>
              <a:rPr lang="sv-SE" dirty="0" err="1" smtClean="0"/>
              <a:t>logic</a:t>
            </a:r>
            <a:r>
              <a:rPr lang="sv-SE" dirty="0" smtClean="0"/>
              <a:t> to </a:t>
            </a:r>
            <a:r>
              <a:rPr lang="sv-SE" dirty="0" err="1" smtClean="0"/>
              <a:t>implement</a:t>
            </a:r>
            <a:r>
              <a:rPr lang="sv-SE" dirty="0" smtClean="0"/>
              <a:t> design </a:t>
            </a:r>
          </a:p>
          <a:p>
            <a:pPr lvl="1"/>
            <a:r>
              <a:rPr lang="sv-SE" dirty="0" smtClean="0"/>
              <a:t>Combinational </a:t>
            </a:r>
            <a:r>
              <a:rPr lang="sv-SE" dirty="0" err="1" smtClean="0"/>
              <a:t>logic</a:t>
            </a:r>
            <a:r>
              <a:rPr lang="sv-SE" dirty="0" smtClean="0"/>
              <a:t> is </a:t>
            </a:r>
            <a:r>
              <a:rPr lang="sv-SE" dirty="0" err="1" smtClean="0"/>
              <a:t>logic</a:t>
            </a:r>
            <a:r>
              <a:rPr lang="sv-SE" dirty="0" smtClean="0"/>
              <a:t> </a:t>
            </a:r>
            <a:r>
              <a:rPr lang="sv-SE" dirty="0" err="1" smtClean="0"/>
              <a:t>that</a:t>
            </a:r>
            <a:r>
              <a:rPr lang="sv-SE" dirty="0" smtClean="0"/>
              <a:t> </a:t>
            </a:r>
            <a:r>
              <a:rPr lang="sv-SE" dirty="0" err="1" smtClean="0"/>
              <a:t>only</a:t>
            </a:r>
            <a:r>
              <a:rPr lang="sv-SE" dirty="0" smtClean="0"/>
              <a:t> </a:t>
            </a:r>
            <a:r>
              <a:rPr lang="sv-SE" dirty="0" err="1" smtClean="0"/>
              <a:t>depends</a:t>
            </a:r>
            <a:r>
              <a:rPr lang="sv-SE" dirty="0" smtClean="0"/>
              <a:t> on present inputs</a:t>
            </a:r>
          </a:p>
          <a:p>
            <a:pPr lvl="2"/>
            <a:r>
              <a:rPr lang="sv-SE" dirty="0" err="1" smtClean="0"/>
              <a:t>ie</a:t>
            </a:r>
            <a:r>
              <a:rPr lang="sv-SE" dirty="0" smtClean="0"/>
              <a:t>. </a:t>
            </a:r>
            <a:r>
              <a:rPr lang="sv-SE" dirty="0"/>
              <a:t> </a:t>
            </a:r>
            <a:r>
              <a:rPr lang="sv-SE" dirty="0" smtClean="0"/>
              <a:t>Addition, </a:t>
            </a:r>
            <a:r>
              <a:rPr lang="sv-SE" dirty="0" err="1" smtClean="0"/>
              <a:t>subtraction</a:t>
            </a:r>
            <a:r>
              <a:rPr lang="sv-SE" dirty="0" smtClean="0"/>
              <a:t>, </a:t>
            </a:r>
            <a:r>
              <a:rPr lang="sv-SE" dirty="0" err="1" smtClean="0"/>
              <a:t>logic</a:t>
            </a:r>
            <a:r>
              <a:rPr lang="sv-SE" dirty="0" smtClean="0"/>
              <a:t> </a:t>
            </a:r>
            <a:r>
              <a:rPr lang="sv-SE" dirty="0" err="1" smtClean="0"/>
              <a:t>statements</a:t>
            </a:r>
            <a:r>
              <a:rPr lang="sv-SE" dirty="0" smtClean="0"/>
              <a:t>, bit </a:t>
            </a:r>
            <a:r>
              <a:rPr lang="sv-SE" dirty="0" err="1" smtClean="0"/>
              <a:t>shifts</a:t>
            </a:r>
            <a:endParaRPr lang="sv-SE" dirty="0" smtClean="0"/>
          </a:p>
          <a:p>
            <a:pPr lvl="1"/>
            <a:r>
              <a:rPr lang="sv-SE" dirty="0" err="1" smtClean="0"/>
              <a:t>Sequential</a:t>
            </a:r>
            <a:r>
              <a:rPr lang="sv-SE" dirty="0" smtClean="0"/>
              <a:t> </a:t>
            </a:r>
            <a:r>
              <a:rPr lang="sv-SE" dirty="0" err="1" smtClean="0"/>
              <a:t>logic</a:t>
            </a:r>
            <a:r>
              <a:rPr lang="sv-SE" dirty="0" smtClean="0"/>
              <a:t> </a:t>
            </a:r>
            <a:r>
              <a:rPr lang="sv-SE" dirty="0" err="1" smtClean="0"/>
              <a:t>depends</a:t>
            </a:r>
            <a:r>
              <a:rPr lang="sv-SE" dirty="0" smtClean="0"/>
              <a:t> on </a:t>
            </a:r>
            <a:r>
              <a:rPr lang="sv-SE" dirty="0" err="1" smtClean="0"/>
              <a:t>past</a:t>
            </a:r>
            <a:r>
              <a:rPr lang="sv-SE" dirty="0" smtClean="0"/>
              <a:t> information and present inputs to </a:t>
            </a:r>
            <a:r>
              <a:rPr lang="sv-SE" dirty="0" err="1" smtClean="0"/>
              <a:t>produce</a:t>
            </a:r>
            <a:r>
              <a:rPr lang="sv-SE" dirty="0" smtClean="0"/>
              <a:t> output </a:t>
            </a:r>
          </a:p>
          <a:p>
            <a:pPr lvl="2"/>
            <a:r>
              <a:rPr lang="sv-SE" dirty="0" err="1" smtClean="0"/>
              <a:t>ie</a:t>
            </a:r>
            <a:r>
              <a:rPr lang="sv-SE" dirty="0" smtClean="0"/>
              <a:t>. </a:t>
            </a:r>
            <a:r>
              <a:rPr lang="sv-SE" dirty="0" err="1" smtClean="0"/>
              <a:t>Accumulating</a:t>
            </a:r>
            <a:r>
              <a:rPr lang="sv-SE" dirty="0"/>
              <a:t> </a:t>
            </a:r>
            <a:r>
              <a:rPr lang="sv-SE" dirty="0" smtClean="0"/>
              <a:t>and </a:t>
            </a:r>
            <a:r>
              <a:rPr lang="sv-SE" dirty="0" err="1" smtClean="0"/>
              <a:t>integrating</a:t>
            </a:r>
            <a:r>
              <a:rPr lang="sv-SE" dirty="0" smtClean="0"/>
              <a:t> </a:t>
            </a:r>
          </a:p>
          <a:p>
            <a:r>
              <a:rPr lang="sv-SE" dirty="0" smtClean="0">
                <a:hlinkClick r:id="rId2"/>
              </a:rPr>
              <a:t>https://inst.eecs.berkeley.edu/~cs150/Documents/Nets.pdf</a:t>
            </a:r>
            <a:endParaRPr lang="sv-SE" dirty="0" smtClean="0"/>
          </a:p>
        </p:txBody>
      </p:sp>
    </p:spTree>
    <p:extLst>
      <p:ext uri="{BB962C8B-B14F-4D97-AF65-F5344CB8AC3E}">
        <p14:creationId xmlns:p14="http://schemas.microsoft.com/office/powerpoint/2010/main" val="27166021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Assignments</a:t>
            </a:r>
            <a:r>
              <a:rPr lang="sv-SE" dirty="0" smtClean="0"/>
              <a:t> + </a:t>
            </a:r>
            <a:r>
              <a:rPr lang="sv-SE" dirty="0" err="1" smtClean="0"/>
              <a:t>Declarations</a:t>
            </a:r>
            <a:endParaRPr lang="sv-SE" dirty="0"/>
          </a:p>
        </p:txBody>
      </p:sp>
      <p:sp>
        <p:nvSpPr>
          <p:cNvPr id="3" name="Content Placeholder 2"/>
          <p:cNvSpPr>
            <a:spLocks noGrp="1"/>
          </p:cNvSpPr>
          <p:nvPr>
            <p:ph idx="1"/>
          </p:nvPr>
        </p:nvSpPr>
        <p:spPr>
          <a:xfrm>
            <a:off x="838200" y="1604211"/>
            <a:ext cx="10800347" cy="4892840"/>
          </a:xfrm>
        </p:spPr>
        <p:txBody>
          <a:bodyPr>
            <a:normAutofit fontScale="92500" lnSpcReduction="10000"/>
          </a:bodyPr>
          <a:lstStyle/>
          <a:p>
            <a:r>
              <a:rPr lang="sv-SE" dirty="0" err="1" smtClean="0"/>
              <a:t>Declaring</a:t>
            </a:r>
            <a:r>
              <a:rPr lang="sv-SE" dirty="0" smtClean="0"/>
              <a:t>: </a:t>
            </a:r>
          </a:p>
          <a:p>
            <a:pPr marL="457200" lvl="1" indent="0">
              <a:buNone/>
            </a:pPr>
            <a:r>
              <a:rPr lang="sv-SE" dirty="0" smtClean="0"/>
              <a:t>wire a; 	// </a:t>
            </a:r>
            <a:r>
              <a:rPr lang="sv-SE" dirty="0" err="1" smtClean="0"/>
              <a:t>represents</a:t>
            </a:r>
            <a:r>
              <a:rPr lang="sv-SE" dirty="0" smtClean="0"/>
              <a:t> a wire </a:t>
            </a:r>
            <a:r>
              <a:rPr lang="sv-SE" dirty="0" err="1" smtClean="0"/>
              <a:t>that</a:t>
            </a:r>
            <a:r>
              <a:rPr lang="sv-SE" dirty="0" smtClean="0"/>
              <a:t> </a:t>
            </a:r>
            <a:r>
              <a:rPr lang="sv-SE" dirty="0" err="1" smtClean="0"/>
              <a:t>carries</a:t>
            </a:r>
            <a:r>
              <a:rPr lang="sv-SE" dirty="0" smtClean="0"/>
              <a:t> </a:t>
            </a:r>
            <a:r>
              <a:rPr lang="sv-SE" dirty="0" err="1" smtClean="0"/>
              <a:t>one</a:t>
            </a:r>
            <a:r>
              <a:rPr lang="sv-SE" dirty="0" smtClean="0"/>
              <a:t> bit </a:t>
            </a:r>
            <a:r>
              <a:rPr lang="sv-SE" dirty="0" err="1" smtClean="0"/>
              <a:t>of</a:t>
            </a:r>
            <a:r>
              <a:rPr lang="sv-SE" dirty="0" smtClean="0"/>
              <a:t> information </a:t>
            </a:r>
          </a:p>
          <a:p>
            <a:pPr marL="457200" lvl="1" indent="0">
              <a:buNone/>
            </a:pPr>
            <a:r>
              <a:rPr lang="sv-SE" dirty="0" err="1" smtClean="0"/>
              <a:t>reg</a:t>
            </a:r>
            <a:r>
              <a:rPr lang="sv-SE" dirty="0" smtClean="0"/>
              <a:t> b; 	// </a:t>
            </a:r>
            <a:r>
              <a:rPr lang="sv-SE" dirty="0" err="1" smtClean="0"/>
              <a:t>represents</a:t>
            </a:r>
            <a:r>
              <a:rPr lang="sv-SE" dirty="0" smtClean="0"/>
              <a:t> a </a:t>
            </a:r>
            <a:r>
              <a:rPr lang="sv-SE" dirty="0" err="1" smtClean="0"/>
              <a:t>single</a:t>
            </a:r>
            <a:r>
              <a:rPr lang="sv-SE" dirty="0" smtClean="0"/>
              <a:t> bit register </a:t>
            </a:r>
          </a:p>
          <a:p>
            <a:pPr marL="457200" lvl="1" indent="0">
              <a:buNone/>
            </a:pPr>
            <a:r>
              <a:rPr lang="sv-SE" dirty="0" smtClean="0"/>
              <a:t>wire [3:0] b; 	// 4-bit </a:t>
            </a:r>
            <a:r>
              <a:rPr lang="sv-SE" dirty="0" err="1" smtClean="0"/>
              <a:t>wide</a:t>
            </a:r>
            <a:r>
              <a:rPr lang="sv-SE" dirty="0" smtClean="0"/>
              <a:t> wire </a:t>
            </a:r>
            <a:r>
              <a:rPr lang="sv-SE" dirty="0" err="1" smtClean="0"/>
              <a:t>declaration</a:t>
            </a:r>
            <a:r>
              <a:rPr lang="sv-SE" dirty="0" smtClean="0"/>
              <a:t> (</a:t>
            </a:r>
            <a:r>
              <a:rPr lang="sv-SE" dirty="0" err="1" smtClean="0"/>
              <a:t>can</a:t>
            </a:r>
            <a:r>
              <a:rPr lang="sv-SE" dirty="0" smtClean="0"/>
              <a:t> </a:t>
            </a:r>
            <a:r>
              <a:rPr lang="sv-SE" dirty="0" err="1" smtClean="0"/>
              <a:t>vary</a:t>
            </a:r>
            <a:r>
              <a:rPr lang="sv-SE" dirty="0" smtClean="0"/>
              <a:t> to </a:t>
            </a:r>
            <a:r>
              <a:rPr lang="sv-SE" dirty="0" err="1" smtClean="0"/>
              <a:t>however</a:t>
            </a:r>
            <a:r>
              <a:rPr lang="sv-SE" dirty="0" smtClean="0"/>
              <a:t> </a:t>
            </a:r>
            <a:r>
              <a:rPr lang="sv-SE" dirty="0" err="1" smtClean="0"/>
              <a:t>many</a:t>
            </a:r>
            <a:r>
              <a:rPr lang="sv-SE" dirty="0" smtClean="0"/>
              <a:t> bits)</a:t>
            </a:r>
          </a:p>
          <a:p>
            <a:r>
              <a:rPr lang="sv-SE" dirty="0" smtClean="0"/>
              <a:t>To </a:t>
            </a:r>
            <a:r>
              <a:rPr lang="sv-SE" dirty="0" err="1" smtClean="0"/>
              <a:t>assign</a:t>
            </a:r>
            <a:r>
              <a:rPr lang="sv-SE" dirty="0" smtClean="0"/>
              <a:t> </a:t>
            </a:r>
            <a:r>
              <a:rPr lang="sv-SE" dirty="0" err="1" smtClean="0"/>
              <a:t>something</a:t>
            </a:r>
            <a:r>
              <a:rPr lang="sv-SE" dirty="0" smtClean="0"/>
              <a:t> to the </a:t>
            </a:r>
            <a:r>
              <a:rPr lang="sv-SE" dirty="0" err="1" smtClean="0"/>
              <a:t>opposite</a:t>
            </a:r>
            <a:r>
              <a:rPr lang="sv-SE" dirty="0" smtClean="0"/>
              <a:t> or ’not’ </a:t>
            </a:r>
            <a:r>
              <a:rPr lang="sv-SE" dirty="0" err="1" smtClean="0"/>
              <a:t>use</a:t>
            </a:r>
            <a:r>
              <a:rPr lang="sv-SE" dirty="0" smtClean="0"/>
              <a:t>  ’ ~ ’</a:t>
            </a:r>
          </a:p>
          <a:p>
            <a:pPr lvl="1"/>
            <a:r>
              <a:rPr lang="sv-SE" dirty="0" smtClean="0"/>
              <a:t>Changes a 0 -&gt; 1 and 1-&gt;0</a:t>
            </a:r>
          </a:p>
          <a:p>
            <a:pPr lvl="1"/>
            <a:r>
              <a:rPr lang="sv-SE" dirty="0" err="1" smtClean="0"/>
              <a:t>assign</a:t>
            </a:r>
            <a:r>
              <a:rPr lang="sv-SE" dirty="0" smtClean="0"/>
              <a:t> a = ~b;</a:t>
            </a:r>
          </a:p>
          <a:p>
            <a:r>
              <a:rPr lang="sv-SE" dirty="0" err="1" smtClean="0"/>
              <a:t>Assigning</a:t>
            </a:r>
            <a:r>
              <a:rPr lang="sv-SE" dirty="0" smtClean="0"/>
              <a:t> </a:t>
            </a:r>
            <a:r>
              <a:rPr lang="sv-SE" dirty="0" err="1" smtClean="0"/>
              <a:t>numbers</a:t>
            </a:r>
            <a:r>
              <a:rPr lang="sv-SE" dirty="0" smtClean="0"/>
              <a:t> and </a:t>
            </a:r>
            <a:r>
              <a:rPr lang="sv-SE" dirty="0" err="1" smtClean="0"/>
              <a:t>exact</a:t>
            </a:r>
            <a:r>
              <a:rPr lang="sv-SE" dirty="0" smtClean="0"/>
              <a:t> </a:t>
            </a:r>
            <a:r>
              <a:rPr lang="sv-SE" dirty="0" err="1" smtClean="0"/>
              <a:t>values</a:t>
            </a:r>
            <a:r>
              <a:rPr lang="sv-SE" dirty="0" smtClean="0"/>
              <a:t> : </a:t>
            </a:r>
          </a:p>
          <a:p>
            <a:pPr marL="457200" lvl="1" indent="0">
              <a:buNone/>
            </a:pPr>
            <a:r>
              <a:rPr lang="sv-SE" dirty="0" err="1" smtClean="0"/>
              <a:t>assign</a:t>
            </a:r>
            <a:r>
              <a:rPr lang="sv-SE" dirty="0" smtClean="0"/>
              <a:t> a = 1’</a:t>
            </a:r>
            <a:r>
              <a:rPr lang="sv-SE" b="1" dirty="0" smtClean="0"/>
              <a:t>b</a:t>
            </a:r>
            <a:r>
              <a:rPr lang="sv-SE" dirty="0" smtClean="0"/>
              <a:t>0; // wire a is set to </a:t>
            </a:r>
            <a:r>
              <a:rPr lang="sv-SE" dirty="0" err="1" smtClean="0"/>
              <a:t>binary</a:t>
            </a:r>
            <a:r>
              <a:rPr lang="sv-SE" dirty="0" smtClean="0"/>
              <a:t> 0 </a:t>
            </a:r>
          </a:p>
          <a:p>
            <a:pPr marL="457200" lvl="1" indent="0">
              <a:buNone/>
            </a:pPr>
            <a:r>
              <a:rPr lang="sv-SE" dirty="0" err="1" smtClean="0"/>
              <a:t>assign</a:t>
            </a:r>
            <a:r>
              <a:rPr lang="sv-SE" dirty="0" smtClean="0"/>
              <a:t> b = 4’</a:t>
            </a:r>
            <a:r>
              <a:rPr lang="sv-SE" b="1" dirty="0" smtClean="0"/>
              <a:t>d</a:t>
            </a:r>
            <a:r>
              <a:rPr lang="sv-SE" dirty="0" smtClean="0"/>
              <a:t>6; // 4 bit </a:t>
            </a:r>
            <a:r>
              <a:rPr lang="sv-SE" dirty="0" err="1" smtClean="0"/>
              <a:t>wide</a:t>
            </a:r>
            <a:r>
              <a:rPr lang="sv-SE" dirty="0" smtClean="0"/>
              <a:t> decimal </a:t>
            </a:r>
            <a:r>
              <a:rPr lang="sv-SE" dirty="0" err="1" smtClean="0"/>
              <a:t>number</a:t>
            </a:r>
            <a:r>
              <a:rPr lang="sv-SE" dirty="0" smtClean="0"/>
              <a:t> 6</a:t>
            </a:r>
          </a:p>
          <a:p>
            <a:r>
              <a:rPr lang="sv-SE" dirty="0" err="1" smtClean="0"/>
              <a:t>Assigning</a:t>
            </a:r>
            <a:r>
              <a:rPr lang="sv-SE" dirty="0" smtClean="0"/>
              <a:t> </a:t>
            </a:r>
            <a:r>
              <a:rPr lang="sv-SE" dirty="0" err="1" smtClean="0"/>
              <a:t>using</a:t>
            </a:r>
            <a:r>
              <a:rPr lang="sv-SE" dirty="0" smtClean="0"/>
              <a:t> </a:t>
            </a:r>
            <a:r>
              <a:rPr lang="sv-SE" dirty="0" err="1" smtClean="0"/>
              <a:t>logic</a:t>
            </a:r>
            <a:r>
              <a:rPr lang="sv-SE" dirty="0" smtClean="0"/>
              <a:t> </a:t>
            </a:r>
            <a:r>
              <a:rPr lang="sv-SE" dirty="0" err="1" smtClean="0"/>
              <a:t>statements</a:t>
            </a:r>
            <a:r>
              <a:rPr lang="sv-SE" dirty="0" smtClean="0"/>
              <a:t>: </a:t>
            </a:r>
          </a:p>
          <a:p>
            <a:pPr marL="457200" lvl="1" indent="0">
              <a:buNone/>
            </a:pPr>
            <a:r>
              <a:rPr lang="sv-SE" dirty="0" err="1" smtClean="0"/>
              <a:t>assign</a:t>
            </a:r>
            <a:r>
              <a:rPr lang="sv-SE" dirty="0" smtClean="0"/>
              <a:t> a = b &amp; c; 	// </a:t>
            </a:r>
            <a:r>
              <a:rPr lang="sv-SE" dirty="0" err="1" smtClean="0"/>
              <a:t>logical</a:t>
            </a:r>
            <a:r>
              <a:rPr lang="sv-SE" dirty="0" smtClean="0"/>
              <a:t> AND </a:t>
            </a:r>
          </a:p>
          <a:p>
            <a:pPr marL="457200" lvl="1" indent="0">
              <a:buNone/>
            </a:pPr>
            <a:r>
              <a:rPr lang="sv-SE" dirty="0" err="1" smtClean="0"/>
              <a:t>assign</a:t>
            </a:r>
            <a:r>
              <a:rPr lang="sv-SE" dirty="0" smtClean="0"/>
              <a:t> a = b | c; 	// </a:t>
            </a:r>
            <a:r>
              <a:rPr lang="sv-SE" dirty="0" err="1" smtClean="0"/>
              <a:t>logical</a:t>
            </a:r>
            <a:r>
              <a:rPr lang="sv-SE" dirty="0" smtClean="0"/>
              <a:t> OR </a:t>
            </a:r>
          </a:p>
          <a:p>
            <a:pPr marL="457200" lvl="1" indent="0">
              <a:buNone/>
            </a:pPr>
            <a:endParaRPr lang="sv-SE" dirty="0"/>
          </a:p>
        </p:txBody>
      </p:sp>
      <p:grpSp>
        <p:nvGrpSpPr>
          <p:cNvPr id="45" name="Group 44"/>
          <p:cNvGrpSpPr/>
          <p:nvPr/>
        </p:nvGrpSpPr>
        <p:grpSpPr>
          <a:xfrm>
            <a:off x="7513104" y="4174143"/>
            <a:ext cx="3905333" cy="1095687"/>
            <a:chOff x="7513104" y="4174143"/>
            <a:chExt cx="3905333" cy="1095687"/>
          </a:xfrm>
        </p:grpSpPr>
        <p:grpSp>
          <p:nvGrpSpPr>
            <p:cNvPr id="30" name="Group 29"/>
            <p:cNvGrpSpPr/>
            <p:nvPr/>
          </p:nvGrpSpPr>
          <p:grpSpPr>
            <a:xfrm>
              <a:off x="8734926" y="4844715"/>
              <a:ext cx="1548063" cy="312821"/>
              <a:chOff x="8141368" y="2791326"/>
              <a:chExt cx="1548063" cy="312821"/>
            </a:xfrm>
          </p:grpSpPr>
          <p:cxnSp>
            <p:nvCxnSpPr>
              <p:cNvPr id="5" name="Straight Connector 4"/>
              <p:cNvCxnSpPr/>
              <p:nvPr/>
            </p:nvCxnSpPr>
            <p:spPr>
              <a:xfrm>
                <a:off x="8141368" y="3088105"/>
                <a:ext cx="312821"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438147" y="2791326"/>
                <a:ext cx="312821"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8438147" y="2791326"/>
                <a:ext cx="10792" cy="296781"/>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750968" y="2791326"/>
                <a:ext cx="0" cy="29677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750968" y="3088105"/>
                <a:ext cx="312821"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063789" y="2791326"/>
                <a:ext cx="0" cy="29677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376610" y="2799347"/>
                <a:ext cx="0" cy="29677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689431" y="2799347"/>
                <a:ext cx="0" cy="29677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063789" y="2799347"/>
                <a:ext cx="312821"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376610" y="3104147"/>
                <a:ext cx="312821"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7854470" y="4174143"/>
              <a:ext cx="1592178" cy="369332"/>
            </a:xfrm>
            <a:prstGeom prst="rect">
              <a:avLst/>
            </a:prstGeom>
            <a:noFill/>
          </p:spPr>
          <p:txBody>
            <a:bodyPr wrap="square" rtlCol="0">
              <a:spAutoFit/>
            </a:bodyPr>
            <a:lstStyle/>
            <a:p>
              <a:r>
                <a:rPr lang="sv-SE" dirty="0" smtClean="0"/>
                <a:t>Clock Terms: </a:t>
              </a:r>
              <a:endParaRPr lang="sv-SE" dirty="0"/>
            </a:p>
          </p:txBody>
        </p:sp>
        <p:sp>
          <p:nvSpPr>
            <p:cNvPr id="33" name="Oval 32"/>
            <p:cNvSpPr/>
            <p:nvPr/>
          </p:nvSpPr>
          <p:spPr>
            <a:xfrm>
              <a:off x="8963379" y="4724398"/>
              <a:ext cx="151161" cy="5374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Oval 33"/>
            <p:cNvSpPr/>
            <p:nvPr/>
          </p:nvSpPr>
          <p:spPr>
            <a:xfrm>
              <a:off x="9894586" y="4732419"/>
              <a:ext cx="151161" cy="5374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36" name="Straight Arrow Connector 35"/>
            <p:cNvCxnSpPr/>
            <p:nvPr/>
          </p:nvCxnSpPr>
          <p:spPr>
            <a:xfrm>
              <a:off x="8558463" y="4852736"/>
              <a:ext cx="33287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10045747" y="4596063"/>
              <a:ext cx="237242" cy="1122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513104" y="4700333"/>
              <a:ext cx="1137455" cy="461665"/>
            </a:xfrm>
            <a:prstGeom prst="rect">
              <a:avLst/>
            </a:prstGeom>
            <a:noFill/>
          </p:spPr>
          <p:txBody>
            <a:bodyPr wrap="square" rtlCol="0">
              <a:spAutoFit/>
            </a:bodyPr>
            <a:lstStyle/>
            <a:p>
              <a:r>
                <a:rPr lang="sv-SE" sz="1200" b="1" dirty="0" smtClean="0">
                  <a:solidFill>
                    <a:srgbClr val="C00000"/>
                  </a:solidFill>
                </a:rPr>
                <a:t>positive </a:t>
              </a:r>
              <a:r>
                <a:rPr lang="sv-SE" sz="1200" b="1" dirty="0" err="1" smtClean="0">
                  <a:solidFill>
                    <a:srgbClr val="C00000"/>
                  </a:solidFill>
                </a:rPr>
                <a:t>edge</a:t>
              </a:r>
              <a:endParaRPr lang="sv-SE" sz="1200" b="1" dirty="0" smtClean="0">
                <a:solidFill>
                  <a:srgbClr val="C00000"/>
                </a:solidFill>
              </a:endParaRPr>
            </a:p>
            <a:p>
              <a:r>
                <a:rPr lang="sv-SE" sz="1200" dirty="0" smtClean="0">
                  <a:solidFill>
                    <a:srgbClr val="C00000"/>
                  </a:solidFill>
                </a:rPr>
                <a:t>’</a:t>
              </a:r>
              <a:r>
                <a:rPr lang="sv-SE" sz="1200" dirty="0" err="1" smtClean="0">
                  <a:solidFill>
                    <a:srgbClr val="C00000"/>
                  </a:solidFill>
                </a:rPr>
                <a:t>rising</a:t>
              </a:r>
              <a:r>
                <a:rPr lang="sv-SE" sz="1200" dirty="0" smtClean="0">
                  <a:solidFill>
                    <a:srgbClr val="C00000"/>
                  </a:solidFill>
                </a:rPr>
                <a:t> </a:t>
              </a:r>
              <a:r>
                <a:rPr lang="sv-SE" sz="1200" dirty="0" err="1" smtClean="0">
                  <a:solidFill>
                    <a:srgbClr val="C00000"/>
                  </a:solidFill>
                </a:rPr>
                <a:t>edge</a:t>
              </a:r>
              <a:r>
                <a:rPr lang="sv-SE" sz="1200" dirty="0" smtClean="0">
                  <a:solidFill>
                    <a:srgbClr val="C00000"/>
                  </a:solidFill>
                </a:rPr>
                <a:t>’</a:t>
              </a:r>
              <a:endParaRPr lang="sv-SE" sz="1200" dirty="0">
                <a:solidFill>
                  <a:srgbClr val="C00000"/>
                </a:solidFill>
              </a:endParaRPr>
            </a:p>
          </p:txBody>
        </p:sp>
        <p:sp>
          <p:nvSpPr>
            <p:cNvPr id="40" name="TextBox 39"/>
            <p:cNvSpPr txBox="1"/>
            <p:nvPr/>
          </p:nvSpPr>
          <p:spPr>
            <a:xfrm>
              <a:off x="10280982" y="4355098"/>
              <a:ext cx="1137455" cy="461665"/>
            </a:xfrm>
            <a:prstGeom prst="rect">
              <a:avLst/>
            </a:prstGeom>
            <a:noFill/>
          </p:spPr>
          <p:txBody>
            <a:bodyPr wrap="square" rtlCol="0">
              <a:spAutoFit/>
            </a:bodyPr>
            <a:lstStyle/>
            <a:p>
              <a:r>
                <a:rPr lang="sv-SE" sz="1200" b="1" dirty="0" smtClean="0">
                  <a:solidFill>
                    <a:srgbClr val="C00000"/>
                  </a:solidFill>
                </a:rPr>
                <a:t>negative </a:t>
              </a:r>
              <a:r>
                <a:rPr lang="sv-SE" sz="1200" b="1" dirty="0" err="1" smtClean="0">
                  <a:solidFill>
                    <a:srgbClr val="C00000"/>
                  </a:solidFill>
                </a:rPr>
                <a:t>edge</a:t>
              </a:r>
              <a:endParaRPr lang="sv-SE" sz="1200" b="1" dirty="0" smtClean="0">
                <a:solidFill>
                  <a:srgbClr val="C00000"/>
                </a:solidFill>
              </a:endParaRPr>
            </a:p>
            <a:p>
              <a:r>
                <a:rPr lang="sv-SE" sz="1200" dirty="0" smtClean="0">
                  <a:solidFill>
                    <a:srgbClr val="C00000"/>
                  </a:solidFill>
                </a:rPr>
                <a:t>’</a:t>
              </a:r>
              <a:r>
                <a:rPr lang="sv-SE" sz="1200" dirty="0" err="1" smtClean="0">
                  <a:solidFill>
                    <a:srgbClr val="C00000"/>
                  </a:solidFill>
                </a:rPr>
                <a:t>falling</a:t>
              </a:r>
              <a:r>
                <a:rPr lang="sv-SE" sz="1200" dirty="0" smtClean="0">
                  <a:solidFill>
                    <a:srgbClr val="C00000"/>
                  </a:solidFill>
                </a:rPr>
                <a:t> </a:t>
              </a:r>
              <a:r>
                <a:rPr lang="sv-SE" sz="1200" dirty="0" err="1" smtClean="0">
                  <a:solidFill>
                    <a:srgbClr val="C00000"/>
                  </a:solidFill>
                </a:rPr>
                <a:t>edge</a:t>
              </a:r>
              <a:r>
                <a:rPr lang="sv-SE" sz="1200" dirty="0" smtClean="0">
                  <a:solidFill>
                    <a:srgbClr val="C00000"/>
                  </a:solidFill>
                </a:rPr>
                <a:t>’</a:t>
              </a:r>
              <a:endParaRPr lang="sv-SE" sz="1200" dirty="0">
                <a:solidFill>
                  <a:srgbClr val="C00000"/>
                </a:solidFill>
              </a:endParaRPr>
            </a:p>
          </p:txBody>
        </p:sp>
        <p:cxnSp>
          <p:nvCxnSpPr>
            <p:cNvPr id="42" name="Straight Arrow Connector 41"/>
            <p:cNvCxnSpPr/>
            <p:nvPr/>
          </p:nvCxnSpPr>
          <p:spPr>
            <a:xfrm>
              <a:off x="9344526" y="4844715"/>
              <a:ext cx="0" cy="1564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9664599" y="4880809"/>
              <a:ext cx="4010" cy="116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41468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Reg</a:t>
            </a:r>
            <a:r>
              <a:rPr lang="sv-SE" dirty="0" smtClean="0"/>
              <a:t> vs. Wire </a:t>
            </a:r>
            <a:endParaRPr lang="sv-SE" dirty="0"/>
          </a:p>
        </p:txBody>
      </p:sp>
      <p:sp>
        <p:nvSpPr>
          <p:cNvPr id="3" name="Content Placeholder 2"/>
          <p:cNvSpPr>
            <a:spLocks noGrp="1"/>
          </p:cNvSpPr>
          <p:nvPr>
            <p:ph idx="1"/>
          </p:nvPr>
        </p:nvSpPr>
        <p:spPr>
          <a:xfrm>
            <a:off x="838200" y="1472699"/>
            <a:ext cx="10515600" cy="2794501"/>
          </a:xfrm>
        </p:spPr>
        <p:txBody>
          <a:bodyPr>
            <a:normAutofit fontScale="92500" lnSpcReduction="20000"/>
          </a:bodyPr>
          <a:lstStyle/>
          <a:p>
            <a:r>
              <a:rPr lang="sv-SE" dirty="0" err="1" smtClean="0"/>
              <a:t>Assign</a:t>
            </a:r>
            <a:r>
              <a:rPr lang="sv-SE" dirty="0" smtClean="0"/>
              <a:t> </a:t>
            </a:r>
            <a:r>
              <a:rPr lang="sv-SE" dirty="0" err="1" smtClean="0"/>
              <a:t>reg</a:t>
            </a:r>
            <a:r>
              <a:rPr lang="sv-SE" dirty="0" smtClean="0"/>
              <a:t> to </a:t>
            </a:r>
            <a:r>
              <a:rPr lang="sv-SE" dirty="0" err="1" smtClean="0"/>
              <a:t>values</a:t>
            </a:r>
            <a:r>
              <a:rPr lang="sv-SE" dirty="0" smtClean="0"/>
              <a:t> </a:t>
            </a:r>
            <a:r>
              <a:rPr lang="sv-SE" dirty="0" err="1" smtClean="0"/>
              <a:t>that</a:t>
            </a:r>
            <a:r>
              <a:rPr lang="sv-SE" dirty="0" smtClean="0"/>
              <a:t> </a:t>
            </a:r>
            <a:r>
              <a:rPr lang="sv-SE" dirty="0" err="1" smtClean="0"/>
              <a:t>are</a:t>
            </a:r>
            <a:r>
              <a:rPr lang="sv-SE" dirty="0" smtClean="0"/>
              <a:t> </a:t>
            </a:r>
            <a:r>
              <a:rPr lang="sv-SE" b="1" dirty="0" err="1" smtClean="0"/>
              <a:t>changing</a:t>
            </a:r>
            <a:r>
              <a:rPr lang="sv-SE" b="1" dirty="0" smtClean="0"/>
              <a:t> </a:t>
            </a:r>
            <a:r>
              <a:rPr lang="sv-SE" dirty="0" smtClean="0"/>
              <a:t>and </a:t>
            </a:r>
            <a:r>
              <a:rPr lang="sv-SE" dirty="0" err="1" smtClean="0"/>
              <a:t>are</a:t>
            </a:r>
            <a:r>
              <a:rPr lang="sv-SE" dirty="0" smtClean="0"/>
              <a:t> </a:t>
            </a:r>
            <a:r>
              <a:rPr lang="sv-SE" dirty="0" err="1" smtClean="0"/>
              <a:t>often</a:t>
            </a:r>
            <a:r>
              <a:rPr lang="sv-SE" dirty="0" smtClean="0"/>
              <a:t> </a:t>
            </a:r>
            <a:r>
              <a:rPr lang="sv-SE" dirty="0" err="1" smtClean="0"/>
              <a:t>clock</a:t>
            </a:r>
            <a:r>
              <a:rPr lang="sv-SE" dirty="0" smtClean="0"/>
              <a:t> </a:t>
            </a:r>
            <a:r>
              <a:rPr lang="sv-SE" dirty="0" err="1" smtClean="0"/>
              <a:t>dependent</a:t>
            </a:r>
            <a:r>
              <a:rPr lang="sv-SE" dirty="0" smtClean="0"/>
              <a:t> </a:t>
            </a:r>
            <a:endParaRPr lang="sv-SE" b="1" dirty="0" smtClean="0"/>
          </a:p>
          <a:p>
            <a:pPr lvl="1"/>
            <a:r>
              <a:rPr lang="sv-SE" dirty="0"/>
              <a:t>Registers </a:t>
            </a:r>
            <a:r>
              <a:rPr lang="sv-SE" dirty="0" err="1"/>
              <a:t>are</a:t>
            </a:r>
            <a:r>
              <a:rPr lang="sv-SE" dirty="0"/>
              <a:t> </a:t>
            </a:r>
            <a:r>
              <a:rPr lang="sv-SE" dirty="0" err="1"/>
              <a:t>designed</a:t>
            </a:r>
            <a:r>
              <a:rPr lang="sv-SE" dirty="0"/>
              <a:t> to </a:t>
            </a:r>
            <a:r>
              <a:rPr lang="sv-SE" dirty="0" err="1"/>
              <a:t>hold</a:t>
            </a:r>
            <a:r>
              <a:rPr lang="sv-SE" dirty="0"/>
              <a:t> a data </a:t>
            </a:r>
            <a:r>
              <a:rPr lang="sv-SE" dirty="0" err="1"/>
              <a:t>value</a:t>
            </a:r>
            <a:r>
              <a:rPr lang="sv-SE" dirty="0"/>
              <a:t> as output </a:t>
            </a:r>
            <a:r>
              <a:rPr lang="sv-SE" dirty="0" err="1"/>
              <a:t>until</a:t>
            </a:r>
            <a:r>
              <a:rPr lang="sv-SE" dirty="0"/>
              <a:t> </a:t>
            </a:r>
            <a:r>
              <a:rPr lang="sv-SE" dirty="0" err="1"/>
              <a:t>they</a:t>
            </a:r>
            <a:r>
              <a:rPr lang="sv-SE" dirty="0"/>
              <a:t> </a:t>
            </a:r>
            <a:r>
              <a:rPr lang="sv-SE" dirty="0" err="1"/>
              <a:t>are</a:t>
            </a:r>
            <a:r>
              <a:rPr lang="sv-SE" dirty="0"/>
              <a:t> </a:t>
            </a:r>
            <a:r>
              <a:rPr lang="sv-SE" dirty="0" err="1"/>
              <a:t>told</a:t>
            </a:r>
            <a:r>
              <a:rPr lang="sv-SE" dirty="0"/>
              <a:t> to </a:t>
            </a:r>
            <a:r>
              <a:rPr lang="sv-SE" dirty="0" err="1" smtClean="0"/>
              <a:t>change</a:t>
            </a:r>
            <a:endParaRPr lang="sv-SE" dirty="0"/>
          </a:p>
          <a:p>
            <a:pPr lvl="2"/>
            <a:r>
              <a:rPr lang="sv-SE" dirty="0" err="1" smtClean="0"/>
              <a:t>this</a:t>
            </a:r>
            <a:r>
              <a:rPr lang="sv-SE" dirty="0" smtClean="0"/>
              <a:t> is </a:t>
            </a:r>
            <a:r>
              <a:rPr lang="sv-SE" dirty="0" err="1" smtClean="0"/>
              <a:t>why</a:t>
            </a:r>
            <a:r>
              <a:rPr lang="sv-SE" dirty="0" smtClean="0"/>
              <a:t> </a:t>
            </a:r>
            <a:r>
              <a:rPr lang="sv-SE" dirty="0" err="1" smtClean="0"/>
              <a:t>they</a:t>
            </a:r>
            <a:r>
              <a:rPr lang="sv-SE" dirty="0" smtClean="0"/>
              <a:t> </a:t>
            </a:r>
            <a:r>
              <a:rPr lang="sv-SE" dirty="0" err="1" smtClean="0"/>
              <a:t>are</a:t>
            </a:r>
            <a:r>
              <a:rPr lang="sv-SE" dirty="0" smtClean="0"/>
              <a:t> </a:t>
            </a:r>
            <a:r>
              <a:rPr lang="sv-SE" dirty="0" err="1" smtClean="0"/>
              <a:t>useful</a:t>
            </a:r>
            <a:r>
              <a:rPr lang="sv-SE" dirty="0" smtClean="0"/>
              <a:t> in </a:t>
            </a:r>
            <a:r>
              <a:rPr lang="sv-SE" dirty="0" err="1" smtClean="0"/>
              <a:t>sequential</a:t>
            </a:r>
            <a:r>
              <a:rPr lang="sv-SE" dirty="0" smtClean="0"/>
              <a:t> </a:t>
            </a:r>
            <a:r>
              <a:rPr lang="sv-SE" dirty="0" err="1" smtClean="0"/>
              <a:t>logic</a:t>
            </a:r>
            <a:r>
              <a:rPr lang="sv-SE" dirty="0" smtClean="0"/>
              <a:t>, </a:t>
            </a:r>
            <a:r>
              <a:rPr lang="sv-SE" dirty="0" err="1" smtClean="0"/>
              <a:t>they</a:t>
            </a:r>
            <a:r>
              <a:rPr lang="sv-SE" dirty="0" smtClean="0"/>
              <a:t> </a:t>
            </a:r>
            <a:r>
              <a:rPr lang="sv-SE" dirty="0" err="1" smtClean="0"/>
              <a:t>can</a:t>
            </a:r>
            <a:r>
              <a:rPr lang="sv-SE" dirty="0" smtClean="0"/>
              <a:t> </a:t>
            </a:r>
            <a:r>
              <a:rPr lang="sv-SE" dirty="0" err="1" smtClean="0"/>
              <a:t>hold</a:t>
            </a:r>
            <a:r>
              <a:rPr lang="sv-SE" dirty="0" smtClean="0"/>
              <a:t> or ”</a:t>
            </a:r>
            <a:r>
              <a:rPr lang="sv-SE" dirty="0" err="1" smtClean="0"/>
              <a:t>remember</a:t>
            </a:r>
            <a:r>
              <a:rPr lang="sv-SE" dirty="0" smtClean="0"/>
              <a:t>” </a:t>
            </a:r>
            <a:r>
              <a:rPr lang="sv-SE" dirty="0" err="1" smtClean="0"/>
              <a:t>values</a:t>
            </a:r>
            <a:r>
              <a:rPr lang="sv-SE" dirty="0" smtClean="0"/>
              <a:t> for as long as </a:t>
            </a:r>
            <a:r>
              <a:rPr lang="sv-SE" dirty="0" err="1" smtClean="0"/>
              <a:t>you</a:t>
            </a:r>
            <a:r>
              <a:rPr lang="sv-SE" dirty="0" smtClean="0"/>
              <a:t> </a:t>
            </a:r>
            <a:r>
              <a:rPr lang="sv-SE" dirty="0" err="1" smtClean="0"/>
              <a:t>tell</a:t>
            </a:r>
            <a:r>
              <a:rPr lang="sv-SE" dirty="0" smtClean="0"/>
              <a:t> </a:t>
            </a:r>
            <a:r>
              <a:rPr lang="sv-SE" dirty="0" err="1" smtClean="0"/>
              <a:t>them</a:t>
            </a:r>
            <a:r>
              <a:rPr lang="sv-SE" dirty="0" smtClean="0"/>
              <a:t> to</a:t>
            </a:r>
          </a:p>
          <a:p>
            <a:pPr lvl="2"/>
            <a:r>
              <a:rPr lang="sv-SE" dirty="0" smtClean="0"/>
              <a:t>If </a:t>
            </a:r>
            <a:r>
              <a:rPr lang="sv-SE" dirty="0" err="1" smtClean="0"/>
              <a:t>you</a:t>
            </a:r>
            <a:r>
              <a:rPr lang="sv-SE" dirty="0" smtClean="0"/>
              <a:t> </a:t>
            </a:r>
            <a:r>
              <a:rPr lang="sv-SE" dirty="0" err="1" smtClean="0"/>
              <a:t>are</a:t>
            </a:r>
            <a:r>
              <a:rPr lang="sv-SE" dirty="0" smtClean="0"/>
              <a:t> </a:t>
            </a:r>
            <a:r>
              <a:rPr lang="sv-SE" dirty="0" err="1" smtClean="0"/>
              <a:t>using</a:t>
            </a:r>
            <a:r>
              <a:rPr lang="sv-SE" dirty="0" smtClean="0"/>
              <a:t> a loop, </a:t>
            </a:r>
            <a:r>
              <a:rPr lang="sv-SE" dirty="0" err="1" smtClean="0"/>
              <a:t>if</a:t>
            </a:r>
            <a:r>
              <a:rPr lang="sv-SE" dirty="0" smtClean="0"/>
              <a:t> </a:t>
            </a:r>
            <a:r>
              <a:rPr lang="sv-SE" dirty="0" err="1" smtClean="0"/>
              <a:t>statement</a:t>
            </a:r>
            <a:r>
              <a:rPr lang="sv-SE" dirty="0" smtClean="0"/>
              <a:t>, or handling </a:t>
            </a:r>
            <a:r>
              <a:rPr lang="sv-SE" dirty="0" err="1" smtClean="0"/>
              <a:t>any</a:t>
            </a:r>
            <a:r>
              <a:rPr lang="sv-SE" dirty="0" smtClean="0"/>
              <a:t> </a:t>
            </a:r>
            <a:r>
              <a:rPr lang="sv-SE" dirty="0" err="1" smtClean="0"/>
              <a:t>value</a:t>
            </a:r>
            <a:r>
              <a:rPr lang="sv-SE" dirty="0" smtClean="0"/>
              <a:t> </a:t>
            </a:r>
            <a:r>
              <a:rPr lang="sv-SE" dirty="0" err="1" smtClean="0"/>
              <a:t>that</a:t>
            </a:r>
            <a:r>
              <a:rPr lang="sv-SE" dirty="0" smtClean="0"/>
              <a:t> </a:t>
            </a:r>
            <a:r>
              <a:rPr lang="sv-SE" dirty="0" err="1" smtClean="0"/>
              <a:t>know</a:t>
            </a:r>
            <a:r>
              <a:rPr lang="sv-SE" dirty="0" smtClean="0"/>
              <a:t> </a:t>
            </a:r>
            <a:r>
              <a:rPr lang="sv-SE" dirty="0" err="1" smtClean="0"/>
              <a:t>you</a:t>
            </a:r>
            <a:r>
              <a:rPr lang="sv-SE" dirty="0" smtClean="0"/>
              <a:t> </a:t>
            </a:r>
            <a:r>
              <a:rPr lang="sv-SE" dirty="0" err="1" smtClean="0"/>
              <a:t>will</a:t>
            </a:r>
            <a:r>
              <a:rPr lang="sv-SE" dirty="0" smtClean="0"/>
              <a:t> </a:t>
            </a:r>
            <a:r>
              <a:rPr lang="sv-SE" dirty="0" err="1" smtClean="0"/>
              <a:t>change</a:t>
            </a:r>
            <a:r>
              <a:rPr lang="sv-SE" dirty="0" smtClean="0"/>
              <a:t> </a:t>
            </a:r>
            <a:r>
              <a:rPr lang="sv-SE" dirty="0" err="1" smtClean="0"/>
              <a:t>throughout</a:t>
            </a:r>
            <a:r>
              <a:rPr lang="sv-SE" dirty="0" smtClean="0"/>
              <a:t> the program, </a:t>
            </a:r>
            <a:r>
              <a:rPr lang="sv-SE" dirty="0" err="1" smtClean="0"/>
              <a:t>you</a:t>
            </a:r>
            <a:r>
              <a:rPr lang="sv-SE" dirty="0" smtClean="0"/>
              <a:t> </a:t>
            </a:r>
            <a:r>
              <a:rPr lang="sv-SE" dirty="0" err="1" smtClean="0"/>
              <a:t>will</a:t>
            </a:r>
            <a:r>
              <a:rPr lang="sv-SE" dirty="0" smtClean="0"/>
              <a:t> </a:t>
            </a:r>
            <a:r>
              <a:rPr lang="sv-SE" dirty="0" err="1" smtClean="0"/>
              <a:t>most</a:t>
            </a:r>
            <a:r>
              <a:rPr lang="sv-SE" dirty="0" smtClean="0"/>
              <a:t> </a:t>
            </a:r>
            <a:r>
              <a:rPr lang="sv-SE" dirty="0" err="1" smtClean="0"/>
              <a:t>likely</a:t>
            </a:r>
            <a:r>
              <a:rPr lang="sv-SE" dirty="0" smtClean="0"/>
              <a:t> </a:t>
            </a:r>
            <a:r>
              <a:rPr lang="sv-SE" dirty="0" err="1" smtClean="0"/>
              <a:t>use</a:t>
            </a:r>
            <a:r>
              <a:rPr lang="sv-SE" dirty="0" smtClean="0"/>
              <a:t> a register  </a:t>
            </a:r>
            <a:endParaRPr lang="sv-SE" dirty="0"/>
          </a:p>
          <a:p>
            <a:r>
              <a:rPr lang="sv-SE" dirty="0" smtClean="0"/>
              <a:t>Wires </a:t>
            </a:r>
            <a:r>
              <a:rPr lang="sv-SE" dirty="0" err="1" smtClean="0"/>
              <a:t>are</a:t>
            </a:r>
            <a:r>
              <a:rPr lang="sv-SE" dirty="0" smtClean="0"/>
              <a:t> </a:t>
            </a:r>
            <a:r>
              <a:rPr lang="sv-SE" dirty="0" err="1" smtClean="0"/>
              <a:t>fixed</a:t>
            </a:r>
            <a:r>
              <a:rPr lang="sv-SE" dirty="0" smtClean="0"/>
              <a:t> </a:t>
            </a:r>
            <a:r>
              <a:rPr lang="sv-SE" dirty="0" err="1" smtClean="0"/>
              <a:t>values</a:t>
            </a:r>
            <a:r>
              <a:rPr lang="sv-SE" dirty="0" smtClean="0"/>
              <a:t>, just like real wires, </a:t>
            </a:r>
            <a:r>
              <a:rPr lang="sv-SE" dirty="0" err="1" smtClean="0"/>
              <a:t>whatever</a:t>
            </a:r>
            <a:r>
              <a:rPr lang="sv-SE" dirty="0" smtClean="0"/>
              <a:t> </a:t>
            </a:r>
            <a:r>
              <a:rPr lang="sv-SE" dirty="0" err="1" smtClean="0"/>
              <a:t>you</a:t>
            </a:r>
            <a:r>
              <a:rPr lang="sv-SE" dirty="0" smtClean="0"/>
              <a:t> </a:t>
            </a:r>
            <a:r>
              <a:rPr lang="sv-SE" dirty="0" err="1" smtClean="0"/>
              <a:t>connect</a:t>
            </a:r>
            <a:r>
              <a:rPr lang="sv-SE" dirty="0" smtClean="0"/>
              <a:t> </a:t>
            </a:r>
            <a:r>
              <a:rPr lang="sv-SE" dirty="0" err="1" smtClean="0"/>
              <a:t>one</a:t>
            </a:r>
            <a:r>
              <a:rPr lang="sv-SE" dirty="0" smtClean="0"/>
              <a:t> end </a:t>
            </a:r>
            <a:r>
              <a:rPr lang="sv-SE" dirty="0" err="1" smtClean="0"/>
              <a:t>of</a:t>
            </a:r>
            <a:r>
              <a:rPr lang="sv-SE" dirty="0" smtClean="0"/>
              <a:t> the wire to or ’</a:t>
            </a:r>
            <a:r>
              <a:rPr lang="sv-SE" dirty="0" err="1" smtClean="0"/>
              <a:t>assign</a:t>
            </a:r>
            <a:r>
              <a:rPr lang="sv-SE" dirty="0" smtClean="0"/>
              <a:t>’ to is </a:t>
            </a:r>
            <a:r>
              <a:rPr lang="sv-SE" dirty="0" err="1" smtClean="0"/>
              <a:t>where</a:t>
            </a:r>
            <a:r>
              <a:rPr lang="sv-SE" dirty="0" smtClean="0"/>
              <a:t> it </a:t>
            </a:r>
            <a:r>
              <a:rPr lang="sv-SE" dirty="0" err="1" smtClean="0"/>
              <a:t>will</a:t>
            </a:r>
            <a:r>
              <a:rPr lang="sv-SE" dirty="0" smtClean="0"/>
              <a:t> </a:t>
            </a:r>
            <a:r>
              <a:rPr lang="sv-SE" dirty="0" err="1" smtClean="0"/>
              <a:t>stay</a:t>
            </a:r>
            <a:endParaRPr lang="sv-SE" dirty="0"/>
          </a:p>
          <a:p>
            <a:pPr lvl="1"/>
            <a:r>
              <a:rPr lang="sv-SE" dirty="0" err="1" smtClean="0"/>
              <a:t>Assigning</a:t>
            </a:r>
            <a:r>
              <a:rPr lang="sv-SE" dirty="0" smtClean="0"/>
              <a:t> </a:t>
            </a:r>
            <a:r>
              <a:rPr lang="sv-SE" dirty="0" err="1" smtClean="0"/>
              <a:t>two</a:t>
            </a:r>
            <a:r>
              <a:rPr lang="sv-SE" dirty="0" smtClean="0"/>
              <a:t> </a:t>
            </a:r>
            <a:r>
              <a:rPr lang="sv-SE" dirty="0" err="1" smtClean="0"/>
              <a:t>values</a:t>
            </a:r>
            <a:r>
              <a:rPr lang="sv-SE" dirty="0" smtClean="0"/>
              <a:t> to a wire </a:t>
            </a:r>
            <a:r>
              <a:rPr lang="sv-SE" dirty="0" err="1" smtClean="0"/>
              <a:t>will</a:t>
            </a:r>
            <a:r>
              <a:rPr lang="sv-SE" dirty="0"/>
              <a:t> </a:t>
            </a:r>
            <a:r>
              <a:rPr lang="sv-SE" dirty="0" err="1" smtClean="0"/>
              <a:t>result</a:t>
            </a:r>
            <a:r>
              <a:rPr lang="sv-SE" dirty="0" smtClean="0"/>
              <a:t> in </a:t>
            </a:r>
            <a:r>
              <a:rPr lang="sv-SE" dirty="0" err="1" smtClean="0"/>
              <a:t>error</a:t>
            </a:r>
            <a:r>
              <a:rPr lang="sv-SE" dirty="0" smtClean="0"/>
              <a:t> </a:t>
            </a:r>
          </a:p>
        </p:txBody>
      </p:sp>
      <p:cxnSp>
        <p:nvCxnSpPr>
          <p:cNvPr id="12" name="Straight Connector 11"/>
          <p:cNvCxnSpPr/>
          <p:nvPr/>
        </p:nvCxnSpPr>
        <p:spPr>
          <a:xfrm>
            <a:off x="1167064" y="5606716"/>
            <a:ext cx="141571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829300" y="4892843"/>
            <a:ext cx="1138990" cy="157212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TextBox 14"/>
          <p:cNvSpPr txBox="1"/>
          <p:nvPr/>
        </p:nvSpPr>
        <p:spPr>
          <a:xfrm>
            <a:off x="5829300" y="5329716"/>
            <a:ext cx="385011" cy="276999"/>
          </a:xfrm>
          <a:prstGeom prst="rect">
            <a:avLst/>
          </a:prstGeom>
          <a:noFill/>
        </p:spPr>
        <p:txBody>
          <a:bodyPr wrap="square" rtlCol="0">
            <a:spAutoFit/>
          </a:bodyPr>
          <a:lstStyle/>
          <a:p>
            <a:r>
              <a:rPr lang="sv-SE" sz="1200" b="1" dirty="0" smtClean="0"/>
              <a:t>IN </a:t>
            </a:r>
            <a:endParaRPr lang="sv-SE" sz="1200" b="1" dirty="0"/>
          </a:p>
        </p:txBody>
      </p:sp>
      <p:sp>
        <p:nvSpPr>
          <p:cNvPr id="16" name="TextBox 15"/>
          <p:cNvSpPr txBox="1"/>
          <p:nvPr/>
        </p:nvSpPr>
        <p:spPr>
          <a:xfrm>
            <a:off x="6553200" y="5329717"/>
            <a:ext cx="505326" cy="276999"/>
          </a:xfrm>
          <a:prstGeom prst="rect">
            <a:avLst/>
          </a:prstGeom>
          <a:noFill/>
        </p:spPr>
        <p:txBody>
          <a:bodyPr wrap="square" rtlCol="0">
            <a:spAutoFit/>
          </a:bodyPr>
          <a:lstStyle/>
          <a:p>
            <a:r>
              <a:rPr lang="sv-SE" sz="1200" b="1" dirty="0" smtClean="0"/>
              <a:t>OUT</a:t>
            </a:r>
            <a:endParaRPr lang="sv-SE" sz="1200" b="1" dirty="0"/>
          </a:p>
        </p:txBody>
      </p:sp>
      <p:sp>
        <p:nvSpPr>
          <p:cNvPr id="17" name="TextBox 16"/>
          <p:cNvSpPr txBox="1"/>
          <p:nvPr/>
        </p:nvSpPr>
        <p:spPr>
          <a:xfrm>
            <a:off x="6045868" y="4904601"/>
            <a:ext cx="729916" cy="276999"/>
          </a:xfrm>
          <a:prstGeom prst="rect">
            <a:avLst/>
          </a:prstGeom>
          <a:noFill/>
        </p:spPr>
        <p:txBody>
          <a:bodyPr wrap="square" rtlCol="0">
            <a:spAutoFit/>
          </a:bodyPr>
          <a:lstStyle/>
          <a:p>
            <a:r>
              <a:rPr lang="sv-SE" sz="1200" b="1" u="sng" dirty="0" smtClean="0"/>
              <a:t>Register </a:t>
            </a:r>
            <a:endParaRPr lang="sv-SE" sz="1200" b="1" u="sng" dirty="0"/>
          </a:p>
        </p:txBody>
      </p:sp>
      <p:sp>
        <p:nvSpPr>
          <p:cNvPr id="18" name="TextBox 17"/>
          <p:cNvSpPr txBox="1"/>
          <p:nvPr/>
        </p:nvSpPr>
        <p:spPr>
          <a:xfrm>
            <a:off x="5811253" y="6137428"/>
            <a:ext cx="517358" cy="276999"/>
          </a:xfrm>
          <a:prstGeom prst="rect">
            <a:avLst/>
          </a:prstGeom>
          <a:noFill/>
        </p:spPr>
        <p:txBody>
          <a:bodyPr wrap="square" rtlCol="0">
            <a:spAutoFit/>
          </a:bodyPr>
          <a:lstStyle/>
          <a:p>
            <a:r>
              <a:rPr lang="sv-SE" sz="1200" b="1" dirty="0" smtClean="0"/>
              <a:t>CLK</a:t>
            </a:r>
            <a:endParaRPr lang="sv-SE" sz="1200" b="1" dirty="0"/>
          </a:p>
        </p:txBody>
      </p:sp>
      <p:cxnSp>
        <p:nvCxnSpPr>
          <p:cNvPr id="19" name="Straight Connector 18"/>
          <p:cNvCxnSpPr/>
          <p:nvPr/>
        </p:nvCxnSpPr>
        <p:spPr>
          <a:xfrm>
            <a:off x="5358063" y="5478379"/>
            <a:ext cx="47123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968290" y="5478379"/>
            <a:ext cx="47123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489911" y="5329716"/>
            <a:ext cx="555457" cy="276999"/>
          </a:xfrm>
          <a:prstGeom prst="rect">
            <a:avLst/>
          </a:prstGeom>
          <a:noFill/>
        </p:spPr>
        <p:txBody>
          <a:bodyPr wrap="square" rtlCol="0">
            <a:spAutoFit/>
          </a:bodyPr>
          <a:lstStyle/>
          <a:p>
            <a:r>
              <a:rPr lang="sv-SE" sz="1200" b="1" dirty="0" smtClean="0"/>
              <a:t>Wire </a:t>
            </a:r>
            <a:endParaRPr lang="sv-SE" sz="1200" b="1" dirty="0"/>
          </a:p>
        </p:txBody>
      </p:sp>
      <p:sp>
        <p:nvSpPr>
          <p:cNvPr id="24" name="TextBox 23"/>
          <p:cNvSpPr txBox="1"/>
          <p:nvPr/>
        </p:nvSpPr>
        <p:spPr>
          <a:xfrm>
            <a:off x="7431506" y="4244602"/>
            <a:ext cx="2341146" cy="2031325"/>
          </a:xfrm>
          <a:prstGeom prst="rect">
            <a:avLst/>
          </a:prstGeom>
          <a:noFill/>
          <a:ln>
            <a:solidFill>
              <a:srgbClr val="FF0000"/>
            </a:solidFill>
          </a:ln>
        </p:spPr>
        <p:txBody>
          <a:bodyPr wrap="square" rtlCol="0">
            <a:spAutoFit/>
          </a:bodyPr>
          <a:lstStyle/>
          <a:p>
            <a:r>
              <a:rPr lang="sv-SE" sz="1400" dirty="0" smtClean="0"/>
              <a:t>SIMPLE REGISTER:</a:t>
            </a:r>
          </a:p>
          <a:p>
            <a:r>
              <a:rPr lang="sv-SE" sz="1400" dirty="0" err="1" smtClean="0">
                <a:solidFill>
                  <a:srgbClr val="C00000"/>
                </a:solidFill>
              </a:rPr>
              <a:t>reg</a:t>
            </a:r>
            <a:r>
              <a:rPr lang="sv-SE" sz="1400" dirty="0" smtClean="0">
                <a:solidFill>
                  <a:srgbClr val="C00000"/>
                </a:solidFill>
              </a:rPr>
              <a:t>[3:0] </a:t>
            </a:r>
            <a:r>
              <a:rPr lang="sv-SE" sz="1400" dirty="0" smtClean="0"/>
              <a:t>reg1; </a:t>
            </a:r>
            <a:r>
              <a:rPr lang="sv-SE" sz="1400" dirty="0" smtClean="0">
                <a:solidFill>
                  <a:schemeClr val="bg1">
                    <a:lumMod val="65000"/>
                  </a:schemeClr>
                </a:solidFill>
              </a:rPr>
              <a:t>// 4 bit register</a:t>
            </a:r>
          </a:p>
          <a:p>
            <a:r>
              <a:rPr lang="sv-SE" sz="1400" dirty="0" err="1" smtClean="0">
                <a:solidFill>
                  <a:srgbClr val="002060"/>
                </a:solidFill>
              </a:rPr>
              <a:t>always</a:t>
            </a:r>
            <a:r>
              <a:rPr lang="sv-SE" sz="1400" dirty="0" smtClean="0">
                <a:solidFill>
                  <a:srgbClr val="002060"/>
                </a:solidFill>
              </a:rPr>
              <a:t> @(</a:t>
            </a:r>
            <a:r>
              <a:rPr lang="sv-SE" sz="1400" dirty="0" err="1" smtClean="0">
                <a:solidFill>
                  <a:srgbClr val="002060"/>
                </a:solidFill>
              </a:rPr>
              <a:t>posedge</a:t>
            </a:r>
            <a:r>
              <a:rPr lang="sv-SE" sz="1400" dirty="0" smtClean="0">
                <a:solidFill>
                  <a:srgbClr val="002060"/>
                </a:solidFill>
              </a:rPr>
              <a:t> </a:t>
            </a:r>
            <a:r>
              <a:rPr lang="sv-SE" sz="1400" dirty="0" err="1" smtClean="0">
                <a:solidFill>
                  <a:srgbClr val="002060"/>
                </a:solidFill>
              </a:rPr>
              <a:t>clk</a:t>
            </a:r>
            <a:r>
              <a:rPr lang="sv-SE" sz="1400" dirty="0" smtClean="0">
                <a:solidFill>
                  <a:srgbClr val="002060"/>
                </a:solidFill>
              </a:rPr>
              <a:t>)</a:t>
            </a:r>
            <a:endParaRPr lang="sv-SE" sz="1400" dirty="0">
              <a:solidFill>
                <a:srgbClr val="002060"/>
              </a:solidFill>
            </a:endParaRPr>
          </a:p>
          <a:p>
            <a:r>
              <a:rPr lang="sv-SE" sz="1400" dirty="0" smtClean="0">
                <a:solidFill>
                  <a:srgbClr val="002060"/>
                </a:solidFill>
              </a:rPr>
              <a:t>    </a:t>
            </a:r>
            <a:r>
              <a:rPr lang="sv-SE" sz="1400" dirty="0" err="1" smtClean="0">
                <a:solidFill>
                  <a:srgbClr val="002060"/>
                </a:solidFill>
              </a:rPr>
              <a:t>begin</a:t>
            </a:r>
            <a:endParaRPr lang="sv-SE" sz="1400" dirty="0" smtClean="0">
              <a:solidFill>
                <a:srgbClr val="002060"/>
              </a:solidFill>
            </a:endParaRPr>
          </a:p>
          <a:p>
            <a:r>
              <a:rPr lang="sv-SE" sz="1400" dirty="0" smtClean="0"/>
              <a:t>        </a:t>
            </a:r>
            <a:r>
              <a:rPr lang="sv-SE" sz="1400" dirty="0" err="1" smtClean="0"/>
              <a:t>if</a:t>
            </a:r>
            <a:r>
              <a:rPr lang="sv-SE" sz="1400" dirty="0" smtClean="0"/>
              <a:t>(reg1 == 4’d10)</a:t>
            </a:r>
          </a:p>
          <a:p>
            <a:r>
              <a:rPr lang="sv-SE" sz="1400" dirty="0" smtClean="0"/>
              <a:t>             reg1 &lt;= 0;</a:t>
            </a:r>
          </a:p>
          <a:p>
            <a:r>
              <a:rPr lang="sv-SE" sz="1400" dirty="0"/>
              <a:t> </a:t>
            </a:r>
            <a:r>
              <a:rPr lang="sv-SE" sz="1400" dirty="0" smtClean="0"/>
              <a:t>       </a:t>
            </a:r>
            <a:r>
              <a:rPr lang="sv-SE" sz="1400" dirty="0" err="1" smtClean="0"/>
              <a:t>else</a:t>
            </a:r>
            <a:r>
              <a:rPr lang="sv-SE" sz="1400" dirty="0" smtClean="0"/>
              <a:t> </a:t>
            </a:r>
            <a:r>
              <a:rPr lang="sv-SE" sz="1400" dirty="0" err="1" smtClean="0"/>
              <a:t>if</a:t>
            </a:r>
            <a:r>
              <a:rPr lang="sv-SE" sz="1400" dirty="0" smtClean="0"/>
              <a:t> (reg1&lt;10)</a:t>
            </a:r>
          </a:p>
          <a:p>
            <a:r>
              <a:rPr lang="sv-SE" sz="1400" dirty="0" smtClean="0"/>
              <a:t>             reg1 &lt;= reg1 + 1;</a:t>
            </a:r>
          </a:p>
          <a:p>
            <a:r>
              <a:rPr lang="sv-SE" sz="1400" dirty="0" smtClean="0">
                <a:solidFill>
                  <a:srgbClr val="002060"/>
                </a:solidFill>
              </a:rPr>
              <a:t>    end</a:t>
            </a:r>
          </a:p>
        </p:txBody>
      </p:sp>
      <p:cxnSp>
        <p:nvCxnSpPr>
          <p:cNvPr id="26" name="Elbow Connector 25"/>
          <p:cNvCxnSpPr/>
          <p:nvPr/>
        </p:nvCxnSpPr>
        <p:spPr>
          <a:xfrm rot="10800000" flipV="1">
            <a:off x="9504947" y="4244601"/>
            <a:ext cx="1050758" cy="5920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555705" y="3858126"/>
            <a:ext cx="1387642" cy="1015663"/>
          </a:xfrm>
          <a:prstGeom prst="rect">
            <a:avLst/>
          </a:prstGeom>
          <a:noFill/>
        </p:spPr>
        <p:txBody>
          <a:bodyPr wrap="square" rtlCol="0">
            <a:spAutoFit/>
          </a:bodyPr>
          <a:lstStyle/>
          <a:p>
            <a:r>
              <a:rPr lang="sv-SE" sz="1200" dirty="0" smtClean="0">
                <a:solidFill>
                  <a:srgbClr val="0070C0"/>
                </a:solidFill>
              </a:rPr>
              <a:t>Register </a:t>
            </a:r>
            <a:r>
              <a:rPr lang="sv-SE" sz="1200" dirty="0" err="1" smtClean="0">
                <a:solidFill>
                  <a:srgbClr val="0070C0"/>
                </a:solidFill>
              </a:rPr>
              <a:t>will</a:t>
            </a:r>
            <a:r>
              <a:rPr lang="sv-SE" sz="1200" dirty="0" smtClean="0">
                <a:solidFill>
                  <a:srgbClr val="0070C0"/>
                </a:solidFill>
              </a:rPr>
              <a:t> not </a:t>
            </a:r>
            <a:r>
              <a:rPr lang="sv-SE" sz="1200" dirty="0" err="1" smtClean="0">
                <a:solidFill>
                  <a:srgbClr val="0070C0"/>
                </a:solidFill>
              </a:rPr>
              <a:t>change</a:t>
            </a:r>
            <a:r>
              <a:rPr lang="sv-SE" sz="1200" dirty="0" smtClean="0">
                <a:solidFill>
                  <a:srgbClr val="0070C0"/>
                </a:solidFill>
              </a:rPr>
              <a:t> </a:t>
            </a:r>
            <a:r>
              <a:rPr lang="sv-SE" sz="1200" dirty="0" err="1" smtClean="0">
                <a:solidFill>
                  <a:srgbClr val="0070C0"/>
                </a:solidFill>
              </a:rPr>
              <a:t>value</a:t>
            </a:r>
            <a:r>
              <a:rPr lang="sv-SE" sz="1200" dirty="0" smtClean="0">
                <a:solidFill>
                  <a:srgbClr val="0070C0"/>
                </a:solidFill>
              </a:rPr>
              <a:t> </a:t>
            </a:r>
            <a:r>
              <a:rPr lang="sv-SE" sz="1200" dirty="0" err="1" smtClean="0">
                <a:solidFill>
                  <a:srgbClr val="0070C0"/>
                </a:solidFill>
              </a:rPr>
              <a:t>until</a:t>
            </a:r>
            <a:r>
              <a:rPr lang="sv-SE" sz="1200" dirty="0" smtClean="0">
                <a:solidFill>
                  <a:srgbClr val="0070C0"/>
                </a:solidFill>
              </a:rPr>
              <a:t> it </a:t>
            </a:r>
            <a:r>
              <a:rPr lang="sv-SE" sz="1200" dirty="0" err="1" smtClean="0">
                <a:solidFill>
                  <a:srgbClr val="0070C0"/>
                </a:solidFill>
              </a:rPr>
              <a:t>reaches</a:t>
            </a:r>
            <a:r>
              <a:rPr lang="sv-SE" sz="1200" dirty="0" smtClean="0">
                <a:solidFill>
                  <a:srgbClr val="0070C0"/>
                </a:solidFill>
              </a:rPr>
              <a:t> the positive </a:t>
            </a:r>
            <a:r>
              <a:rPr lang="sv-SE" sz="1200" dirty="0" err="1" smtClean="0">
                <a:solidFill>
                  <a:srgbClr val="0070C0"/>
                </a:solidFill>
              </a:rPr>
              <a:t>edge</a:t>
            </a:r>
            <a:r>
              <a:rPr lang="sv-SE" sz="1200" dirty="0" smtClean="0">
                <a:solidFill>
                  <a:srgbClr val="0070C0"/>
                </a:solidFill>
              </a:rPr>
              <a:t> </a:t>
            </a:r>
            <a:r>
              <a:rPr lang="sv-SE" sz="1200" dirty="0" err="1" smtClean="0">
                <a:solidFill>
                  <a:srgbClr val="0070C0"/>
                </a:solidFill>
              </a:rPr>
              <a:t>of</a:t>
            </a:r>
            <a:r>
              <a:rPr lang="sv-SE" sz="1200" dirty="0" smtClean="0">
                <a:solidFill>
                  <a:srgbClr val="0070C0"/>
                </a:solidFill>
              </a:rPr>
              <a:t> a </a:t>
            </a:r>
            <a:r>
              <a:rPr lang="sv-SE" sz="1200" dirty="0" err="1" smtClean="0">
                <a:solidFill>
                  <a:srgbClr val="0070C0"/>
                </a:solidFill>
              </a:rPr>
              <a:t>clock</a:t>
            </a:r>
            <a:r>
              <a:rPr lang="sv-SE" sz="1200" dirty="0" smtClean="0">
                <a:solidFill>
                  <a:srgbClr val="0070C0"/>
                </a:solidFill>
              </a:rPr>
              <a:t> </a:t>
            </a:r>
            <a:endParaRPr lang="sv-SE" sz="1200" dirty="0">
              <a:solidFill>
                <a:srgbClr val="0070C0"/>
              </a:solidFill>
            </a:endParaRPr>
          </a:p>
        </p:txBody>
      </p:sp>
      <p:cxnSp>
        <p:nvCxnSpPr>
          <p:cNvPr id="29" name="Straight Arrow Connector 28"/>
          <p:cNvCxnSpPr/>
          <p:nvPr/>
        </p:nvCxnSpPr>
        <p:spPr>
          <a:xfrm flipH="1" flipV="1">
            <a:off x="9023684" y="5278039"/>
            <a:ext cx="974559" cy="96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9023684" y="5374774"/>
            <a:ext cx="962526" cy="304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9966158" y="5043100"/>
            <a:ext cx="1387642" cy="1754326"/>
          </a:xfrm>
          <a:prstGeom prst="rect">
            <a:avLst/>
          </a:prstGeom>
          <a:noFill/>
        </p:spPr>
        <p:txBody>
          <a:bodyPr wrap="square" rtlCol="0">
            <a:spAutoFit/>
          </a:bodyPr>
          <a:lstStyle/>
          <a:p>
            <a:r>
              <a:rPr lang="sv-SE" sz="1200" dirty="0" smtClean="0">
                <a:solidFill>
                  <a:srgbClr val="0070C0"/>
                </a:solidFill>
              </a:rPr>
              <a:t>If </a:t>
            </a:r>
            <a:r>
              <a:rPr lang="sv-SE" sz="1200" dirty="0" err="1" smtClean="0">
                <a:solidFill>
                  <a:srgbClr val="0070C0"/>
                </a:solidFill>
              </a:rPr>
              <a:t>statements</a:t>
            </a:r>
            <a:r>
              <a:rPr lang="sv-SE" sz="1200" dirty="0" smtClean="0">
                <a:solidFill>
                  <a:srgbClr val="0070C0"/>
                </a:solidFill>
              </a:rPr>
              <a:t> </a:t>
            </a:r>
            <a:r>
              <a:rPr lang="sv-SE" sz="1200" dirty="0" err="1" smtClean="0">
                <a:solidFill>
                  <a:srgbClr val="0070C0"/>
                </a:solidFill>
              </a:rPr>
              <a:t>are</a:t>
            </a:r>
            <a:r>
              <a:rPr lang="sv-SE" sz="1200" dirty="0" smtClean="0">
                <a:solidFill>
                  <a:srgbClr val="0070C0"/>
                </a:solidFill>
              </a:rPr>
              <a:t> like the ’</a:t>
            </a:r>
            <a:r>
              <a:rPr lang="sv-SE" sz="1200" dirty="0" err="1" smtClean="0">
                <a:solidFill>
                  <a:srgbClr val="0070C0"/>
                </a:solidFill>
              </a:rPr>
              <a:t>select</a:t>
            </a:r>
            <a:r>
              <a:rPr lang="sv-SE" sz="1200" dirty="0" smtClean="0">
                <a:solidFill>
                  <a:srgbClr val="0070C0"/>
                </a:solidFill>
              </a:rPr>
              <a:t> </a:t>
            </a:r>
            <a:r>
              <a:rPr lang="sv-SE" sz="1200" dirty="0" err="1" smtClean="0">
                <a:solidFill>
                  <a:srgbClr val="0070C0"/>
                </a:solidFill>
              </a:rPr>
              <a:t>bits’</a:t>
            </a:r>
            <a:r>
              <a:rPr lang="sv-SE" sz="1200" dirty="0" smtClean="0">
                <a:solidFill>
                  <a:srgbClr val="0070C0"/>
                </a:solidFill>
              </a:rPr>
              <a:t> or </a:t>
            </a:r>
            <a:r>
              <a:rPr lang="sv-SE" sz="1200" dirty="0" err="1" smtClean="0">
                <a:solidFill>
                  <a:srgbClr val="0070C0"/>
                </a:solidFill>
              </a:rPr>
              <a:t>enable</a:t>
            </a:r>
            <a:r>
              <a:rPr lang="sv-SE" sz="1200" dirty="0" smtClean="0">
                <a:solidFill>
                  <a:srgbClr val="0070C0"/>
                </a:solidFill>
              </a:rPr>
              <a:t> </a:t>
            </a:r>
            <a:r>
              <a:rPr lang="sv-SE" sz="1200" dirty="0" err="1" smtClean="0">
                <a:solidFill>
                  <a:srgbClr val="0070C0"/>
                </a:solidFill>
              </a:rPr>
              <a:t>statements</a:t>
            </a:r>
            <a:r>
              <a:rPr lang="sv-SE" sz="1200" dirty="0" smtClean="0">
                <a:solidFill>
                  <a:srgbClr val="0070C0"/>
                </a:solidFill>
              </a:rPr>
              <a:t>. </a:t>
            </a:r>
            <a:r>
              <a:rPr lang="sv-SE" sz="1200" dirty="0" err="1" smtClean="0">
                <a:solidFill>
                  <a:srgbClr val="0070C0"/>
                </a:solidFill>
              </a:rPr>
              <a:t>This</a:t>
            </a:r>
            <a:r>
              <a:rPr lang="sv-SE" sz="1200" dirty="0" smtClean="0">
                <a:solidFill>
                  <a:srgbClr val="0070C0"/>
                </a:solidFill>
              </a:rPr>
              <a:t> the </a:t>
            </a:r>
            <a:r>
              <a:rPr lang="sv-SE" sz="1200" dirty="0" err="1" smtClean="0">
                <a:solidFill>
                  <a:srgbClr val="0070C0"/>
                </a:solidFill>
              </a:rPr>
              <a:t>condition</a:t>
            </a:r>
            <a:r>
              <a:rPr lang="sv-SE" sz="1200" dirty="0" smtClean="0">
                <a:solidFill>
                  <a:srgbClr val="0070C0"/>
                </a:solidFill>
              </a:rPr>
              <a:t> is </a:t>
            </a:r>
            <a:r>
              <a:rPr lang="sv-SE" sz="1200" dirty="0" err="1" smtClean="0">
                <a:solidFill>
                  <a:srgbClr val="0070C0"/>
                </a:solidFill>
              </a:rPr>
              <a:t>true</a:t>
            </a:r>
            <a:r>
              <a:rPr lang="sv-SE" sz="1200" dirty="0" smtClean="0">
                <a:solidFill>
                  <a:srgbClr val="0070C0"/>
                </a:solidFill>
              </a:rPr>
              <a:t> ==1 </a:t>
            </a:r>
            <a:r>
              <a:rPr lang="sv-SE" sz="1200" dirty="0" err="1" smtClean="0">
                <a:solidFill>
                  <a:srgbClr val="0070C0"/>
                </a:solidFill>
              </a:rPr>
              <a:t>then</a:t>
            </a:r>
            <a:r>
              <a:rPr lang="sv-SE" sz="1200" dirty="0" smtClean="0">
                <a:solidFill>
                  <a:srgbClr val="0070C0"/>
                </a:solidFill>
              </a:rPr>
              <a:t> the register </a:t>
            </a:r>
            <a:r>
              <a:rPr lang="sv-SE" sz="1200" dirty="0" err="1" smtClean="0">
                <a:solidFill>
                  <a:srgbClr val="0070C0"/>
                </a:solidFill>
              </a:rPr>
              <a:t>will</a:t>
            </a:r>
            <a:r>
              <a:rPr lang="sv-SE" sz="1200" dirty="0" smtClean="0">
                <a:solidFill>
                  <a:srgbClr val="0070C0"/>
                </a:solidFill>
              </a:rPr>
              <a:t> </a:t>
            </a:r>
            <a:r>
              <a:rPr lang="sv-SE" sz="1200" dirty="0" err="1" smtClean="0">
                <a:solidFill>
                  <a:srgbClr val="0070C0"/>
                </a:solidFill>
              </a:rPr>
              <a:t>update</a:t>
            </a:r>
            <a:r>
              <a:rPr lang="sv-SE" sz="1200" dirty="0" smtClean="0">
                <a:solidFill>
                  <a:srgbClr val="0070C0"/>
                </a:solidFill>
              </a:rPr>
              <a:t> </a:t>
            </a:r>
            <a:r>
              <a:rPr lang="sv-SE" sz="1200" dirty="0" err="1" smtClean="0">
                <a:solidFill>
                  <a:srgbClr val="0070C0"/>
                </a:solidFill>
              </a:rPr>
              <a:t>according</a:t>
            </a:r>
            <a:r>
              <a:rPr lang="sv-SE" sz="1200" dirty="0" smtClean="0">
                <a:solidFill>
                  <a:srgbClr val="0070C0"/>
                </a:solidFill>
              </a:rPr>
              <a:t> to </a:t>
            </a:r>
            <a:r>
              <a:rPr lang="sv-SE" sz="1200" dirty="0" err="1" smtClean="0">
                <a:solidFill>
                  <a:srgbClr val="0070C0"/>
                </a:solidFill>
              </a:rPr>
              <a:t>that</a:t>
            </a:r>
            <a:r>
              <a:rPr lang="sv-SE" sz="1200" dirty="0" smtClean="0">
                <a:solidFill>
                  <a:srgbClr val="0070C0"/>
                </a:solidFill>
              </a:rPr>
              <a:t> </a:t>
            </a:r>
            <a:r>
              <a:rPr lang="sv-SE" sz="1200" dirty="0" err="1" smtClean="0">
                <a:solidFill>
                  <a:srgbClr val="0070C0"/>
                </a:solidFill>
              </a:rPr>
              <a:t>value</a:t>
            </a:r>
            <a:r>
              <a:rPr lang="sv-SE" sz="1200" dirty="0" smtClean="0">
                <a:solidFill>
                  <a:srgbClr val="0070C0"/>
                </a:solidFill>
              </a:rPr>
              <a:t>.</a:t>
            </a:r>
            <a:endParaRPr lang="sv-SE" sz="1200" dirty="0">
              <a:solidFill>
                <a:srgbClr val="0070C0"/>
              </a:solidFill>
            </a:endParaRPr>
          </a:p>
        </p:txBody>
      </p:sp>
      <p:sp>
        <p:nvSpPr>
          <p:cNvPr id="36" name="TextBox 35"/>
          <p:cNvSpPr txBox="1"/>
          <p:nvPr/>
        </p:nvSpPr>
        <p:spPr>
          <a:xfrm>
            <a:off x="3438022" y="4660099"/>
            <a:ext cx="1669383" cy="1200329"/>
          </a:xfrm>
          <a:prstGeom prst="rect">
            <a:avLst/>
          </a:prstGeom>
          <a:noFill/>
          <a:ln>
            <a:solidFill>
              <a:srgbClr val="C00000"/>
            </a:solidFill>
          </a:ln>
        </p:spPr>
        <p:txBody>
          <a:bodyPr wrap="square" rtlCol="0">
            <a:spAutoFit/>
          </a:bodyPr>
          <a:lstStyle/>
          <a:p>
            <a:r>
              <a:rPr lang="sv-SE" sz="1200" b="1" dirty="0" smtClean="0">
                <a:solidFill>
                  <a:schemeClr val="accent2">
                    <a:lumMod val="75000"/>
                  </a:schemeClr>
                </a:solidFill>
              </a:rPr>
              <a:t>Note the </a:t>
            </a:r>
            <a:r>
              <a:rPr lang="sv-SE" sz="1200" b="1" dirty="0" err="1" smtClean="0">
                <a:solidFill>
                  <a:schemeClr val="accent2">
                    <a:lumMod val="75000"/>
                  </a:schemeClr>
                </a:solidFill>
              </a:rPr>
              <a:t>difference</a:t>
            </a:r>
            <a:r>
              <a:rPr lang="sv-SE" sz="1200" b="1" dirty="0" smtClean="0">
                <a:solidFill>
                  <a:schemeClr val="accent2">
                    <a:lumMod val="75000"/>
                  </a:schemeClr>
                </a:solidFill>
              </a:rPr>
              <a:t> in </a:t>
            </a:r>
            <a:r>
              <a:rPr lang="sv-SE" sz="1200" b="1" dirty="0" err="1" smtClean="0">
                <a:solidFill>
                  <a:schemeClr val="accent2">
                    <a:lumMod val="75000"/>
                  </a:schemeClr>
                </a:solidFill>
              </a:rPr>
              <a:t>assignments</a:t>
            </a:r>
            <a:r>
              <a:rPr lang="sv-SE" sz="1200" b="1" dirty="0">
                <a:solidFill>
                  <a:schemeClr val="accent2">
                    <a:lumMod val="75000"/>
                  </a:schemeClr>
                </a:solidFill>
              </a:rPr>
              <a:t> </a:t>
            </a:r>
            <a:r>
              <a:rPr lang="sv-SE" sz="1200" b="1" dirty="0" err="1" smtClean="0">
                <a:solidFill>
                  <a:schemeClr val="accent2">
                    <a:lumMod val="75000"/>
                  </a:schemeClr>
                </a:solidFill>
              </a:rPr>
              <a:t>of</a:t>
            </a:r>
            <a:r>
              <a:rPr lang="sv-SE" sz="1200" b="1" dirty="0" smtClean="0">
                <a:solidFill>
                  <a:schemeClr val="accent2">
                    <a:lumMod val="75000"/>
                  </a:schemeClr>
                </a:solidFill>
              </a:rPr>
              <a:t> </a:t>
            </a:r>
            <a:r>
              <a:rPr lang="sv-SE" sz="1200" b="1" dirty="0" err="1" smtClean="0">
                <a:solidFill>
                  <a:schemeClr val="accent2">
                    <a:lumMod val="75000"/>
                  </a:schemeClr>
                </a:solidFill>
              </a:rPr>
              <a:t>reg</a:t>
            </a:r>
            <a:r>
              <a:rPr lang="sv-SE" sz="1200" b="1" dirty="0" smtClean="0">
                <a:solidFill>
                  <a:schemeClr val="accent2">
                    <a:lumMod val="75000"/>
                  </a:schemeClr>
                </a:solidFill>
              </a:rPr>
              <a:t> vs. wire !!</a:t>
            </a:r>
          </a:p>
          <a:p>
            <a:endParaRPr lang="sv-SE" sz="1200" b="1" dirty="0">
              <a:solidFill>
                <a:schemeClr val="accent2">
                  <a:lumMod val="75000"/>
                </a:schemeClr>
              </a:solidFill>
            </a:endParaRPr>
          </a:p>
          <a:p>
            <a:r>
              <a:rPr lang="sv-SE" sz="1200" dirty="0" err="1" smtClean="0">
                <a:solidFill>
                  <a:schemeClr val="accent2">
                    <a:lumMod val="75000"/>
                  </a:schemeClr>
                </a:solidFill>
              </a:rPr>
              <a:t>assign</a:t>
            </a:r>
            <a:r>
              <a:rPr lang="sv-SE" sz="1200" dirty="0" smtClean="0">
                <a:solidFill>
                  <a:schemeClr val="accent2">
                    <a:lumMod val="75000"/>
                  </a:schemeClr>
                </a:solidFill>
              </a:rPr>
              <a:t> wire </a:t>
            </a:r>
            <a:r>
              <a:rPr lang="sv-SE" sz="1200" b="1" dirty="0" smtClean="0">
                <a:solidFill>
                  <a:schemeClr val="accent6">
                    <a:lumMod val="50000"/>
                  </a:schemeClr>
                </a:solidFill>
              </a:rPr>
              <a:t>=</a:t>
            </a:r>
            <a:r>
              <a:rPr lang="sv-SE" sz="1200" dirty="0" smtClean="0">
                <a:solidFill>
                  <a:schemeClr val="accent2">
                    <a:lumMod val="75000"/>
                  </a:schemeClr>
                </a:solidFill>
              </a:rPr>
              <a:t> 1;</a:t>
            </a:r>
          </a:p>
          <a:p>
            <a:r>
              <a:rPr lang="sv-SE" sz="1200" dirty="0" err="1" smtClean="0">
                <a:solidFill>
                  <a:schemeClr val="accent2">
                    <a:lumMod val="75000"/>
                  </a:schemeClr>
                </a:solidFill>
              </a:rPr>
              <a:t>reg</a:t>
            </a:r>
            <a:r>
              <a:rPr lang="sv-SE" sz="1200" dirty="0" smtClean="0">
                <a:solidFill>
                  <a:schemeClr val="accent2">
                    <a:lumMod val="75000"/>
                  </a:schemeClr>
                </a:solidFill>
              </a:rPr>
              <a:t> </a:t>
            </a:r>
            <a:r>
              <a:rPr lang="sv-SE" sz="1200" b="1" dirty="0" smtClean="0">
                <a:solidFill>
                  <a:schemeClr val="accent6">
                    <a:lumMod val="50000"/>
                  </a:schemeClr>
                </a:solidFill>
              </a:rPr>
              <a:t>&lt;= </a:t>
            </a:r>
            <a:r>
              <a:rPr lang="sv-SE" sz="1200" dirty="0" smtClean="0">
                <a:solidFill>
                  <a:schemeClr val="accent2">
                    <a:lumMod val="75000"/>
                  </a:schemeClr>
                </a:solidFill>
              </a:rPr>
              <a:t>1;</a:t>
            </a:r>
          </a:p>
        </p:txBody>
      </p:sp>
      <p:sp>
        <p:nvSpPr>
          <p:cNvPr id="37" name="TextBox 36"/>
          <p:cNvSpPr txBox="1"/>
          <p:nvPr/>
        </p:nvSpPr>
        <p:spPr>
          <a:xfrm>
            <a:off x="319338" y="4429126"/>
            <a:ext cx="2341146" cy="738664"/>
          </a:xfrm>
          <a:prstGeom prst="rect">
            <a:avLst/>
          </a:prstGeom>
          <a:noFill/>
          <a:ln>
            <a:solidFill>
              <a:srgbClr val="FF0000"/>
            </a:solidFill>
          </a:ln>
        </p:spPr>
        <p:txBody>
          <a:bodyPr wrap="square" rtlCol="0">
            <a:spAutoFit/>
          </a:bodyPr>
          <a:lstStyle/>
          <a:p>
            <a:r>
              <a:rPr lang="sv-SE" sz="1400" dirty="0" smtClean="0"/>
              <a:t>SIMPLE WIRE:</a:t>
            </a:r>
            <a:endParaRPr lang="sv-SE" sz="1400" dirty="0"/>
          </a:p>
          <a:p>
            <a:r>
              <a:rPr lang="sv-SE" sz="1400" dirty="0" err="1">
                <a:solidFill>
                  <a:srgbClr val="C00000"/>
                </a:solidFill>
              </a:rPr>
              <a:t>reg</a:t>
            </a:r>
            <a:r>
              <a:rPr lang="sv-SE" sz="1400" dirty="0">
                <a:solidFill>
                  <a:srgbClr val="C00000"/>
                </a:solidFill>
              </a:rPr>
              <a:t>[3:0] </a:t>
            </a:r>
            <a:r>
              <a:rPr lang="sv-SE" sz="1400" dirty="0" smtClean="0"/>
              <a:t>wire1;</a:t>
            </a:r>
          </a:p>
          <a:p>
            <a:r>
              <a:rPr lang="sv-SE" sz="1400" dirty="0" err="1" smtClean="0">
                <a:solidFill>
                  <a:srgbClr val="002060"/>
                </a:solidFill>
              </a:rPr>
              <a:t>assign</a:t>
            </a:r>
            <a:r>
              <a:rPr lang="sv-SE" sz="1400" dirty="0" smtClean="0">
                <a:solidFill>
                  <a:srgbClr val="002060"/>
                </a:solidFill>
              </a:rPr>
              <a:t> </a:t>
            </a:r>
            <a:r>
              <a:rPr lang="sv-SE" sz="1400" dirty="0" smtClean="0"/>
              <a:t>wire1 = 4’b0101; </a:t>
            </a:r>
            <a:endParaRPr lang="sv-SE" sz="1400" dirty="0" smtClean="0">
              <a:solidFill>
                <a:srgbClr val="002060"/>
              </a:solidFill>
            </a:endParaRPr>
          </a:p>
        </p:txBody>
      </p:sp>
    </p:spTree>
    <p:extLst>
      <p:ext uri="{BB962C8B-B14F-4D97-AF65-F5344CB8AC3E}">
        <p14:creationId xmlns:p14="http://schemas.microsoft.com/office/powerpoint/2010/main" val="2427953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Contents</a:t>
            </a:r>
            <a:endParaRPr lang="sv-SE" dirty="0"/>
          </a:p>
        </p:txBody>
      </p:sp>
      <p:sp>
        <p:nvSpPr>
          <p:cNvPr id="3" name="Content Placeholder 2"/>
          <p:cNvSpPr>
            <a:spLocks noGrp="1"/>
          </p:cNvSpPr>
          <p:nvPr>
            <p:ph idx="1"/>
          </p:nvPr>
        </p:nvSpPr>
        <p:spPr/>
        <p:txBody>
          <a:bodyPr/>
          <a:lstStyle/>
          <a:p>
            <a:pPr marL="514350" indent="-514350">
              <a:buFont typeface="+mj-lt"/>
              <a:buAutoNum type="arabicPeriod"/>
            </a:pPr>
            <a:r>
              <a:rPr lang="sv-SE" dirty="0" err="1" smtClean="0"/>
              <a:t>Overview</a:t>
            </a:r>
            <a:r>
              <a:rPr lang="sv-SE" dirty="0" smtClean="0"/>
              <a:t> </a:t>
            </a:r>
            <a:r>
              <a:rPr lang="sv-SE" dirty="0" err="1" smtClean="0"/>
              <a:t>of</a:t>
            </a:r>
            <a:r>
              <a:rPr lang="sv-SE" dirty="0" smtClean="0"/>
              <a:t> </a:t>
            </a:r>
            <a:r>
              <a:rPr lang="sv-SE" dirty="0" err="1" smtClean="0"/>
              <a:t>Device</a:t>
            </a:r>
            <a:endParaRPr lang="sv-SE" dirty="0" smtClean="0"/>
          </a:p>
          <a:p>
            <a:pPr marL="514350" indent="-514350">
              <a:buFont typeface="+mj-lt"/>
              <a:buAutoNum type="arabicPeriod"/>
            </a:pPr>
            <a:r>
              <a:rPr lang="sv-SE" dirty="0" err="1" smtClean="0"/>
              <a:t>Getting</a:t>
            </a:r>
            <a:r>
              <a:rPr lang="sv-SE" dirty="0" smtClean="0"/>
              <a:t> </a:t>
            </a:r>
            <a:r>
              <a:rPr lang="sv-SE" dirty="0" err="1" smtClean="0"/>
              <a:t>Started</a:t>
            </a:r>
            <a:r>
              <a:rPr lang="sv-SE" dirty="0" smtClean="0"/>
              <a:t> + </a:t>
            </a:r>
            <a:r>
              <a:rPr lang="sv-SE" dirty="0" err="1" smtClean="0"/>
              <a:t>Compiling</a:t>
            </a:r>
            <a:endParaRPr lang="sv-SE" dirty="0" smtClean="0"/>
          </a:p>
          <a:p>
            <a:pPr marL="514350" indent="-514350">
              <a:buFont typeface="+mj-lt"/>
              <a:buAutoNum type="arabicPeriod"/>
            </a:pPr>
            <a:r>
              <a:rPr lang="sv-SE" dirty="0" err="1" smtClean="0"/>
              <a:t>Debugging</a:t>
            </a:r>
            <a:r>
              <a:rPr lang="sv-SE" dirty="0" smtClean="0"/>
              <a:t> + </a:t>
            </a:r>
            <a:r>
              <a:rPr lang="sv-SE" dirty="0" err="1" smtClean="0"/>
              <a:t>Checking</a:t>
            </a:r>
            <a:r>
              <a:rPr lang="sv-SE" dirty="0" smtClean="0"/>
              <a:t> </a:t>
            </a:r>
            <a:r>
              <a:rPr lang="sv-SE" dirty="0" err="1" smtClean="0"/>
              <a:t>Code</a:t>
            </a:r>
            <a:endParaRPr lang="sv-SE" dirty="0" smtClean="0"/>
          </a:p>
          <a:p>
            <a:pPr marL="514350" indent="-514350">
              <a:buFont typeface="+mj-lt"/>
              <a:buAutoNum type="arabicPeriod"/>
            </a:pPr>
            <a:r>
              <a:rPr lang="sv-SE" dirty="0" err="1" smtClean="0"/>
              <a:t>Our</a:t>
            </a:r>
            <a:r>
              <a:rPr lang="sv-SE" dirty="0" smtClean="0"/>
              <a:t> Setup</a:t>
            </a:r>
          </a:p>
          <a:p>
            <a:pPr marL="514350" indent="-514350">
              <a:buFont typeface="+mj-lt"/>
              <a:buAutoNum type="arabicPeriod"/>
            </a:pPr>
            <a:r>
              <a:rPr lang="sv-SE" dirty="0" err="1" smtClean="0"/>
              <a:t>Future</a:t>
            </a:r>
            <a:r>
              <a:rPr lang="sv-SE" dirty="0" smtClean="0"/>
              <a:t> </a:t>
            </a:r>
            <a:r>
              <a:rPr lang="sv-SE" dirty="0" err="1" smtClean="0"/>
              <a:t>Work</a:t>
            </a:r>
            <a:endParaRPr lang="sv-SE" dirty="0" smtClean="0"/>
          </a:p>
          <a:p>
            <a:pPr marL="514350" indent="-514350">
              <a:buFont typeface="+mj-lt"/>
              <a:buAutoNum type="arabicPeriod"/>
            </a:pPr>
            <a:endParaRPr lang="sv-SE" dirty="0"/>
          </a:p>
        </p:txBody>
      </p:sp>
    </p:spTree>
    <p:extLst>
      <p:ext uri="{BB962C8B-B14F-4D97-AF65-F5344CB8AC3E}">
        <p14:creationId xmlns:p14="http://schemas.microsoft.com/office/powerpoint/2010/main" val="2274084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Logic</a:t>
            </a:r>
            <a:r>
              <a:rPr lang="sv-SE" dirty="0" smtClean="0"/>
              <a:t> Statements </a:t>
            </a:r>
            <a:endParaRPr lang="sv-SE" dirty="0"/>
          </a:p>
        </p:txBody>
      </p:sp>
      <p:sp>
        <p:nvSpPr>
          <p:cNvPr id="3" name="Content Placeholder 2"/>
          <p:cNvSpPr>
            <a:spLocks noGrp="1"/>
          </p:cNvSpPr>
          <p:nvPr>
            <p:ph idx="1"/>
          </p:nvPr>
        </p:nvSpPr>
        <p:spPr>
          <a:xfrm>
            <a:off x="705853" y="1427747"/>
            <a:ext cx="10647947" cy="4749216"/>
          </a:xfrm>
        </p:spPr>
        <p:txBody>
          <a:bodyPr>
            <a:normAutofit fontScale="92500" lnSpcReduction="10000"/>
          </a:bodyPr>
          <a:lstStyle/>
          <a:p>
            <a:r>
              <a:rPr lang="sv-SE" dirty="0" err="1" smtClean="0"/>
              <a:t>Logic</a:t>
            </a:r>
            <a:r>
              <a:rPr lang="sv-SE" dirty="0" smtClean="0"/>
              <a:t> Gates </a:t>
            </a:r>
            <a:r>
              <a:rPr lang="sv-SE" dirty="0" err="1" smtClean="0"/>
              <a:t>are</a:t>
            </a:r>
            <a:r>
              <a:rPr lang="sv-SE" dirty="0" smtClean="0"/>
              <a:t> </a:t>
            </a:r>
            <a:r>
              <a:rPr lang="sv-SE" dirty="0" err="1" smtClean="0"/>
              <a:t>useful</a:t>
            </a:r>
            <a:r>
              <a:rPr lang="sv-SE" dirty="0" smtClean="0"/>
              <a:t> in </a:t>
            </a:r>
            <a:r>
              <a:rPr lang="sv-SE" dirty="0" err="1" smtClean="0"/>
              <a:t>controlling</a:t>
            </a:r>
            <a:r>
              <a:rPr lang="sv-SE" dirty="0" smtClean="0"/>
              <a:t> the data </a:t>
            </a:r>
            <a:r>
              <a:rPr lang="sv-SE" dirty="0" err="1" smtClean="0"/>
              <a:t>path</a:t>
            </a:r>
            <a:r>
              <a:rPr lang="sv-SE" dirty="0" smtClean="0"/>
              <a:t> </a:t>
            </a:r>
          </a:p>
          <a:p>
            <a:r>
              <a:rPr lang="sv-SE" dirty="0" err="1" smtClean="0"/>
              <a:t>Can</a:t>
            </a:r>
            <a:r>
              <a:rPr lang="sv-SE" dirty="0" smtClean="0"/>
              <a:t> </a:t>
            </a:r>
            <a:r>
              <a:rPr lang="sv-SE" dirty="0" err="1" smtClean="0"/>
              <a:t>always</a:t>
            </a:r>
            <a:r>
              <a:rPr lang="sv-SE" dirty="0" smtClean="0"/>
              <a:t> check </a:t>
            </a:r>
            <a:r>
              <a:rPr lang="sv-SE" dirty="0" err="1" smtClean="0"/>
              <a:t>logic</a:t>
            </a:r>
            <a:r>
              <a:rPr lang="sv-SE" dirty="0" smtClean="0"/>
              <a:t> </a:t>
            </a:r>
            <a:r>
              <a:rPr lang="sv-SE" dirty="0" err="1" smtClean="0"/>
              <a:t>with</a:t>
            </a:r>
            <a:r>
              <a:rPr lang="sv-SE" dirty="0" smtClean="0"/>
              <a:t> </a:t>
            </a:r>
            <a:r>
              <a:rPr lang="sv-SE" dirty="0" err="1" smtClean="0"/>
              <a:t>Truth</a:t>
            </a:r>
            <a:r>
              <a:rPr lang="sv-SE" dirty="0" smtClean="0"/>
              <a:t> </a:t>
            </a:r>
            <a:r>
              <a:rPr lang="sv-SE" dirty="0" err="1" smtClean="0"/>
              <a:t>Tables</a:t>
            </a:r>
            <a:r>
              <a:rPr lang="sv-SE" dirty="0" smtClean="0"/>
              <a:t> (</a:t>
            </a:r>
            <a:r>
              <a:rPr lang="sv-SE" dirty="0" err="1" smtClean="0"/>
              <a:t>can</a:t>
            </a:r>
            <a:r>
              <a:rPr lang="sv-SE" dirty="0" smtClean="0"/>
              <a:t> </a:t>
            </a:r>
            <a:r>
              <a:rPr lang="sv-SE" dirty="0" err="1" smtClean="0"/>
              <a:t>search</a:t>
            </a:r>
            <a:r>
              <a:rPr lang="sv-SE" dirty="0" smtClean="0"/>
              <a:t> online for </a:t>
            </a:r>
            <a:r>
              <a:rPr lang="sv-SE" dirty="0" err="1" smtClean="0"/>
              <a:t>more</a:t>
            </a:r>
            <a:r>
              <a:rPr lang="sv-SE" dirty="0" smtClean="0"/>
              <a:t> </a:t>
            </a:r>
            <a:r>
              <a:rPr lang="sv-SE" dirty="0" err="1" smtClean="0"/>
              <a:t>examples</a:t>
            </a:r>
            <a:r>
              <a:rPr lang="sv-SE" dirty="0" smtClean="0"/>
              <a:t>)</a:t>
            </a:r>
          </a:p>
          <a:p>
            <a:r>
              <a:rPr lang="sv-SE" dirty="0" smtClean="0"/>
              <a:t>General Convention - Active </a:t>
            </a:r>
            <a:r>
              <a:rPr lang="sv-SE" dirty="0" err="1" smtClean="0"/>
              <a:t>High</a:t>
            </a:r>
            <a:r>
              <a:rPr lang="sv-SE" dirty="0" smtClean="0"/>
              <a:t>: </a:t>
            </a:r>
            <a:r>
              <a:rPr lang="sv-SE" dirty="0" err="1" smtClean="0"/>
              <a:t>True</a:t>
            </a:r>
            <a:r>
              <a:rPr lang="sv-SE" dirty="0" smtClean="0"/>
              <a:t> = 1, </a:t>
            </a:r>
            <a:r>
              <a:rPr lang="sv-SE" dirty="0" err="1" smtClean="0"/>
              <a:t>False</a:t>
            </a:r>
            <a:r>
              <a:rPr lang="sv-SE" dirty="0" smtClean="0"/>
              <a:t> = 0</a:t>
            </a:r>
          </a:p>
          <a:p>
            <a:pPr marL="0" indent="0">
              <a:buNone/>
            </a:pPr>
            <a:r>
              <a:rPr lang="sv-SE" dirty="0" smtClean="0"/>
              <a:t>		                - Active </a:t>
            </a:r>
            <a:r>
              <a:rPr lang="sv-SE" dirty="0" err="1" smtClean="0"/>
              <a:t>Low</a:t>
            </a:r>
            <a:r>
              <a:rPr lang="sv-SE" dirty="0" smtClean="0"/>
              <a:t>: </a:t>
            </a:r>
            <a:r>
              <a:rPr lang="sv-SE" dirty="0" err="1" smtClean="0"/>
              <a:t>True</a:t>
            </a:r>
            <a:r>
              <a:rPr lang="sv-SE" dirty="0" smtClean="0"/>
              <a:t> = 0, </a:t>
            </a:r>
            <a:r>
              <a:rPr lang="sv-SE" dirty="0" err="1" smtClean="0"/>
              <a:t>False</a:t>
            </a:r>
            <a:r>
              <a:rPr lang="sv-SE" dirty="0" smtClean="0"/>
              <a:t> = 1 </a:t>
            </a:r>
          </a:p>
          <a:p>
            <a:pPr lvl="2"/>
            <a:r>
              <a:rPr lang="sv-SE" dirty="0" smtClean="0"/>
              <a:t>My </a:t>
            </a:r>
            <a:r>
              <a:rPr lang="sv-SE" dirty="0" err="1" smtClean="0"/>
              <a:t>code</a:t>
            </a:r>
            <a:r>
              <a:rPr lang="sv-SE" dirty="0" smtClean="0"/>
              <a:t> </a:t>
            </a:r>
            <a:r>
              <a:rPr lang="sv-SE" dirty="0" err="1" smtClean="0"/>
              <a:t>always</a:t>
            </a:r>
            <a:r>
              <a:rPr lang="sv-SE" dirty="0" smtClean="0"/>
              <a:t> </a:t>
            </a:r>
            <a:r>
              <a:rPr lang="sv-SE" dirty="0" err="1" smtClean="0"/>
              <a:t>assumes</a:t>
            </a:r>
            <a:r>
              <a:rPr lang="sv-SE" dirty="0" smtClean="0"/>
              <a:t> </a:t>
            </a:r>
            <a:r>
              <a:rPr lang="sv-SE" b="1" dirty="0" err="1" smtClean="0">
                <a:solidFill>
                  <a:srgbClr val="C00000"/>
                </a:solidFill>
              </a:rPr>
              <a:t>active</a:t>
            </a:r>
            <a:r>
              <a:rPr lang="sv-SE" b="1" dirty="0" smtClean="0">
                <a:solidFill>
                  <a:srgbClr val="C00000"/>
                </a:solidFill>
              </a:rPr>
              <a:t> </a:t>
            </a:r>
            <a:r>
              <a:rPr lang="sv-SE" b="1" dirty="0" err="1" smtClean="0">
                <a:solidFill>
                  <a:srgbClr val="C00000"/>
                </a:solidFill>
              </a:rPr>
              <a:t>high</a:t>
            </a:r>
            <a:endParaRPr lang="sv-SE" b="1" dirty="0" smtClean="0">
              <a:solidFill>
                <a:srgbClr val="C00000"/>
              </a:solidFill>
            </a:endParaRPr>
          </a:p>
          <a:p>
            <a:r>
              <a:rPr lang="sv-SE" dirty="0" err="1" smtClean="0"/>
              <a:t>Contruct</a:t>
            </a:r>
            <a:r>
              <a:rPr lang="sv-SE" dirty="0" smtClean="0"/>
              <a:t> </a:t>
            </a:r>
            <a:r>
              <a:rPr lang="sv-SE" dirty="0" err="1" smtClean="0"/>
              <a:t>Logic</a:t>
            </a:r>
            <a:r>
              <a:rPr lang="sv-SE" dirty="0" smtClean="0"/>
              <a:t> gates to </a:t>
            </a:r>
            <a:r>
              <a:rPr lang="sv-SE" dirty="0" err="1" smtClean="0"/>
              <a:t>have</a:t>
            </a:r>
            <a:r>
              <a:rPr lang="sv-SE" dirty="0" smtClean="0"/>
              <a:t> a signal be </a:t>
            </a:r>
            <a:r>
              <a:rPr lang="sv-SE" dirty="0" err="1" smtClean="0"/>
              <a:t>true</a:t>
            </a:r>
            <a:r>
              <a:rPr lang="sv-SE" dirty="0" smtClean="0"/>
              <a:t> or </a:t>
            </a:r>
            <a:r>
              <a:rPr lang="sv-SE" dirty="0" err="1" smtClean="0"/>
              <a:t>false</a:t>
            </a:r>
            <a:r>
              <a:rPr lang="sv-SE" dirty="0" smtClean="0"/>
              <a:t> </a:t>
            </a:r>
            <a:r>
              <a:rPr lang="sv-SE" dirty="0" err="1" smtClean="0"/>
              <a:t>depending</a:t>
            </a:r>
            <a:r>
              <a:rPr lang="sv-SE" dirty="0" smtClean="0"/>
              <a:t> on </a:t>
            </a:r>
            <a:r>
              <a:rPr lang="sv-SE" dirty="0" err="1" smtClean="0"/>
              <a:t>conditions</a:t>
            </a:r>
            <a:r>
              <a:rPr lang="sv-SE" dirty="0" smtClean="0"/>
              <a:t> </a:t>
            </a:r>
          </a:p>
          <a:p>
            <a:r>
              <a:rPr lang="sv-SE" dirty="0" err="1" smtClean="0"/>
              <a:t>Logic</a:t>
            </a:r>
            <a:r>
              <a:rPr lang="sv-SE" dirty="0" smtClean="0"/>
              <a:t> design is </a:t>
            </a:r>
            <a:r>
              <a:rPr lang="sv-SE" dirty="0" err="1" smtClean="0"/>
              <a:t>controlling</a:t>
            </a:r>
            <a:r>
              <a:rPr lang="sv-SE" dirty="0" smtClean="0"/>
              <a:t> </a:t>
            </a:r>
            <a:r>
              <a:rPr lang="sv-SE" dirty="0" err="1" smtClean="0"/>
              <a:t>where</a:t>
            </a:r>
            <a:r>
              <a:rPr lang="sv-SE" dirty="0" smtClean="0"/>
              <a:t> </a:t>
            </a:r>
            <a:r>
              <a:rPr lang="sv-SE" dirty="0" err="1" smtClean="0"/>
              <a:t>current</a:t>
            </a:r>
            <a:r>
              <a:rPr lang="sv-SE" dirty="0" smtClean="0"/>
              <a:t> </a:t>
            </a:r>
            <a:r>
              <a:rPr lang="sv-SE" dirty="0" err="1" smtClean="0"/>
              <a:t>flows</a:t>
            </a:r>
            <a:r>
              <a:rPr lang="sv-SE" dirty="0" smtClean="0"/>
              <a:t>, so </a:t>
            </a:r>
            <a:r>
              <a:rPr lang="sv-SE" dirty="0" err="1" smtClean="0"/>
              <a:t>using</a:t>
            </a:r>
            <a:r>
              <a:rPr lang="sv-SE" dirty="0" smtClean="0"/>
              <a:t> </a:t>
            </a:r>
            <a:r>
              <a:rPr lang="sv-SE" dirty="0" err="1" smtClean="0"/>
              <a:t>controls</a:t>
            </a:r>
            <a:r>
              <a:rPr lang="sv-SE" dirty="0" smtClean="0"/>
              <a:t> </a:t>
            </a:r>
            <a:r>
              <a:rPr lang="sv-SE" dirty="0" err="1" smtClean="0"/>
              <a:t>allows</a:t>
            </a:r>
            <a:r>
              <a:rPr lang="sv-SE" dirty="0" smtClean="0"/>
              <a:t> </a:t>
            </a:r>
            <a:r>
              <a:rPr lang="sv-SE" dirty="0" err="1" smtClean="0"/>
              <a:t>you</a:t>
            </a:r>
            <a:r>
              <a:rPr lang="sv-SE" dirty="0" smtClean="0"/>
              <a:t> to </a:t>
            </a:r>
            <a:r>
              <a:rPr lang="sv-SE" dirty="0" err="1" smtClean="0"/>
              <a:t>trace</a:t>
            </a:r>
            <a:r>
              <a:rPr lang="sv-SE" dirty="0" smtClean="0"/>
              <a:t> back </a:t>
            </a:r>
            <a:r>
              <a:rPr lang="sv-SE" dirty="0" err="1" smtClean="0"/>
              <a:t>through</a:t>
            </a:r>
            <a:r>
              <a:rPr lang="sv-SE" dirty="0" smtClean="0"/>
              <a:t> </a:t>
            </a:r>
            <a:r>
              <a:rPr lang="sv-SE" dirty="0" err="1" smtClean="0"/>
              <a:t>you</a:t>
            </a:r>
            <a:r>
              <a:rPr lang="sv-SE" dirty="0" smtClean="0"/>
              <a:t> </a:t>
            </a:r>
            <a:r>
              <a:rPr lang="sv-SE" dirty="0" err="1" smtClean="0"/>
              <a:t>code</a:t>
            </a:r>
            <a:endParaRPr lang="sv-SE" dirty="0" smtClean="0"/>
          </a:p>
          <a:p>
            <a:pPr lvl="1"/>
            <a:r>
              <a:rPr lang="sv-SE" dirty="0" smtClean="0"/>
              <a:t>If an output is not </a:t>
            </a:r>
            <a:r>
              <a:rPr lang="sv-SE" dirty="0" err="1" smtClean="0"/>
              <a:t>what</a:t>
            </a:r>
            <a:r>
              <a:rPr lang="sv-SE" dirty="0" smtClean="0"/>
              <a:t> </a:t>
            </a:r>
            <a:r>
              <a:rPr lang="sv-SE" dirty="0" err="1" smtClean="0"/>
              <a:t>you</a:t>
            </a:r>
            <a:r>
              <a:rPr lang="sv-SE" dirty="0" smtClean="0"/>
              <a:t> </a:t>
            </a:r>
            <a:r>
              <a:rPr lang="sv-SE" dirty="0" err="1" smtClean="0"/>
              <a:t>expect</a:t>
            </a:r>
            <a:r>
              <a:rPr lang="sv-SE" dirty="0" smtClean="0"/>
              <a:t> </a:t>
            </a:r>
            <a:r>
              <a:rPr lang="sv-SE" dirty="0" err="1" smtClean="0"/>
              <a:t>you</a:t>
            </a:r>
            <a:r>
              <a:rPr lang="sv-SE" dirty="0" smtClean="0"/>
              <a:t> </a:t>
            </a:r>
            <a:r>
              <a:rPr lang="sv-SE" dirty="0" err="1" smtClean="0"/>
              <a:t>can</a:t>
            </a:r>
            <a:r>
              <a:rPr lang="sv-SE" dirty="0" smtClean="0"/>
              <a:t> </a:t>
            </a:r>
            <a:r>
              <a:rPr lang="sv-SE" dirty="0" err="1" smtClean="0"/>
              <a:t>trace</a:t>
            </a:r>
            <a:r>
              <a:rPr lang="sv-SE" dirty="0" smtClean="0"/>
              <a:t> back </a:t>
            </a:r>
            <a:r>
              <a:rPr lang="sv-SE" dirty="0" err="1" smtClean="0"/>
              <a:t>through</a:t>
            </a:r>
            <a:r>
              <a:rPr lang="sv-SE" dirty="0" smtClean="0"/>
              <a:t> </a:t>
            </a:r>
            <a:r>
              <a:rPr lang="sv-SE" dirty="0" err="1" smtClean="0"/>
              <a:t>you</a:t>
            </a:r>
            <a:r>
              <a:rPr lang="sv-SE" dirty="0" smtClean="0"/>
              <a:t> </a:t>
            </a:r>
            <a:r>
              <a:rPr lang="sv-SE" dirty="0" err="1" smtClean="0"/>
              <a:t>logic</a:t>
            </a:r>
            <a:r>
              <a:rPr lang="sv-SE" dirty="0" smtClean="0"/>
              <a:t> and check </a:t>
            </a:r>
            <a:r>
              <a:rPr lang="sv-SE" dirty="0" err="1" smtClean="0"/>
              <a:t>if</a:t>
            </a:r>
            <a:r>
              <a:rPr lang="sv-SE" dirty="0" smtClean="0"/>
              <a:t> </a:t>
            </a:r>
            <a:r>
              <a:rPr lang="sv-SE" dirty="0" err="1" smtClean="0"/>
              <a:t>certain</a:t>
            </a:r>
            <a:r>
              <a:rPr lang="sv-SE" dirty="0" smtClean="0"/>
              <a:t> </a:t>
            </a:r>
            <a:r>
              <a:rPr lang="sv-SE" dirty="0" err="1" smtClean="0"/>
              <a:t>control</a:t>
            </a:r>
            <a:r>
              <a:rPr lang="sv-SE" dirty="0" smtClean="0"/>
              <a:t> signals </a:t>
            </a:r>
            <a:r>
              <a:rPr lang="sv-SE" dirty="0" err="1" smtClean="0"/>
              <a:t>are</a:t>
            </a:r>
            <a:r>
              <a:rPr lang="sv-SE" dirty="0" smtClean="0"/>
              <a:t> </a:t>
            </a:r>
            <a:r>
              <a:rPr lang="sv-SE" dirty="0" err="1" smtClean="0"/>
              <a:t>working</a:t>
            </a:r>
            <a:r>
              <a:rPr lang="sv-SE" dirty="0" smtClean="0"/>
              <a:t> </a:t>
            </a:r>
            <a:endParaRPr lang="sv-SE" dirty="0"/>
          </a:p>
          <a:p>
            <a:pPr marL="0" indent="0">
              <a:buNone/>
            </a:pPr>
            <a:endParaRPr lang="sv-SE" dirty="0" smtClean="0"/>
          </a:p>
        </p:txBody>
      </p:sp>
    </p:spTree>
    <p:extLst>
      <p:ext uri="{BB962C8B-B14F-4D97-AF65-F5344CB8AC3E}">
        <p14:creationId xmlns:p14="http://schemas.microsoft.com/office/powerpoint/2010/main" val="1441506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Beginner</a:t>
            </a:r>
            <a:r>
              <a:rPr lang="sv-SE" dirty="0" smtClean="0"/>
              <a:t> </a:t>
            </a:r>
            <a:r>
              <a:rPr lang="sv-SE" dirty="0" err="1" smtClean="0"/>
              <a:t>Example</a:t>
            </a:r>
            <a:r>
              <a:rPr lang="sv-SE" dirty="0" smtClean="0"/>
              <a:t> </a:t>
            </a:r>
            <a:r>
              <a:rPr lang="sv-SE" dirty="0" err="1" smtClean="0"/>
              <a:t>Code</a:t>
            </a:r>
            <a:r>
              <a:rPr lang="sv-SE" dirty="0" smtClean="0"/>
              <a:t> </a:t>
            </a:r>
            <a:endParaRPr lang="sv-SE" dirty="0"/>
          </a:p>
        </p:txBody>
      </p:sp>
      <p:sp>
        <p:nvSpPr>
          <p:cNvPr id="3" name="Subtitle 2"/>
          <p:cNvSpPr>
            <a:spLocks noGrp="1"/>
          </p:cNvSpPr>
          <p:nvPr>
            <p:ph type="subTitle" idx="1"/>
          </p:nvPr>
        </p:nvSpPr>
        <p:spPr/>
        <p:txBody>
          <a:bodyPr/>
          <a:lstStyle/>
          <a:p>
            <a:r>
              <a:rPr lang="sv-SE" dirty="0" err="1" smtClean="0"/>
              <a:t>Useful</a:t>
            </a:r>
            <a:r>
              <a:rPr lang="sv-SE" dirty="0" smtClean="0"/>
              <a:t> </a:t>
            </a:r>
            <a:r>
              <a:rPr lang="sv-SE" dirty="0" err="1" smtClean="0"/>
              <a:t>file</a:t>
            </a:r>
            <a:r>
              <a:rPr lang="sv-SE" dirty="0" smtClean="0"/>
              <a:t> to get the hang </a:t>
            </a:r>
            <a:r>
              <a:rPr lang="sv-SE" dirty="0" err="1" smtClean="0"/>
              <a:t>of</a:t>
            </a:r>
            <a:r>
              <a:rPr lang="sv-SE" dirty="0" smtClean="0"/>
              <a:t> </a:t>
            </a:r>
            <a:r>
              <a:rPr lang="sv-SE" dirty="0" err="1" smtClean="0"/>
              <a:t>verilog</a:t>
            </a:r>
            <a:r>
              <a:rPr lang="sv-SE" dirty="0" smtClean="0"/>
              <a:t> </a:t>
            </a:r>
            <a:r>
              <a:rPr lang="sv-SE" dirty="0" err="1" smtClean="0"/>
              <a:t>programming</a:t>
            </a:r>
            <a:r>
              <a:rPr lang="sv-SE" dirty="0" smtClean="0"/>
              <a:t> </a:t>
            </a:r>
          </a:p>
        </p:txBody>
      </p:sp>
    </p:spTree>
    <p:extLst>
      <p:ext uri="{BB962C8B-B14F-4D97-AF65-F5344CB8AC3E}">
        <p14:creationId xmlns:p14="http://schemas.microsoft.com/office/powerpoint/2010/main" val="27997657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Practice</a:t>
            </a:r>
            <a:r>
              <a:rPr lang="sv-SE" dirty="0" smtClean="0"/>
              <a:t> </a:t>
            </a:r>
            <a:endParaRPr lang="sv-SE" dirty="0"/>
          </a:p>
        </p:txBody>
      </p:sp>
      <p:sp>
        <p:nvSpPr>
          <p:cNvPr id="3" name="Content Placeholder 2"/>
          <p:cNvSpPr>
            <a:spLocks noGrp="1"/>
          </p:cNvSpPr>
          <p:nvPr>
            <p:ph idx="1"/>
          </p:nvPr>
        </p:nvSpPr>
        <p:spPr/>
        <p:txBody>
          <a:bodyPr/>
          <a:lstStyle/>
          <a:p>
            <a:r>
              <a:rPr lang="sv-SE" dirty="0" err="1" smtClean="0"/>
              <a:t>There</a:t>
            </a:r>
            <a:r>
              <a:rPr lang="sv-SE" dirty="0" smtClean="0"/>
              <a:t> is a </a:t>
            </a:r>
            <a:r>
              <a:rPr lang="sv-SE" dirty="0" err="1" smtClean="0"/>
              <a:t>practice</a:t>
            </a:r>
            <a:r>
              <a:rPr lang="sv-SE" dirty="0" smtClean="0"/>
              <a:t> </a:t>
            </a:r>
            <a:r>
              <a:rPr lang="sv-SE" dirty="0" err="1" smtClean="0"/>
              <a:t>project</a:t>
            </a:r>
            <a:r>
              <a:rPr lang="sv-SE" dirty="0" smtClean="0"/>
              <a:t> in the folder ’FPGA Juliana’ </a:t>
            </a:r>
            <a:r>
              <a:rPr lang="sv-SE" dirty="0" err="1" smtClean="0"/>
              <a:t>that</a:t>
            </a:r>
            <a:r>
              <a:rPr lang="sv-SE" dirty="0" smtClean="0"/>
              <a:t> </a:t>
            </a:r>
            <a:r>
              <a:rPr lang="sv-SE" dirty="0" err="1" smtClean="0"/>
              <a:t>you</a:t>
            </a:r>
            <a:r>
              <a:rPr lang="sv-SE" dirty="0" smtClean="0"/>
              <a:t> </a:t>
            </a:r>
            <a:r>
              <a:rPr lang="sv-SE" dirty="0" err="1" smtClean="0"/>
              <a:t>can</a:t>
            </a:r>
            <a:r>
              <a:rPr lang="sv-SE" dirty="0" smtClean="0"/>
              <a:t> </a:t>
            </a:r>
            <a:r>
              <a:rPr lang="sv-SE" dirty="0" err="1" smtClean="0"/>
              <a:t>use</a:t>
            </a:r>
            <a:r>
              <a:rPr lang="sv-SE" dirty="0" smtClean="0"/>
              <a:t> to experiment </a:t>
            </a:r>
            <a:r>
              <a:rPr lang="sv-SE" dirty="0" err="1" smtClean="0"/>
              <a:t>with</a:t>
            </a:r>
            <a:r>
              <a:rPr lang="sv-SE" dirty="0" smtClean="0"/>
              <a:t> </a:t>
            </a:r>
            <a:r>
              <a:rPr lang="sv-SE" dirty="0" err="1" smtClean="0"/>
              <a:t>Verilog</a:t>
            </a:r>
            <a:endParaRPr lang="sv-SE" dirty="0" smtClean="0"/>
          </a:p>
          <a:p>
            <a:r>
              <a:rPr lang="sv-SE" dirty="0" err="1" smtClean="0"/>
              <a:t>File</a:t>
            </a:r>
            <a:r>
              <a:rPr lang="sv-SE" dirty="0" smtClean="0"/>
              <a:t> </a:t>
            </a:r>
            <a:r>
              <a:rPr lang="sv-SE" dirty="0" err="1" smtClean="0"/>
              <a:t>comes</a:t>
            </a:r>
            <a:r>
              <a:rPr lang="sv-SE" dirty="0" smtClean="0"/>
              <a:t> </a:t>
            </a:r>
            <a:r>
              <a:rPr lang="sv-SE" dirty="0" err="1" smtClean="0"/>
              <a:t>with</a:t>
            </a:r>
            <a:r>
              <a:rPr lang="sv-SE" dirty="0" smtClean="0"/>
              <a:t> a ’</a:t>
            </a:r>
            <a:r>
              <a:rPr lang="sv-SE" dirty="0" err="1" smtClean="0"/>
              <a:t>ex_adder.v</a:t>
            </a:r>
            <a:r>
              <a:rPr lang="sv-SE" dirty="0" smtClean="0"/>
              <a:t>’ and a ’</a:t>
            </a:r>
            <a:r>
              <a:rPr lang="sv-SE" dirty="0" err="1" smtClean="0"/>
              <a:t>testbench.v</a:t>
            </a:r>
            <a:r>
              <a:rPr lang="sv-SE" dirty="0" smtClean="0"/>
              <a:t>’ </a:t>
            </a:r>
          </a:p>
          <a:p>
            <a:r>
              <a:rPr lang="sv-SE" dirty="0" smtClean="0"/>
              <a:t>The </a:t>
            </a:r>
            <a:r>
              <a:rPr lang="sv-SE" dirty="0" err="1" smtClean="0"/>
              <a:t>purpose</a:t>
            </a:r>
            <a:r>
              <a:rPr lang="sv-SE" dirty="0" smtClean="0"/>
              <a:t> </a:t>
            </a:r>
            <a:r>
              <a:rPr lang="sv-SE" dirty="0" err="1" smtClean="0"/>
              <a:t>of</a:t>
            </a:r>
            <a:r>
              <a:rPr lang="sv-SE" dirty="0" smtClean="0"/>
              <a:t> </a:t>
            </a:r>
            <a:r>
              <a:rPr lang="sv-SE" dirty="0" err="1" smtClean="0"/>
              <a:t>this</a:t>
            </a:r>
            <a:r>
              <a:rPr lang="sv-SE" dirty="0"/>
              <a:t> </a:t>
            </a:r>
            <a:r>
              <a:rPr lang="sv-SE" dirty="0" err="1" smtClean="0"/>
              <a:t>project</a:t>
            </a:r>
            <a:r>
              <a:rPr lang="sv-SE" dirty="0" smtClean="0"/>
              <a:t> is to </a:t>
            </a:r>
            <a:r>
              <a:rPr lang="sv-SE" dirty="0" err="1" smtClean="0"/>
              <a:t>implement</a:t>
            </a:r>
            <a:r>
              <a:rPr lang="sv-SE" dirty="0" smtClean="0"/>
              <a:t> an </a:t>
            </a:r>
            <a:r>
              <a:rPr lang="sv-SE" dirty="0" err="1" smtClean="0"/>
              <a:t>adder</a:t>
            </a:r>
            <a:r>
              <a:rPr lang="sv-SE" dirty="0"/>
              <a:t> </a:t>
            </a:r>
            <a:r>
              <a:rPr lang="sv-SE" dirty="0" err="1" smtClean="0"/>
              <a:t>that</a:t>
            </a:r>
            <a:r>
              <a:rPr lang="sv-SE" dirty="0" smtClean="0"/>
              <a:t> </a:t>
            </a:r>
            <a:r>
              <a:rPr lang="sv-SE" dirty="0" err="1" smtClean="0"/>
              <a:t>adds</a:t>
            </a:r>
            <a:r>
              <a:rPr lang="sv-SE" dirty="0" smtClean="0"/>
              <a:t> 4 input signals and outputs </a:t>
            </a:r>
            <a:r>
              <a:rPr lang="sv-SE" dirty="0" err="1" smtClean="0"/>
              <a:t>their</a:t>
            </a:r>
            <a:r>
              <a:rPr lang="sv-SE" dirty="0" smtClean="0"/>
              <a:t> </a:t>
            </a:r>
            <a:r>
              <a:rPr lang="sv-SE" dirty="0" err="1" smtClean="0"/>
              <a:t>sum</a:t>
            </a:r>
            <a:r>
              <a:rPr lang="sv-SE" dirty="0" smtClean="0"/>
              <a:t>, </a:t>
            </a:r>
            <a:r>
              <a:rPr lang="sv-SE" dirty="0" err="1" smtClean="0"/>
              <a:t>average</a:t>
            </a:r>
            <a:r>
              <a:rPr lang="sv-SE" dirty="0" smtClean="0"/>
              <a:t>, and </a:t>
            </a:r>
            <a:r>
              <a:rPr lang="sv-SE" dirty="0" err="1" smtClean="0"/>
              <a:t>also</a:t>
            </a:r>
            <a:r>
              <a:rPr lang="sv-SE" dirty="0" smtClean="0"/>
              <a:t> the AND </a:t>
            </a:r>
            <a:r>
              <a:rPr lang="sv-SE" dirty="0" err="1" smtClean="0"/>
              <a:t>and</a:t>
            </a:r>
            <a:r>
              <a:rPr lang="sv-SE" dirty="0" smtClean="0"/>
              <a:t> OR </a:t>
            </a:r>
            <a:r>
              <a:rPr lang="sv-SE" dirty="0" err="1" smtClean="0"/>
              <a:t>of</a:t>
            </a:r>
            <a:r>
              <a:rPr lang="sv-SE" dirty="0" smtClean="0"/>
              <a:t> all the bits.</a:t>
            </a:r>
          </a:p>
          <a:p>
            <a:r>
              <a:rPr lang="sv-SE" dirty="0" smtClean="0"/>
              <a:t>The </a:t>
            </a:r>
            <a:r>
              <a:rPr lang="sv-SE" dirty="0" err="1" smtClean="0"/>
              <a:t>next</a:t>
            </a:r>
            <a:r>
              <a:rPr lang="sv-SE" dirty="0" smtClean="0"/>
              <a:t> </a:t>
            </a:r>
            <a:r>
              <a:rPr lang="sv-SE" dirty="0" err="1" smtClean="0"/>
              <a:t>few</a:t>
            </a:r>
            <a:r>
              <a:rPr lang="sv-SE" dirty="0" smtClean="0"/>
              <a:t> </a:t>
            </a:r>
            <a:r>
              <a:rPr lang="sv-SE" dirty="0" err="1" smtClean="0"/>
              <a:t>slides</a:t>
            </a:r>
            <a:r>
              <a:rPr lang="sv-SE" dirty="0" smtClean="0"/>
              <a:t> walk </a:t>
            </a:r>
            <a:r>
              <a:rPr lang="sv-SE" dirty="0" err="1" smtClean="0"/>
              <a:t>through</a:t>
            </a:r>
            <a:r>
              <a:rPr lang="sv-SE" dirty="0" smtClean="0"/>
              <a:t> the steps </a:t>
            </a:r>
            <a:r>
              <a:rPr lang="sv-SE" dirty="0" err="1" smtClean="0"/>
              <a:t>of</a:t>
            </a:r>
            <a:r>
              <a:rPr lang="sv-SE" dirty="0" smtClean="0"/>
              <a:t> </a:t>
            </a:r>
            <a:r>
              <a:rPr lang="sv-SE" dirty="0" err="1" smtClean="0"/>
              <a:t>how</a:t>
            </a:r>
            <a:r>
              <a:rPr lang="sv-SE" dirty="0" smtClean="0"/>
              <a:t> the </a:t>
            </a:r>
            <a:r>
              <a:rPr lang="sv-SE" dirty="0" err="1" smtClean="0"/>
              <a:t>files</a:t>
            </a:r>
            <a:r>
              <a:rPr lang="sv-SE" dirty="0" smtClean="0"/>
              <a:t> </a:t>
            </a:r>
            <a:r>
              <a:rPr lang="sv-SE" dirty="0" err="1" smtClean="0"/>
              <a:t>were</a:t>
            </a:r>
            <a:r>
              <a:rPr lang="sv-SE" dirty="0" smtClean="0"/>
              <a:t> </a:t>
            </a:r>
            <a:r>
              <a:rPr lang="sv-SE" dirty="0" err="1" smtClean="0"/>
              <a:t>implemented</a:t>
            </a:r>
            <a:endParaRPr lang="sv-SE" dirty="0" smtClean="0"/>
          </a:p>
        </p:txBody>
      </p:sp>
    </p:spTree>
    <p:extLst>
      <p:ext uri="{BB962C8B-B14F-4D97-AF65-F5344CB8AC3E}">
        <p14:creationId xmlns:p14="http://schemas.microsoft.com/office/powerpoint/2010/main" val="31156437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4914"/>
            <a:ext cx="10503568" cy="687485"/>
          </a:xfrm>
        </p:spPr>
        <p:txBody>
          <a:bodyPr>
            <a:normAutofit fontScale="90000"/>
          </a:bodyPr>
          <a:lstStyle/>
          <a:p>
            <a:r>
              <a:rPr lang="sv-SE" dirty="0" smtClean="0"/>
              <a:t>’</a:t>
            </a:r>
            <a:r>
              <a:rPr lang="sv-SE" dirty="0" err="1" smtClean="0"/>
              <a:t>adder.v</a:t>
            </a:r>
            <a:r>
              <a:rPr lang="sv-SE" dirty="0" smtClean="0"/>
              <a:t>’</a:t>
            </a:r>
            <a:endParaRPr lang="sv-SE" dirty="0"/>
          </a:p>
        </p:txBody>
      </p:sp>
      <p:pic>
        <p:nvPicPr>
          <p:cNvPr id="4" name="Picture 3"/>
          <p:cNvPicPr>
            <a:picLocks noChangeAspect="1"/>
          </p:cNvPicPr>
          <p:nvPr/>
        </p:nvPicPr>
        <p:blipFill rotWithShape="1">
          <a:blip r:embed="rId2"/>
          <a:srcRect l="50104" t="19790" r="30106" b="56230"/>
          <a:stretch/>
        </p:blipFill>
        <p:spPr>
          <a:xfrm>
            <a:off x="881851" y="2133599"/>
            <a:ext cx="4564680" cy="3457076"/>
          </a:xfrm>
          <a:prstGeom prst="rect">
            <a:avLst/>
          </a:prstGeom>
        </p:spPr>
      </p:pic>
      <p:sp>
        <p:nvSpPr>
          <p:cNvPr id="5" name="Content Placeholder 2"/>
          <p:cNvSpPr>
            <a:spLocks noGrp="1"/>
          </p:cNvSpPr>
          <p:nvPr>
            <p:ph idx="1"/>
          </p:nvPr>
        </p:nvSpPr>
        <p:spPr>
          <a:xfrm>
            <a:off x="6415245" y="1578894"/>
            <a:ext cx="4431632" cy="4566485"/>
          </a:xfrm>
        </p:spPr>
        <p:txBody>
          <a:bodyPr>
            <a:normAutofit lnSpcReduction="10000"/>
          </a:bodyPr>
          <a:lstStyle/>
          <a:p>
            <a:r>
              <a:rPr lang="sv-SE" dirty="0" err="1" smtClean="0"/>
              <a:t>You</a:t>
            </a:r>
            <a:r>
              <a:rPr lang="sv-SE" dirty="0" smtClean="0"/>
              <a:t> must </a:t>
            </a:r>
            <a:r>
              <a:rPr lang="sv-SE" dirty="0" err="1" smtClean="0"/>
              <a:t>always</a:t>
            </a:r>
            <a:r>
              <a:rPr lang="sv-SE" dirty="0" smtClean="0"/>
              <a:t> </a:t>
            </a:r>
            <a:r>
              <a:rPr lang="sv-SE" dirty="0" err="1" smtClean="0"/>
              <a:t>declare</a:t>
            </a:r>
            <a:r>
              <a:rPr lang="sv-SE" dirty="0" smtClean="0"/>
              <a:t> the </a:t>
            </a:r>
            <a:r>
              <a:rPr lang="sv-SE" dirty="0" err="1" smtClean="0"/>
              <a:t>module</a:t>
            </a:r>
            <a:r>
              <a:rPr lang="sv-SE" dirty="0" smtClean="0"/>
              <a:t> at the </a:t>
            </a:r>
            <a:r>
              <a:rPr lang="sv-SE" dirty="0" err="1" smtClean="0"/>
              <a:t>top</a:t>
            </a:r>
            <a:r>
              <a:rPr lang="sv-SE" dirty="0" smtClean="0"/>
              <a:t> </a:t>
            </a:r>
            <a:r>
              <a:rPr lang="sv-SE" dirty="0" err="1" smtClean="0"/>
              <a:t>of</a:t>
            </a:r>
            <a:r>
              <a:rPr lang="sv-SE" dirty="0" smtClean="0"/>
              <a:t> the </a:t>
            </a:r>
            <a:r>
              <a:rPr lang="sv-SE" dirty="0" err="1" smtClean="0"/>
              <a:t>file</a:t>
            </a:r>
            <a:r>
              <a:rPr lang="sv-SE" dirty="0" smtClean="0"/>
              <a:t> </a:t>
            </a:r>
            <a:r>
              <a:rPr lang="sv-SE" dirty="0" err="1" smtClean="0"/>
              <a:t>with</a:t>
            </a:r>
            <a:r>
              <a:rPr lang="sv-SE" dirty="0" smtClean="0"/>
              <a:t> the </a:t>
            </a:r>
            <a:r>
              <a:rPr lang="sv-SE" dirty="0" err="1" smtClean="0"/>
              <a:t>module</a:t>
            </a:r>
            <a:r>
              <a:rPr lang="sv-SE" dirty="0" smtClean="0"/>
              <a:t> </a:t>
            </a:r>
            <a:r>
              <a:rPr lang="sv-SE" dirty="0" err="1" smtClean="0"/>
              <a:t>name</a:t>
            </a:r>
            <a:r>
              <a:rPr lang="sv-SE" dirty="0" smtClean="0"/>
              <a:t>, inputs, and outputs</a:t>
            </a:r>
          </a:p>
          <a:p>
            <a:r>
              <a:rPr lang="sv-SE" dirty="0" err="1" smtClean="0"/>
              <a:t>Generally</a:t>
            </a:r>
            <a:r>
              <a:rPr lang="sv-SE" dirty="0" smtClean="0"/>
              <a:t> </a:t>
            </a:r>
            <a:r>
              <a:rPr lang="sv-SE" dirty="0" err="1" smtClean="0"/>
              <a:t>it’s</a:t>
            </a:r>
            <a:r>
              <a:rPr lang="sv-SE" dirty="0" smtClean="0"/>
              <a:t> a </a:t>
            </a:r>
            <a:r>
              <a:rPr lang="sv-SE" dirty="0" err="1" smtClean="0"/>
              <a:t>good</a:t>
            </a:r>
            <a:r>
              <a:rPr lang="sv-SE" dirty="0" smtClean="0"/>
              <a:t> </a:t>
            </a:r>
            <a:r>
              <a:rPr lang="sv-SE" dirty="0" err="1" smtClean="0"/>
              <a:t>idea</a:t>
            </a:r>
            <a:r>
              <a:rPr lang="sv-SE" dirty="0" smtClean="0"/>
              <a:t> to </a:t>
            </a:r>
            <a:r>
              <a:rPr lang="sv-SE" dirty="0" err="1" smtClean="0"/>
              <a:t>keep</a:t>
            </a:r>
            <a:r>
              <a:rPr lang="sv-SE" dirty="0" smtClean="0"/>
              <a:t> the </a:t>
            </a:r>
            <a:r>
              <a:rPr lang="sv-SE" dirty="0" err="1" smtClean="0"/>
              <a:t>module</a:t>
            </a:r>
            <a:r>
              <a:rPr lang="sv-SE" dirty="0" smtClean="0"/>
              <a:t> </a:t>
            </a:r>
            <a:r>
              <a:rPr lang="sv-SE" dirty="0" err="1" smtClean="0"/>
              <a:t>name</a:t>
            </a:r>
            <a:r>
              <a:rPr lang="sv-SE" dirty="0" smtClean="0"/>
              <a:t> the same as the </a:t>
            </a:r>
            <a:r>
              <a:rPr lang="sv-SE" dirty="0" err="1" smtClean="0"/>
              <a:t>file</a:t>
            </a:r>
            <a:r>
              <a:rPr lang="sv-SE" dirty="0" smtClean="0"/>
              <a:t> </a:t>
            </a:r>
            <a:r>
              <a:rPr lang="sv-SE" dirty="0" err="1" smtClean="0"/>
              <a:t>name</a:t>
            </a:r>
            <a:r>
              <a:rPr lang="sv-SE" dirty="0" smtClean="0"/>
              <a:t> </a:t>
            </a:r>
          </a:p>
          <a:p>
            <a:r>
              <a:rPr lang="sv-SE" dirty="0" smtClean="0"/>
              <a:t>’</a:t>
            </a:r>
            <a:r>
              <a:rPr lang="sv-SE" dirty="0" err="1" smtClean="0"/>
              <a:t>timescale</a:t>
            </a:r>
            <a:r>
              <a:rPr lang="sv-SE" dirty="0" smtClean="0"/>
              <a:t> 1ns/ 1ps gives a </a:t>
            </a:r>
            <a:r>
              <a:rPr lang="sv-SE" dirty="0" err="1" smtClean="0"/>
              <a:t>scale</a:t>
            </a:r>
            <a:r>
              <a:rPr lang="sv-SE" dirty="0" smtClean="0"/>
              <a:t> for the simulation (</a:t>
            </a:r>
            <a:r>
              <a:rPr lang="sv-SE" dirty="0" err="1" smtClean="0"/>
              <a:t>remember</a:t>
            </a:r>
            <a:r>
              <a:rPr lang="sv-SE" dirty="0" smtClean="0"/>
              <a:t> to </a:t>
            </a:r>
            <a:r>
              <a:rPr lang="sv-SE" dirty="0" err="1" smtClean="0"/>
              <a:t>have</a:t>
            </a:r>
            <a:r>
              <a:rPr lang="sv-SE" dirty="0" smtClean="0"/>
              <a:t> in </a:t>
            </a:r>
            <a:r>
              <a:rPr lang="sv-SE" dirty="0" err="1" smtClean="0"/>
              <a:t>every</a:t>
            </a:r>
            <a:r>
              <a:rPr lang="sv-SE" dirty="0" smtClean="0"/>
              <a:t> </a:t>
            </a:r>
            <a:r>
              <a:rPr lang="sv-SE" dirty="0" err="1" smtClean="0"/>
              <a:t>file</a:t>
            </a:r>
            <a:r>
              <a:rPr lang="sv-SE" dirty="0" smtClean="0"/>
              <a:t> as </a:t>
            </a:r>
            <a:r>
              <a:rPr lang="sv-SE" dirty="0" err="1" smtClean="0"/>
              <a:t>well</a:t>
            </a:r>
            <a:r>
              <a:rPr lang="sv-SE" dirty="0" smtClean="0"/>
              <a:t>)</a:t>
            </a:r>
          </a:p>
        </p:txBody>
      </p:sp>
      <p:cxnSp>
        <p:nvCxnSpPr>
          <p:cNvPr id="10" name="Straight Arrow Connector 9"/>
          <p:cNvCxnSpPr/>
          <p:nvPr/>
        </p:nvCxnSpPr>
        <p:spPr>
          <a:xfrm flipH="1">
            <a:off x="2326105" y="1373617"/>
            <a:ext cx="1331495" cy="14054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637547" y="1087257"/>
            <a:ext cx="994611" cy="523220"/>
          </a:xfrm>
          <a:prstGeom prst="rect">
            <a:avLst/>
          </a:prstGeom>
          <a:noFill/>
        </p:spPr>
        <p:txBody>
          <a:bodyPr wrap="square" rtlCol="0">
            <a:spAutoFit/>
          </a:bodyPr>
          <a:lstStyle/>
          <a:p>
            <a:r>
              <a:rPr lang="sv-SE" sz="1400" dirty="0" err="1" smtClean="0">
                <a:solidFill>
                  <a:srgbClr val="0070C0"/>
                </a:solidFill>
              </a:rPr>
              <a:t>Module</a:t>
            </a:r>
            <a:r>
              <a:rPr lang="sv-SE" sz="1400" dirty="0" smtClean="0">
                <a:solidFill>
                  <a:srgbClr val="0070C0"/>
                </a:solidFill>
              </a:rPr>
              <a:t> </a:t>
            </a:r>
            <a:r>
              <a:rPr lang="sv-SE" sz="1400" dirty="0" err="1" smtClean="0">
                <a:solidFill>
                  <a:srgbClr val="0070C0"/>
                </a:solidFill>
              </a:rPr>
              <a:t>name</a:t>
            </a:r>
            <a:r>
              <a:rPr lang="sv-SE" sz="1400" dirty="0" smtClean="0">
                <a:solidFill>
                  <a:srgbClr val="0070C0"/>
                </a:solidFill>
              </a:rPr>
              <a:t> </a:t>
            </a:r>
            <a:endParaRPr lang="sv-SE" sz="1400" dirty="0">
              <a:solidFill>
                <a:srgbClr val="0070C0"/>
              </a:solidFill>
            </a:endParaRPr>
          </a:p>
        </p:txBody>
      </p:sp>
      <p:cxnSp>
        <p:nvCxnSpPr>
          <p:cNvPr id="12" name="Straight Arrow Connector 11"/>
          <p:cNvCxnSpPr/>
          <p:nvPr/>
        </p:nvCxnSpPr>
        <p:spPr>
          <a:xfrm flipH="1" flipV="1">
            <a:off x="2498444" y="5181600"/>
            <a:ext cx="324967" cy="5454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83306" y="5648055"/>
            <a:ext cx="994611" cy="738664"/>
          </a:xfrm>
          <a:prstGeom prst="rect">
            <a:avLst/>
          </a:prstGeom>
          <a:noFill/>
        </p:spPr>
        <p:txBody>
          <a:bodyPr wrap="square" rtlCol="0">
            <a:spAutoFit/>
          </a:bodyPr>
          <a:lstStyle/>
          <a:p>
            <a:r>
              <a:rPr lang="sv-SE" sz="1400" dirty="0" err="1" smtClean="0">
                <a:solidFill>
                  <a:srgbClr val="0070C0"/>
                </a:solidFill>
              </a:rPr>
              <a:t>Specify</a:t>
            </a:r>
            <a:r>
              <a:rPr lang="sv-SE" sz="1400" dirty="0" smtClean="0">
                <a:solidFill>
                  <a:srgbClr val="0070C0"/>
                </a:solidFill>
              </a:rPr>
              <a:t> </a:t>
            </a:r>
            <a:r>
              <a:rPr lang="sv-SE" sz="1400" dirty="0" err="1" smtClean="0">
                <a:solidFill>
                  <a:srgbClr val="0070C0"/>
                </a:solidFill>
              </a:rPr>
              <a:t>if</a:t>
            </a:r>
            <a:r>
              <a:rPr lang="sv-SE" sz="1400" dirty="0" smtClean="0">
                <a:solidFill>
                  <a:srgbClr val="0070C0"/>
                </a:solidFill>
              </a:rPr>
              <a:t> the output is </a:t>
            </a:r>
            <a:r>
              <a:rPr lang="sv-SE" sz="1400" dirty="0" err="1" smtClean="0">
                <a:solidFill>
                  <a:srgbClr val="0070C0"/>
                </a:solidFill>
              </a:rPr>
              <a:t>signed</a:t>
            </a:r>
            <a:r>
              <a:rPr lang="sv-SE" sz="1400" dirty="0" smtClean="0">
                <a:solidFill>
                  <a:srgbClr val="0070C0"/>
                </a:solidFill>
              </a:rPr>
              <a:t> </a:t>
            </a:r>
            <a:endParaRPr lang="sv-SE" sz="1400" dirty="0">
              <a:solidFill>
                <a:srgbClr val="0070C0"/>
              </a:solidFill>
            </a:endParaRPr>
          </a:p>
        </p:txBody>
      </p:sp>
      <p:sp>
        <p:nvSpPr>
          <p:cNvPr id="15" name="Oval 14"/>
          <p:cNvSpPr/>
          <p:nvPr/>
        </p:nvSpPr>
        <p:spPr>
          <a:xfrm>
            <a:off x="1147011" y="3745832"/>
            <a:ext cx="1443789" cy="67376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6" name="Straight Arrow Connector 15"/>
          <p:cNvCxnSpPr/>
          <p:nvPr/>
        </p:nvCxnSpPr>
        <p:spPr>
          <a:xfrm flipV="1">
            <a:off x="737937" y="4175573"/>
            <a:ext cx="409075" cy="5568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4222" y="4391779"/>
            <a:ext cx="1175320" cy="738664"/>
          </a:xfrm>
          <a:prstGeom prst="rect">
            <a:avLst/>
          </a:prstGeom>
          <a:noFill/>
        </p:spPr>
        <p:txBody>
          <a:bodyPr wrap="square" rtlCol="0">
            <a:spAutoFit/>
          </a:bodyPr>
          <a:lstStyle/>
          <a:p>
            <a:r>
              <a:rPr lang="sv-SE" sz="1400" dirty="0" smtClean="0">
                <a:solidFill>
                  <a:srgbClr val="0070C0"/>
                </a:solidFill>
              </a:rPr>
              <a:t>Control inputs </a:t>
            </a:r>
            <a:r>
              <a:rPr lang="sv-SE" sz="1400" dirty="0" err="1" smtClean="0">
                <a:solidFill>
                  <a:srgbClr val="0070C0"/>
                </a:solidFill>
              </a:rPr>
              <a:t>usually</a:t>
            </a:r>
            <a:r>
              <a:rPr lang="sv-SE" sz="1400" dirty="0" smtClean="0">
                <a:solidFill>
                  <a:srgbClr val="0070C0"/>
                </a:solidFill>
              </a:rPr>
              <a:t> 1 bit</a:t>
            </a:r>
            <a:endParaRPr lang="sv-SE" sz="1400" dirty="0">
              <a:solidFill>
                <a:srgbClr val="0070C0"/>
              </a:solidFill>
            </a:endParaRPr>
          </a:p>
        </p:txBody>
      </p:sp>
      <p:cxnSp>
        <p:nvCxnSpPr>
          <p:cNvPr id="19" name="Straight Arrow Connector 18"/>
          <p:cNvCxnSpPr/>
          <p:nvPr/>
        </p:nvCxnSpPr>
        <p:spPr>
          <a:xfrm flipH="1">
            <a:off x="2324043" y="2901661"/>
            <a:ext cx="1195136" cy="2786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19179" y="2574591"/>
            <a:ext cx="994611" cy="523220"/>
          </a:xfrm>
          <a:prstGeom prst="rect">
            <a:avLst/>
          </a:prstGeom>
          <a:noFill/>
        </p:spPr>
        <p:txBody>
          <a:bodyPr wrap="square" rtlCol="0">
            <a:spAutoFit/>
          </a:bodyPr>
          <a:lstStyle/>
          <a:p>
            <a:r>
              <a:rPr lang="sv-SE" sz="1400" dirty="0" err="1" smtClean="0">
                <a:solidFill>
                  <a:srgbClr val="0070C0"/>
                </a:solidFill>
              </a:rPr>
              <a:t>indicate</a:t>
            </a:r>
            <a:r>
              <a:rPr lang="sv-SE" sz="1400" dirty="0" smtClean="0">
                <a:solidFill>
                  <a:srgbClr val="0070C0"/>
                </a:solidFill>
              </a:rPr>
              <a:t> </a:t>
            </a:r>
            <a:r>
              <a:rPr lang="sv-SE" sz="1400" dirty="0" err="1" smtClean="0">
                <a:solidFill>
                  <a:srgbClr val="0070C0"/>
                </a:solidFill>
              </a:rPr>
              <a:t>bitwidth</a:t>
            </a:r>
            <a:endParaRPr lang="sv-SE" sz="1400" dirty="0">
              <a:solidFill>
                <a:srgbClr val="0070C0"/>
              </a:solidFill>
            </a:endParaRPr>
          </a:p>
        </p:txBody>
      </p:sp>
    </p:spTree>
    <p:extLst>
      <p:ext uri="{BB962C8B-B14F-4D97-AF65-F5344CB8AC3E}">
        <p14:creationId xmlns:p14="http://schemas.microsoft.com/office/powerpoint/2010/main" val="35011954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99158" y="401052"/>
            <a:ext cx="4082715" cy="5767889"/>
          </a:xfrm>
        </p:spPr>
        <p:txBody>
          <a:bodyPr>
            <a:normAutofit fontScale="70000" lnSpcReduction="20000"/>
          </a:bodyPr>
          <a:lstStyle/>
          <a:p>
            <a:r>
              <a:rPr lang="sv-SE" dirty="0" err="1" smtClean="0"/>
              <a:t>This</a:t>
            </a:r>
            <a:r>
              <a:rPr lang="sv-SE" dirty="0" smtClean="0"/>
              <a:t> </a:t>
            </a:r>
            <a:r>
              <a:rPr lang="sv-SE" dirty="0" err="1" smtClean="0"/>
              <a:t>implements</a:t>
            </a:r>
            <a:r>
              <a:rPr lang="sv-SE" dirty="0" smtClean="0"/>
              <a:t> a loop </a:t>
            </a:r>
            <a:r>
              <a:rPr lang="sv-SE" dirty="0" err="1" smtClean="0"/>
              <a:t>that</a:t>
            </a:r>
            <a:r>
              <a:rPr lang="sv-SE" dirty="0" smtClean="0"/>
              <a:t> is </a:t>
            </a:r>
            <a:r>
              <a:rPr lang="sv-SE" dirty="0" err="1" smtClean="0"/>
              <a:t>controlled</a:t>
            </a:r>
            <a:r>
              <a:rPr lang="sv-SE" dirty="0" smtClean="0"/>
              <a:t> by inputs</a:t>
            </a:r>
          </a:p>
          <a:p>
            <a:r>
              <a:rPr lang="sv-SE" dirty="0" smtClean="0">
                <a:solidFill>
                  <a:srgbClr val="7030A0"/>
                </a:solidFill>
              </a:rPr>
              <a:t>Always @(*) </a:t>
            </a:r>
            <a:r>
              <a:rPr lang="sv-SE" dirty="0" err="1" smtClean="0"/>
              <a:t>indicates</a:t>
            </a:r>
            <a:r>
              <a:rPr lang="sv-SE" dirty="0" smtClean="0"/>
              <a:t> </a:t>
            </a:r>
            <a:r>
              <a:rPr lang="sv-SE" dirty="0" err="1" smtClean="0"/>
              <a:t>that</a:t>
            </a:r>
            <a:r>
              <a:rPr lang="sv-SE" dirty="0" smtClean="0"/>
              <a:t> at all </a:t>
            </a:r>
            <a:r>
              <a:rPr lang="sv-SE" dirty="0" err="1" smtClean="0"/>
              <a:t>times</a:t>
            </a:r>
            <a:r>
              <a:rPr lang="sv-SE" dirty="0" smtClean="0"/>
              <a:t>, </a:t>
            </a:r>
            <a:r>
              <a:rPr lang="sv-SE" dirty="0" err="1" smtClean="0"/>
              <a:t>regardless</a:t>
            </a:r>
            <a:r>
              <a:rPr lang="sv-SE" dirty="0" smtClean="0"/>
              <a:t> </a:t>
            </a:r>
            <a:r>
              <a:rPr lang="sv-SE" dirty="0" err="1" smtClean="0"/>
              <a:t>of</a:t>
            </a:r>
            <a:r>
              <a:rPr lang="sv-SE" dirty="0" smtClean="0"/>
              <a:t> the </a:t>
            </a:r>
            <a:r>
              <a:rPr lang="sv-SE" dirty="0" err="1" smtClean="0"/>
              <a:t>clk</a:t>
            </a:r>
            <a:r>
              <a:rPr lang="sv-SE" dirty="0" smtClean="0"/>
              <a:t> </a:t>
            </a:r>
            <a:r>
              <a:rPr lang="sv-SE" dirty="0" err="1" smtClean="0"/>
              <a:t>edge</a:t>
            </a:r>
            <a:r>
              <a:rPr lang="sv-SE" dirty="0" smtClean="0"/>
              <a:t>, </a:t>
            </a:r>
            <a:r>
              <a:rPr lang="sv-SE" dirty="0" err="1" smtClean="0"/>
              <a:t>follow</a:t>
            </a:r>
            <a:r>
              <a:rPr lang="sv-SE" dirty="0" smtClean="0"/>
              <a:t> the </a:t>
            </a:r>
            <a:r>
              <a:rPr lang="sv-SE" dirty="0" err="1" smtClean="0"/>
              <a:t>instructions</a:t>
            </a:r>
            <a:r>
              <a:rPr lang="sv-SE" dirty="0" smtClean="0"/>
              <a:t> in the loop </a:t>
            </a:r>
          </a:p>
          <a:p>
            <a:pPr lvl="1"/>
            <a:r>
              <a:rPr lang="sv-SE" dirty="0" err="1" smtClean="0"/>
              <a:t>This</a:t>
            </a:r>
            <a:r>
              <a:rPr lang="sv-SE" dirty="0" smtClean="0"/>
              <a:t> </a:t>
            </a:r>
            <a:r>
              <a:rPr lang="sv-SE" dirty="0" err="1" smtClean="0"/>
              <a:t>means</a:t>
            </a:r>
            <a:r>
              <a:rPr lang="sv-SE" dirty="0" smtClean="0"/>
              <a:t> </a:t>
            </a:r>
            <a:r>
              <a:rPr lang="sv-SE" dirty="0" err="1" smtClean="0"/>
              <a:t>that</a:t>
            </a:r>
            <a:r>
              <a:rPr lang="sv-SE" dirty="0" smtClean="0"/>
              <a:t> register </a:t>
            </a:r>
            <a:r>
              <a:rPr lang="sv-SE" dirty="0" err="1" smtClean="0"/>
              <a:t>values</a:t>
            </a:r>
            <a:r>
              <a:rPr lang="sv-SE" dirty="0" smtClean="0"/>
              <a:t> </a:t>
            </a:r>
            <a:r>
              <a:rPr lang="sv-SE" dirty="0" err="1" smtClean="0"/>
              <a:t>can</a:t>
            </a:r>
            <a:r>
              <a:rPr lang="sv-SE" dirty="0" smtClean="0"/>
              <a:t> </a:t>
            </a:r>
            <a:r>
              <a:rPr lang="sv-SE" dirty="0" err="1" smtClean="0"/>
              <a:t>change</a:t>
            </a:r>
            <a:r>
              <a:rPr lang="sv-SE" dirty="0" smtClean="0"/>
              <a:t> at </a:t>
            </a:r>
            <a:r>
              <a:rPr lang="sv-SE" dirty="0" err="1" smtClean="0"/>
              <a:t>any</a:t>
            </a:r>
            <a:r>
              <a:rPr lang="sv-SE" dirty="0" smtClean="0"/>
              <a:t> </a:t>
            </a:r>
            <a:r>
              <a:rPr lang="sv-SE" dirty="0" err="1" smtClean="0"/>
              <a:t>time</a:t>
            </a:r>
            <a:r>
              <a:rPr lang="sv-SE" dirty="0" smtClean="0"/>
              <a:t>, </a:t>
            </a:r>
            <a:r>
              <a:rPr lang="sv-SE" dirty="0" err="1" smtClean="0"/>
              <a:t>regardless</a:t>
            </a:r>
            <a:r>
              <a:rPr lang="sv-SE" dirty="0" smtClean="0"/>
              <a:t> </a:t>
            </a:r>
            <a:r>
              <a:rPr lang="sv-SE" dirty="0" err="1" smtClean="0"/>
              <a:t>of</a:t>
            </a:r>
            <a:r>
              <a:rPr lang="sv-SE" dirty="0" smtClean="0"/>
              <a:t> </a:t>
            </a:r>
            <a:r>
              <a:rPr lang="sv-SE" dirty="0" err="1" smtClean="0"/>
              <a:t>clock</a:t>
            </a:r>
            <a:r>
              <a:rPr lang="sv-SE" dirty="0" smtClean="0"/>
              <a:t> </a:t>
            </a:r>
            <a:r>
              <a:rPr lang="sv-SE" dirty="0" err="1" smtClean="0"/>
              <a:t>cycle</a:t>
            </a:r>
            <a:endParaRPr lang="sv-SE" dirty="0" smtClean="0"/>
          </a:p>
          <a:p>
            <a:r>
              <a:rPr lang="sv-SE" dirty="0" smtClean="0"/>
              <a:t>In UL2 </a:t>
            </a:r>
            <a:r>
              <a:rPr lang="sv-SE" dirty="0" err="1" smtClean="0"/>
              <a:t>we</a:t>
            </a:r>
            <a:r>
              <a:rPr lang="sv-SE" dirty="0" smtClean="0"/>
              <a:t> </a:t>
            </a:r>
            <a:r>
              <a:rPr lang="sv-SE" dirty="0" err="1" smtClean="0"/>
              <a:t>use</a:t>
            </a:r>
            <a:r>
              <a:rPr lang="sv-SE" dirty="0" smtClean="0"/>
              <a:t> </a:t>
            </a:r>
            <a:r>
              <a:rPr lang="sv-SE" dirty="0" smtClean="0">
                <a:solidFill>
                  <a:srgbClr val="7030A0"/>
                </a:solidFill>
              </a:rPr>
              <a:t>’</a:t>
            </a:r>
            <a:r>
              <a:rPr lang="sv-SE" dirty="0" err="1" smtClean="0">
                <a:solidFill>
                  <a:srgbClr val="7030A0"/>
                </a:solidFill>
              </a:rPr>
              <a:t>always</a:t>
            </a:r>
            <a:r>
              <a:rPr lang="sv-SE" dirty="0" smtClean="0">
                <a:solidFill>
                  <a:srgbClr val="7030A0"/>
                </a:solidFill>
              </a:rPr>
              <a:t> @(</a:t>
            </a:r>
            <a:r>
              <a:rPr lang="sv-SE" dirty="0" err="1" smtClean="0">
                <a:solidFill>
                  <a:srgbClr val="7030A0"/>
                </a:solidFill>
              </a:rPr>
              <a:t>posedge</a:t>
            </a:r>
            <a:r>
              <a:rPr lang="sv-SE" dirty="0" smtClean="0">
                <a:solidFill>
                  <a:srgbClr val="7030A0"/>
                </a:solidFill>
              </a:rPr>
              <a:t> </a:t>
            </a:r>
            <a:r>
              <a:rPr lang="sv-SE" dirty="0" err="1" smtClean="0">
                <a:solidFill>
                  <a:srgbClr val="7030A0"/>
                </a:solidFill>
              </a:rPr>
              <a:t>clk</a:t>
            </a:r>
            <a:r>
              <a:rPr lang="sv-SE" dirty="0" smtClean="0">
                <a:solidFill>
                  <a:srgbClr val="7030A0"/>
                </a:solidFill>
              </a:rPr>
              <a:t>)’</a:t>
            </a:r>
            <a:r>
              <a:rPr lang="sv-SE" dirty="0" smtClean="0"/>
              <a:t> </a:t>
            </a:r>
            <a:r>
              <a:rPr lang="sv-SE" dirty="0" err="1" smtClean="0"/>
              <a:t>which</a:t>
            </a:r>
            <a:r>
              <a:rPr lang="sv-SE" dirty="0" smtClean="0"/>
              <a:t> </a:t>
            </a:r>
            <a:r>
              <a:rPr lang="sv-SE" dirty="0" err="1" smtClean="0"/>
              <a:t>means</a:t>
            </a:r>
            <a:r>
              <a:rPr lang="sv-SE" dirty="0" smtClean="0"/>
              <a:t> at </a:t>
            </a:r>
            <a:r>
              <a:rPr lang="sv-SE" dirty="0" err="1" smtClean="0"/>
              <a:t>every</a:t>
            </a:r>
            <a:r>
              <a:rPr lang="sv-SE" dirty="0" smtClean="0"/>
              <a:t> </a:t>
            </a:r>
            <a:r>
              <a:rPr lang="sv-SE" dirty="0" err="1" smtClean="0"/>
              <a:t>clock</a:t>
            </a:r>
            <a:r>
              <a:rPr lang="sv-SE" dirty="0" smtClean="0"/>
              <a:t> </a:t>
            </a:r>
            <a:r>
              <a:rPr lang="sv-SE" dirty="0" err="1" smtClean="0"/>
              <a:t>edge</a:t>
            </a:r>
            <a:r>
              <a:rPr lang="sv-SE" dirty="0" smtClean="0"/>
              <a:t> check the </a:t>
            </a:r>
            <a:r>
              <a:rPr lang="sv-SE" dirty="0" err="1" smtClean="0"/>
              <a:t>control</a:t>
            </a:r>
            <a:r>
              <a:rPr lang="sv-SE" dirty="0" smtClean="0"/>
              <a:t> inputs and </a:t>
            </a:r>
            <a:r>
              <a:rPr lang="sv-SE" dirty="0" err="1" smtClean="0"/>
              <a:t>follow</a:t>
            </a:r>
            <a:r>
              <a:rPr lang="sv-SE" dirty="0" smtClean="0"/>
              <a:t> the </a:t>
            </a:r>
            <a:r>
              <a:rPr lang="sv-SE" dirty="0" err="1" smtClean="0"/>
              <a:t>instructions</a:t>
            </a:r>
            <a:r>
              <a:rPr lang="sv-SE" dirty="0" smtClean="0"/>
              <a:t> in the loop.  </a:t>
            </a:r>
          </a:p>
          <a:p>
            <a:pPr lvl="1"/>
            <a:r>
              <a:rPr lang="sv-SE" dirty="0" err="1" smtClean="0"/>
              <a:t>This</a:t>
            </a:r>
            <a:r>
              <a:rPr lang="sv-SE" dirty="0" smtClean="0"/>
              <a:t> is </a:t>
            </a:r>
            <a:r>
              <a:rPr lang="sv-SE" dirty="0" err="1" smtClean="0"/>
              <a:t>useful</a:t>
            </a:r>
            <a:r>
              <a:rPr lang="sv-SE" dirty="0" smtClean="0"/>
              <a:t> </a:t>
            </a:r>
            <a:r>
              <a:rPr lang="sv-SE" dirty="0" err="1" smtClean="0"/>
              <a:t>because</a:t>
            </a:r>
            <a:r>
              <a:rPr lang="sv-SE" dirty="0" smtClean="0"/>
              <a:t> register </a:t>
            </a:r>
            <a:r>
              <a:rPr lang="sv-SE" dirty="0" err="1" smtClean="0"/>
              <a:t>values</a:t>
            </a:r>
            <a:r>
              <a:rPr lang="sv-SE" dirty="0" smtClean="0"/>
              <a:t> </a:t>
            </a:r>
            <a:r>
              <a:rPr lang="sv-SE" dirty="0" err="1" smtClean="0"/>
              <a:t>will</a:t>
            </a:r>
            <a:r>
              <a:rPr lang="sv-SE" dirty="0" smtClean="0"/>
              <a:t> not </a:t>
            </a:r>
            <a:r>
              <a:rPr lang="sv-SE" dirty="0" err="1" smtClean="0"/>
              <a:t>change</a:t>
            </a:r>
            <a:r>
              <a:rPr lang="sv-SE" dirty="0" smtClean="0"/>
              <a:t> </a:t>
            </a:r>
            <a:r>
              <a:rPr lang="sv-SE" dirty="0" err="1" smtClean="0"/>
              <a:t>until</a:t>
            </a:r>
            <a:r>
              <a:rPr lang="sv-SE" dirty="0" smtClean="0"/>
              <a:t> </a:t>
            </a:r>
            <a:r>
              <a:rPr lang="sv-SE" dirty="0" err="1" smtClean="0"/>
              <a:t>they</a:t>
            </a:r>
            <a:r>
              <a:rPr lang="sv-SE" dirty="0" smtClean="0"/>
              <a:t> </a:t>
            </a:r>
            <a:r>
              <a:rPr lang="sv-SE" dirty="0" err="1" smtClean="0"/>
              <a:t>meet</a:t>
            </a:r>
            <a:r>
              <a:rPr lang="sv-SE" dirty="0" smtClean="0"/>
              <a:t> a positive </a:t>
            </a:r>
            <a:r>
              <a:rPr lang="sv-SE" dirty="0" err="1" smtClean="0"/>
              <a:t>edge</a:t>
            </a:r>
            <a:r>
              <a:rPr lang="sv-SE" dirty="0" smtClean="0"/>
              <a:t> </a:t>
            </a:r>
            <a:r>
              <a:rPr lang="sv-SE" dirty="0" err="1" smtClean="0"/>
              <a:t>of</a:t>
            </a:r>
            <a:r>
              <a:rPr lang="sv-SE" dirty="0" smtClean="0"/>
              <a:t> the </a:t>
            </a:r>
            <a:r>
              <a:rPr lang="sv-SE" dirty="0" err="1" smtClean="0"/>
              <a:t>clock</a:t>
            </a:r>
            <a:r>
              <a:rPr lang="sv-SE" dirty="0" smtClean="0"/>
              <a:t> </a:t>
            </a:r>
          </a:p>
          <a:p>
            <a:r>
              <a:rPr lang="sv-SE" dirty="0" smtClean="0"/>
              <a:t>Holding </a:t>
            </a:r>
            <a:r>
              <a:rPr lang="sv-SE" dirty="0" err="1" smtClean="0"/>
              <a:t>values</a:t>
            </a:r>
            <a:r>
              <a:rPr lang="sv-SE" dirty="0" smtClean="0"/>
              <a:t> to </a:t>
            </a:r>
            <a:r>
              <a:rPr lang="sv-SE" dirty="0" err="1" smtClean="0"/>
              <a:t>clock</a:t>
            </a:r>
            <a:r>
              <a:rPr lang="sv-SE" dirty="0" smtClean="0"/>
              <a:t> </a:t>
            </a:r>
            <a:r>
              <a:rPr lang="sv-SE" dirty="0" err="1" smtClean="0"/>
              <a:t>edges</a:t>
            </a:r>
            <a:r>
              <a:rPr lang="sv-SE" dirty="0" smtClean="0"/>
              <a:t> </a:t>
            </a:r>
            <a:r>
              <a:rPr lang="sv-SE" dirty="0" err="1" smtClean="0"/>
              <a:t>allows</a:t>
            </a:r>
            <a:r>
              <a:rPr lang="sv-SE" dirty="0" smtClean="0"/>
              <a:t> for </a:t>
            </a:r>
            <a:r>
              <a:rPr lang="sv-SE" dirty="0" err="1" smtClean="0"/>
              <a:t>synchronization</a:t>
            </a:r>
            <a:r>
              <a:rPr lang="sv-SE" dirty="0"/>
              <a:t> </a:t>
            </a:r>
            <a:r>
              <a:rPr lang="sv-SE" dirty="0" smtClean="0"/>
              <a:t>in </a:t>
            </a:r>
            <a:r>
              <a:rPr lang="sv-SE" dirty="0" err="1" smtClean="0"/>
              <a:t>code</a:t>
            </a:r>
            <a:r>
              <a:rPr lang="sv-SE" dirty="0" smtClean="0"/>
              <a:t>, </a:t>
            </a:r>
            <a:r>
              <a:rPr lang="sv-SE" dirty="0" err="1" smtClean="0"/>
              <a:t>you</a:t>
            </a:r>
            <a:r>
              <a:rPr lang="sv-SE" dirty="0" smtClean="0"/>
              <a:t> </a:t>
            </a:r>
            <a:r>
              <a:rPr lang="sv-SE" dirty="0" err="1" smtClean="0"/>
              <a:t>can</a:t>
            </a:r>
            <a:r>
              <a:rPr lang="sv-SE" dirty="0" smtClean="0"/>
              <a:t> </a:t>
            </a:r>
            <a:r>
              <a:rPr lang="sv-SE" dirty="0" err="1" smtClean="0"/>
              <a:t>have</a:t>
            </a:r>
            <a:r>
              <a:rPr lang="sv-SE" dirty="0" smtClean="0"/>
              <a:t> </a:t>
            </a:r>
            <a:r>
              <a:rPr lang="sv-SE" dirty="0" err="1" smtClean="0"/>
              <a:t>various</a:t>
            </a:r>
            <a:r>
              <a:rPr lang="sv-SE" dirty="0" smtClean="0"/>
              <a:t> tasks </a:t>
            </a:r>
            <a:r>
              <a:rPr lang="sv-SE" dirty="0" err="1" smtClean="0"/>
              <a:t>throughtout</a:t>
            </a:r>
            <a:r>
              <a:rPr lang="sv-SE" dirty="0" smtClean="0"/>
              <a:t> the </a:t>
            </a:r>
            <a:r>
              <a:rPr lang="sv-SE" dirty="0" err="1" smtClean="0"/>
              <a:t>project</a:t>
            </a:r>
            <a:r>
              <a:rPr lang="sv-SE" dirty="0" smtClean="0"/>
              <a:t> </a:t>
            </a:r>
            <a:r>
              <a:rPr lang="sv-SE" dirty="0" err="1" smtClean="0"/>
              <a:t>but</a:t>
            </a:r>
            <a:r>
              <a:rPr lang="sv-SE" dirty="0" smtClean="0"/>
              <a:t> </a:t>
            </a:r>
            <a:r>
              <a:rPr lang="sv-SE" dirty="0" err="1" smtClean="0"/>
              <a:t>they</a:t>
            </a:r>
            <a:r>
              <a:rPr lang="sv-SE" dirty="0" smtClean="0"/>
              <a:t> </a:t>
            </a:r>
            <a:r>
              <a:rPr lang="sv-SE" dirty="0" err="1" smtClean="0"/>
              <a:t>are</a:t>
            </a:r>
            <a:r>
              <a:rPr lang="sv-SE" dirty="0" smtClean="0"/>
              <a:t> all </a:t>
            </a:r>
            <a:r>
              <a:rPr lang="sv-SE" dirty="0" err="1" smtClean="0"/>
              <a:t>tied</a:t>
            </a:r>
            <a:r>
              <a:rPr lang="sv-SE" dirty="0" smtClean="0"/>
              <a:t> to the same </a:t>
            </a:r>
            <a:r>
              <a:rPr lang="sv-SE" dirty="0" err="1" smtClean="0"/>
              <a:t>clock</a:t>
            </a:r>
            <a:r>
              <a:rPr lang="sv-SE" dirty="0" smtClean="0"/>
              <a:t> </a:t>
            </a:r>
          </a:p>
          <a:p>
            <a:r>
              <a:rPr lang="sv-SE" b="1" dirty="0" err="1" smtClean="0"/>
              <a:t>this</a:t>
            </a:r>
            <a:r>
              <a:rPr lang="sv-SE" b="1" dirty="0" smtClean="0"/>
              <a:t> loop is  </a:t>
            </a:r>
            <a:r>
              <a:rPr lang="sv-SE" b="1" dirty="0" err="1" smtClean="0"/>
              <a:t>very</a:t>
            </a:r>
            <a:r>
              <a:rPr lang="sv-SE" b="1" dirty="0" smtClean="0"/>
              <a:t> </a:t>
            </a:r>
            <a:r>
              <a:rPr lang="sv-SE" b="1" dirty="0" err="1" smtClean="0"/>
              <a:t>important</a:t>
            </a:r>
            <a:r>
              <a:rPr lang="sv-SE" b="1" dirty="0" smtClean="0"/>
              <a:t> to </a:t>
            </a:r>
            <a:r>
              <a:rPr lang="sv-SE" b="1" dirty="0" err="1" smtClean="0"/>
              <a:t>coding</a:t>
            </a:r>
            <a:r>
              <a:rPr lang="sv-SE" b="1" dirty="0" smtClean="0"/>
              <a:t> in </a:t>
            </a:r>
            <a:r>
              <a:rPr lang="sv-SE" b="1" dirty="0" err="1" smtClean="0"/>
              <a:t>verilog</a:t>
            </a:r>
            <a:r>
              <a:rPr lang="sv-SE" b="1" dirty="0" smtClean="0"/>
              <a:t> and </a:t>
            </a:r>
            <a:r>
              <a:rPr lang="sv-SE" b="1" dirty="0" err="1" smtClean="0"/>
              <a:t>frequently</a:t>
            </a:r>
            <a:r>
              <a:rPr lang="sv-SE" b="1" dirty="0" smtClean="0"/>
              <a:t> </a:t>
            </a:r>
            <a:r>
              <a:rPr lang="sv-SE" b="1" dirty="0" err="1" smtClean="0"/>
              <a:t>used</a:t>
            </a:r>
            <a:r>
              <a:rPr lang="sv-SE" b="1" dirty="0" smtClean="0"/>
              <a:t> in UL2 </a:t>
            </a:r>
            <a:endParaRPr lang="sv-SE" b="1" dirty="0"/>
          </a:p>
        </p:txBody>
      </p:sp>
      <p:pic>
        <p:nvPicPr>
          <p:cNvPr id="4" name="Picture 3"/>
          <p:cNvPicPr>
            <a:picLocks noChangeAspect="1"/>
          </p:cNvPicPr>
          <p:nvPr/>
        </p:nvPicPr>
        <p:blipFill rotWithShape="1">
          <a:blip r:embed="rId2"/>
          <a:srcRect l="50506" t="22543" r="19509" b="30636"/>
          <a:stretch/>
        </p:blipFill>
        <p:spPr>
          <a:xfrm>
            <a:off x="1403684" y="786063"/>
            <a:ext cx="4923246" cy="4804611"/>
          </a:xfrm>
          <a:prstGeom prst="rect">
            <a:avLst/>
          </a:prstGeom>
        </p:spPr>
      </p:pic>
      <p:cxnSp>
        <p:nvCxnSpPr>
          <p:cNvPr id="6" name="Straight Connector 5"/>
          <p:cNvCxnSpPr/>
          <p:nvPr/>
        </p:nvCxnSpPr>
        <p:spPr>
          <a:xfrm>
            <a:off x="3144253" y="3858126"/>
            <a:ext cx="10347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4122822" y="3922296"/>
            <a:ext cx="412242" cy="2245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35064" y="3858126"/>
            <a:ext cx="1480725" cy="1631216"/>
          </a:xfrm>
          <a:prstGeom prst="rect">
            <a:avLst/>
          </a:prstGeom>
          <a:noFill/>
          <a:ln>
            <a:solidFill>
              <a:srgbClr val="FF0000"/>
            </a:solidFill>
          </a:ln>
        </p:spPr>
        <p:txBody>
          <a:bodyPr wrap="square" rtlCol="0">
            <a:spAutoFit/>
          </a:bodyPr>
          <a:lstStyle/>
          <a:p>
            <a:r>
              <a:rPr lang="sv-SE" sz="1000" dirty="0" smtClean="0">
                <a:solidFill>
                  <a:srgbClr val="FF0000"/>
                </a:solidFill>
              </a:rPr>
              <a:t>-Right </a:t>
            </a:r>
            <a:r>
              <a:rPr lang="sv-SE" sz="1000" dirty="0" err="1" smtClean="0">
                <a:solidFill>
                  <a:srgbClr val="FF0000"/>
                </a:solidFill>
              </a:rPr>
              <a:t>shifting</a:t>
            </a:r>
            <a:r>
              <a:rPr lang="sv-SE" sz="1000" dirty="0" smtClean="0">
                <a:solidFill>
                  <a:srgbClr val="FF0000"/>
                </a:solidFill>
              </a:rPr>
              <a:t> &gt;&gt; x is a </a:t>
            </a:r>
            <a:r>
              <a:rPr lang="sv-SE" sz="1000" dirty="0" err="1" smtClean="0">
                <a:solidFill>
                  <a:srgbClr val="FF0000"/>
                </a:solidFill>
              </a:rPr>
              <a:t>way</a:t>
            </a:r>
            <a:r>
              <a:rPr lang="sv-SE" sz="1000" dirty="0" smtClean="0">
                <a:solidFill>
                  <a:srgbClr val="FF0000"/>
                </a:solidFill>
              </a:rPr>
              <a:t> </a:t>
            </a:r>
            <a:r>
              <a:rPr lang="sv-SE" sz="1000" dirty="0" err="1" smtClean="0">
                <a:solidFill>
                  <a:srgbClr val="FF0000"/>
                </a:solidFill>
              </a:rPr>
              <a:t>of</a:t>
            </a:r>
            <a:r>
              <a:rPr lang="sv-SE" sz="1000" dirty="0" smtClean="0">
                <a:solidFill>
                  <a:srgbClr val="FF0000"/>
                </a:solidFill>
              </a:rPr>
              <a:t> </a:t>
            </a:r>
            <a:r>
              <a:rPr lang="sv-SE" sz="1000" dirty="0" err="1" smtClean="0">
                <a:solidFill>
                  <a:srgbClr val="FF0000"/>
                </a:solidFill>
              </a:rPr>
              <a:t>dividing</a:t>
            </a:r>
            <a:r>
              <a:rPr lang="sv-SE" sz="1000" dirty="0" smtClean="0">
                <a:solidFill>
                  <a:srgbClr val="FF0000"/>
                </a:solidFill>
              </a:rPr>
              <a:t> by 2^x  </a:t>
            </a:r>
          </a:p>
          <a:p>
            <a:r>
              <a:rPr lang="sv-SE" sz="1000" dirty="0" smtClean="0">
                <a:solidFill>
                  <a:srgbClr val="FF0000"/>
                </a:solidFill>
              </a:rPr>
              <a:t>-</a:t>
            </a:r>
            <a:r>
              <a:rPr lang="sv-SE" sz="1000" dirty="0" err="1" smtClean="0">
                <a:solidFill>
                  <a:srgbClr val="FF0000"/>
                </a:solidFill>
              </a:rPr>
              <a:t>We</a:t>
            </a:r>
            <a:r>
              <a:rPr lang="sv-SE" sz="1000" dirty="0" smtClean="0">
                <a:solidFill>
                  <a:srgbClr val="FF0000"/>
                </a:solidFill>
              </a:rPr>
              <a:t> </a:t>
            </a:r>
            <a:r>
              <a:rPr lang="sv-SE" sz="1000" dirty="0" err="1" smtClean="0">
                <a:solidFill>
                  <a:srgbClr val="FF0000"/>
                </a:solidFill>
              </a:rPr>
              <a:t>will</a:t>
            </a:r>
            <a:r>
              <a:rPr lang="sv-SE" sz="1000" dirty="0" smtClean="0">
                <a:solidFill>
                  <a:srgbClr val="FF0000"/>
                </a:solidFill>
              </a:rPr>
              <a:t> </a:t>
            </a:r>
            <a:r>
              <a:rPr lang="sv-SE" sz="1000" dirty="0" err="1" smtClean="0">
                <a:solidFill>
                  <a:srgbClr val="FF0000"/>
                </a:solidFill>
              </a:rPr>
              <a:t>see</a:t>
            </a:r>
            <a:r>
              <a:rPr lang="sv-SE" sz="1000" dirty="0" smtClean="0">
                <a:solidFill>
                  <a:srgbClr val="FF0000"/>
                </a:solidFill>
              </a:rPr>
              <a:t> in the </a:t>
            </a:r>
            <a:r>
              <a:rPr lang="sv-SE" sz="1000" dirty="0" err="1" smtClean="0">
                <a:solidFill>
                  <a:srgbClr val="FF0000"/>
                </a:solidFill>
              </a:rPr>
              <a:t>testbench</a:t>
            </a:r>
            <a:r>
              <a:rPr lang="sv-SE" sz="1000" dirty="0" smtClean="0">
                <a:solidFill>
                  <a:srgbClr val="FF0000"/>
                </a:solidFill>
              </a:rPr>
              <a:t> </a:t>
            </a:r>
            <a:r>
              <a:rPr lang="sv-SE" sz="1000" dirty="0" err="1" smtClean="0">
                <a:solidFill>
                  <a:srgbClr val="FF0000"/>
                </a:solidFill>
              </a:rPr>
              <a:t>that</a:t>
            </a:r>
            <a:r>
              <a:rPr lang="sv-SE" sz="1000" dirty="0" smtClean="0">
                <a:solidFill>
                  <a:srgbClr val="FF0000"/>
                </a:solidFill>
              </a:rPr>
              <a:t> right </a:t>
            </a:r>
            <a:r>
              <a:rPr lang="sv-SE" sz="1000" dirty="0" err="1" smtClean="0">
                <a:solidFill>
                  <a:srgbClr val="FF0000"/>
                </a:solidFill>
              </a:rPr>
              <a:t>shifting</a:t>
            </a:r>
            <a:r>
              <a:rPr lang="sv-SE" sz="1000" dirty="0">
                <a:solidFill>
                  <a:srgbClr val="FF0000"/>
                </a:solidFill>
              </a:rPr>
              <a:t> </a:t>
            </a:r>
            <a:r>
              <a:rPr lang="sv-SE" sz="1000" dirty="0" smtClean="0">
                <a:solidFill>
                  <a:srgbClr val="FF0000"/>
                </a:solidFill>
              </a:rPr>
              <a:t>a </a:t>
            </a:r>
            <a:r>
              <a:rPr lang="sv-SE" sz="1000" dirty="0" err="1" smtClean="0">
                <a:solidFill>
                  <a:srgbClr val="FF0000"/>
                </a:solidFill>
              </a:rPr>
              <a:t>signed</a:t>
            </a:r>
            <a:r>
              <a:rPr lang="sv-SE" sz="1000" dirty="0" smtClean="0">
                <a:solidFill>
                  <a:srgbClr val="FF0000"/>
                </a:solidFill>
              </a:rPr>
              <a:t> </a:t>
            </a:r>
            <a:r>
              <a:rPr lang="sv-SE" sz="1000" dirty="0" err="1" smtClean="0">
                <a:solidFill>
                  <a:srgbClr val="FF0000"/>
                </a:solidFill>
              </a:rPr>
              <a:t>value</a:t>
            </a:r>
            <a:r>
              <a:rPr lang="sv-SE" sz="1000" dirty="0" smtClean="0">
                <a:solidFill>
                  <a:srgbClr val="FF0000"/>
                </a:solidFill>
              </a:rPr>
              <a:t> </a:t>
            </a:r>
            <a:r>
              <a:rPr lang="sv-SE" sz="1000" dirty="0" err="1" smtClean="0">
                <a:solidFill>
                  <a:srgbClr val="FF0000"/>
                </a:solidFill>
              </a:rPr>
              <a:t>does</a:t>
            </a:r>
            <a:r>
              <a:rPr lang="sv-SE" sz="1000" dirty="0" smtClean="0">
                <a:solidFill>
                  <a:srgbClr val="FF0000"/>
                </a:solidFill>
              </a:rPr>
              <a:t> not </a:t>
            </a:r>
            <a:r>
              <a:rPr lang="sv-SE" sz="1000" dirty="0" err="1" smtClean="0">
                <a:solidFill>
                  <a:srgbClr val="FF0000"/>
                </a:solidFill>
              </a:rPr>
              <a:t>work</a:t>
            </a:r>
            <a:r>
              <a:rPr lang="sv-SE" sz="1000" dirty="0" smtClean="0">
                <a:solidFill>
                  <a:srgbClr val="FF0000"/>
                </a:solidFill>
              </a:rPr>
              <a:t> </a:t>
            </a:r>
            <a:r>
              <a:rPr lang="sv-SE" sz="1000" dirty="0" err="1" smtClean="0">
                <a:solidFill>
                  <a:srgbClr val="FF0000"/>
                </a:solidFill>
              </a:rPr>
              <a:t>because</a:t>
            </a:r>
            <a:r>
              <a:rPr lang="sv-SE" sz="1000" dirty="0" smtClean="0">
                <a:solidFill>
                  <a:srgbClr val="FF0000"/>
                </a:solidFill>
              </a:rPr>
              <a:t> the </a:t>
            </a:r>
            <a:r>
              <a:rPr lang="sv-SE" sz="1000" dirty="0" err="1" smtClean="0">
                <a:solidFill>
                  <a:srgbClr val="FF0000"/>
                </a:solidFill>
              </a:rPr>
              <a:t>sign</a:t>
            </a:r>
            <a:r>
              <a:rPr lang="sv-SE" sz="1000" dirty="0" smtClean="0">
                <a:solidFill>
                  <a:srgbClr val="FF0000"/>
                </a:solidFill>
              </a:rPr>
              <a:t> extension is </a:t>
            </a:r>
            <a:r>
              <a:rPr lang="sv-SE" sz="1000" dirty="0" err="1" smtClean="0">
                <a:solidFill>
                  <a:srgbClr val="FF0000"/>
                </a:solidFill>
              </a:rPr>
              <a:t>dropped</a:t>
            </a:r>
            <a:r>
              <a:rPr lang="sv-SE" sz="1000" dirty="0" smtClean="0">
                <a:solidFill>
                  <a:srgbClr val="FF0000"/>
                </a:solidFill>
              </a:rPr>
              <a:t> in the bit </a:t>
            </a:r>
            <a:r>
              <a:rPr lang="sv-SE" sz="1000" dirty="0" err="1" smtClean="0">
                <a:solidFill>
                  <a:srgbClr val="FF0000"/>
                </a:solidFill>
              </a:rPr>
              <a:t>shift</a:t>
            </a:r>
            <a:r>
              <a:rPr lang="sv-SE" sz="1000" dirty="0" smtClean="0">
                <a:solidFill>
                  <a:srgbClr val="FF0000"/>
                </a:solidFill>
              </a:rPr>
              <a:t> and </a:t>
            </a:r>
            <a:r>
              <a:rPr lang="sv-SE" sz="1000" dirty="0" err="1" smtClean="0">
                <a:solidFill>
                  <a:srgbClr val="FF0000"/>
                </a:solidFill>
              </a:rPr>
              <a:t>replaced</a:t>
            </a:r>
            <a:r>
              <a:rPr lang="sv-SE" sz="1000" dirty="0" smtClean="0">
                <a:solidFill>
                  <a:srgbClr val="FF0000"/>
                </a:solidFill>
              </a:rPr>
              <a:t> by 0s </a:t>
            </a:r>
            <a:r>
              <a:rPr lang="sv-SE" sz="1000" dirty="0" err="1" smtClean="0">
                <a:solidFill>
                  <a:srgbClr val="FF0000"/>
                </a:solidFill>
              </a:rPr>
              <a:t>rather</a:t>
            </a:r>
            <a:r>
              <a:rPr lang="sv-SE" sz="1000" dirty="0" smtClean="0">
                <a:solidFill>
                  <a:srgbClr val="FF0000"/>
                </a:solidFill>
              </a:rPr>
              <a:t> </a:t>
            </a:r>
            <a:r>
              <a:rPr lang="sv-SE" sz="1000" dirty="0" err="1" smtClean="0">
                <a:solidFill>
                  <a:srgbClr val="FF0000"/>
                </a:solidFill>
              </a:rPr>
              <a:t>than</a:t>
            </a:r>
            <a:r>
              <a:rPr lang="sv-SE" sz="1000" dirty="0" smtClean="0">
                <a:solidFill>
                  <a:srgbClr val="FF0000"/>
                </a:solidFill>
              </a:rPr>
              <a:t> 1s. </a:t>
            </a:r>
            <a:endParaRPr lang="sv-SE" sz="1000" dirty="0">
              <a:solidFill>
                <a:srgbClr val="FF0000"/>
              </a:solidFill>
            </a:endParaRPr>
          </a:p>
        </p:txBody>
      </p:sp>
      <p:cxnSp>
        <p:nvCxnSpPr>
          <p:cNvPr id="17" name="Straight Arrow Connector 16"/>
          <p:cNvCxnSpPr/>
          <p:nvPr/>
        </p:nvCxnSpPr>
        <p:spPr>
          <a:xfrm flipH="1">
            <a:off x="2462464" y="1098884"/>
            <a:ext cx="4836694" cy="6497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145632" y="2085475"/>
            <a:ext cx="389021" cy="184483"/>
          </a:xfrm>
          <a:prstGeom prst="rect">
            <a:avLst/>
          </a:prstGeom>
          <a:noFill/>
          <a:ln w="28575">
            <a:solidFill>
              <a:srgbClr val="FFC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sp>
        <p:nvSpPr>
          <p:cNvPr id="21" name="Rectangle 20"/>
          <p:cNvSpPr/>
          <p:nvPr/>
        </p:nvSpPr>
        <p:spPr>
          <a:xfrm>
            <a:off x="2145631" y="2823410"/>
            <a:ext cx="316833" cy="160422"/>
          </a:xfrm>
          <a:prstGeom prst="rect">
            <a:avLst/>
          </a:prstGeom>
          <a:noFill/>
          <a:ln w="28575">
            <a:solidFill>
              <a:srgbClr val="FFC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cxnSp>
        <p:nvCxnSpPr>
          <p:cNvPr id="23" name="Straight Arrow Connector 22"/>
          <p:cNvCxnSpPr/>
          <p:nvPr/>
        </p:nvCxnSpPr>
        <p:spPr>
          <a:xfrm flipH="1">
            <a:off x="2534654" y="2061412"/>
            <a:ext cx="1126956" cy="96253"/>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721768" y="1868906"/>
            <a:ext cx="1553658" cy="861774"/>
          </a:xfrm>
          <a:prstGeom prst="rect">
            <a:avLst/>
          </a:prstGeom>
          <a:noFill/>
          <a:ln>
            <a:solidFill>
              <a:srgbClr val="FFC000"/>
            </a:solidFill>
          </a:ln>
        </p:spPr>
        <p:txBody>
          <a:bodyPr wrap="square" rtlCol="0">
            <a:spAutoFit/>
          </a:bodyPr>
          <a:lstStyle/>
          <a:p>
            <a:r>
              <a:rPr lang="sv-SE" sz="1000" dirty="0" smtClean="0">
                <a:solidFill>
                  <a:srgbClr val="B67A0E"/>
                </a:solidFill>
              </a:rPr>
              <a:t>If </a:t>
            </a:r>
            <a:r>
              <a:rPr lang="sv-SE" sz="1000" dirty="0" err="1" smtClean="0">
                <a:solidFill>
                  <a:srgbClr val="B67A0E"/>
                </a:solidFill>
              </a:rPr>
              <a:t>performing</a:t>
            </a:r>
            <a:r>
              <a:rPr lang="sv-SE" sz="1000" dirty="0" smtClean="0">
                <a:solidFill>
                  <a:srgbClr val="B67A0E"/>
                </a:solidFill>
              </a:rPr>
              <a:t> </a:t>
            </a:r>
            <a:r>
              <a:rPr lang="sv-SE" sz="1000" dirty="0" err="1" smtClean="0">
                <a:solidFill>
                  <a:srgbClr val="B67A0E"/>
                </a:solidFill>
              </a:rPr>
              <a:t>multiple</a:t>
            </a:r>
            <a:r>
              <a:rPr lang="sv-SE" sz="1000" dirty="0" smtClean="0">
                <a:solidFill>
                  <a:srgbClr val="B67A0E"/>
                </a:solidFill>
              </a:rPr>
              <a:t> tasks under an ’</a:t>
            </a:r>
            <a:r>
              <a:rPr lang="sv-SE" sz="1000" dirty="0" err="1" smtClean="0">
                <a:solidFill>
                  <a:srgbClr val="B67A0E"/>
                </a:solidFill>
              </a:rPr>
              <a:t>if</a:t>
            </a:r>
            <a:r>
              <a:rPr lang="sv-SE" sz="1000" dirty="0" smtClean="0">
                <a:solidFill>
                  <a:srgbClr val="B67A0E"/>
                </a:solidFill>
              </a:rPr>
              <a:t>’ </a:t>
            </a:r>
            <a:r>
              <a:rPr lang="sv-SE" sz="1000" dirty="0" err="1" smtClean="0">
                <a:solidFill>
                  <a:srgbClr val="B67A0E"/>
                </a:solidFill>
              </a:rPr>
              <a:t>statement</a:t>
            </a:r>
            <a:r>
              <a:rPr lang="sv-SE" sz="1000" dirty="0" smtClean="0">
                <a:solidFill>
                  <a:srgbClr val="B67A0E"/>
                </a:solidFill>
              </a:rPr>
              <a:t> </a:t>
            </a:r>
            <a:r>
              <a:rPr lang="sv-SE" sz="1000" dirty="0" err="1" smtClean="0">
                <a:solidFill>
                  <a:srgbClr val="B67A0E"/>
                </a:solidFill>
              </a:rPr>
              <a:t>you</a:t>
            </a:r>
            <a:r>
              <a:rPr lang="sv-SE" sz="1000" dirty="0" smtClean="0">
                <a:solidFill>
                  <a:srgbClr val="B67A0E"/>
                </a:solidFill>
              </a:rPr>
              <a:t> must </a:t>
            </a:r>
            <a:r>
              <a:rPr lang="sv-SE" sz="1000" dirty="0" err="1" smtClean="0">
                <a:solidFill>
                  <a:srgbClr val="B67A0E"/>
                </a:solidFill>
              </a:rPr>
              <a:t>include</a:t>
            </a:r>
            <a:r>
              <a:rPr lang="sv-SE" sz="1000" dirty="0" smtClean="0">
                <a:solidFill>
                  <a:srgbClr val="B67A0E"/>
                </a:solidFill>
              </a:rPr>
              <a:t> a ’</a:t>
            </a:r>
            <a:r>
              <a:rPr lang="sv-SE" sz="1000" dirty="0" err="1" smtClean="0">
                <a:solidFill>
                  <a:srgbClr val="B67A0E"/>
                </a:solidFill>
              </a:rPr>
              <a:t>begin</a:t>
            </a:r>
            <a:r>
              <a:rPr lang="sv-SE" sz="1000" dirty="0" smtClean="0">
                <a:solidFill>
                  <a:srgbClr val="B67A0E"/>
                </a:solidFill>
              </a:rPr>
              <a:t>’ and ’end </a:t>
            </a:r>
            <a:r>
              <a:rPr lang="sv-SE" sz="1000" dirty="0" err="1" smtClean="0">
                <a:solidFill>
                  <a:srgbClr val="B67A0E"/>
                </a:solidFill>
              </a:rPr>
              <a:t>statement</a:t>
            </a:r>
            <a:r>
              <a:rPr lang="sv-SE" sz="1000" dirty="0" smtClean="0">
                <a:solidFill>
                  <a:srgbClr val="B67A0E"/>
                </a:solidFill>
              </a:rPr>
              <a:t> </a:t>
            </a:r>
            <a:endParaRPr lang="sv-SE" sz="1000" dirty="0">
              <a:solidFill>
                <a:srgbClr val="B67A0E"/>
              </a:solidFill>
            </a:endParaRPr>
          </a:p>
        </p:txBody>
      </p:sp>
      <p:sp>
        <p:nvSpPr>
          <p:cNvPr id="28" name="Oval 27"/>
          <p:cNvSpPr/>
          <p:nvPr/>
        </p:nvSpPr>
        <p:spPr>
          <a:xfrm>
            <a:off x="1387642" y="5229726"/>
            <a:ext cx="826169" cy="27565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TextBox 28"/>
          <p:cNvSpPr txBox="1"/>
          <p:nvPr/>
        </p:nvSpPr>
        <p:spPr>
          <a:xfrm>
            <a:off x="2357770" y="5590674"/>
            <a:ext cx="1155452" cy="553998"/>
          </a:xfrm>
          <a:prstGeom prst="rect">
            <a:avLst/>
          </a:prstGeom>
          <a:noFill/>
          <a:ln>
            <a:solidFill>
              <a:srgbClr val="FF0000"/>
            </a:solidFill>
          </a:ln>
        </p:spPr>
        <p:txBody>
          <a:bodyPr wrap="square" rtlCol="0">
            <a:spAutoFit/>
          </a:bodyPr>
          <a:lstStyle/>
          <a:p>
            <a:r>
              <a:rPr lang="sv-SE" sz="1000" dirty="0" err="1" smtClean="0">
                <a:solidFill>
                  <a:srgbClr val="FF0000"/>
                </a:solidFill>
              </a:rPr>
              <a:t>Don’t</a:t>
            </a:r>
            <a:r>
              <a:rPr lang="sv-SE" sz="1000" dirty="0" smtClean="0">
                <a:solidFill>
                  <a:srgbClr val="FF0000"/>
                </a:solidFill>
              </a:rPr>
              <a:t> </a:t>
            </a:r>
            <a:r>
              <a:rPr lang="sv-SE" sz="1000" dirty="0" err="1" smtClean="0">
                <a:solidFill>
                  <a:srgbClr val="FF0000"/>
                </a:solidFill>
              </a:rPr>
              <a:t>forget</a:t>
            </a:r>
            <a:r>
              <a:rPr lang="sv-SE" sz="1000" dirty="0" smtClean="0">
                <a:solidFill>
                  <a:srgbClr val="FF0000"/>
                </a:solidFill>
              </a:rPr>
              <a:t> to  ’</a:t>
            </a:r>
            <a:r>
              <a:rPr lang="sv-SE" sz="1000" dirty="0" err="1" smtClean="0">
                <a:solidFill>
                  <a:srgbClr val="FF0000"/>
                </a:solidFill>
              </a:rPr>
              <a:t>endmodule</a:t>
            </a:r>
            <a:r>
              <a:rPr lang="sv-SE" sz="1000" dirty="0" smtClean="0">
                <a:solidFill>
                  <a:srgbClr val="FF0000"/>
                </a:solidFill>
              </a:rPr>
              <a:t>’ at the end </a:t>
            </a:r>
            <a:r>
              <a:rPr lang="sv-SE" sz="1000" dirty="0" err="1" smtClean="0">
                <a:solidFill>
                  <a:srgbClr val="FF0000"/>
                </a:solidFill>
              </a:rPr>
              <a:t>of</a:t>
            </a:r>
            <a:r>
              <a:rPr lang="sv-SE" sz="1000" dirty="0" smtClean="0">
                <a:solidFill>
                  <a:srgbClr val="FF0000"/>
                </a:solidFill>
              </a:rPr>
              <a:t> the </a:t>
            </a:r>
            <a:r>
              <a:rPr lang="sv-SE" sz="1000" dirty="0" err="1" smtClean="0">
                <a:solidFill>
                  <a:srgbClr val="FF0000"/>
                </a:solidFill>
              </a:rPr>
              <a:t>file</a:t>
            </a:r>
            <a:r>
              <a:rPr lang="sv-SE" sz="1000" dirty="0" smtClean="0">
                <a:solidFill>
                  <a:srgbClr val="FF0000"/>
                </a:solidFill>
              </a:rPr>
              <a:t>!</a:t>
            </a:r>
            <a:endParaRPr lang="sv-SE" sz="1000" dirty="0">
              <a:solidFill>
                <a:srgbClr val="FF0000"/>
              </a:solidFill>
            </a:endParaRPr>
          </a:p>
        </p:txBody>
      </p:sp>
      <p:cxnSp>
        <p:nvCxnSpPr>
          <p:cNvPr id="30" name="Straight Arrow Connector 29"/>
          <p:cNvCxnSpPr/>
          <p:nvPr/>
        </p:nvCxnSpPr>
        <p:spPr>
          <a:xfrm flipH="1" flipV="1">
            <a:off x="1945528" y="5505384"/>
            <a:ext cx="412242" cy="2245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232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6242" y="295346"/>
            <a:ext cx="4327358" cy="1203158"/>
          </a:xfrm>
        </p:spPr>
        <p:txBody>
          <a:bodyPr/>
          <a:lstStyle/>
          <a:p>
            <a:r>
              <a:rPr lang="sv-SE" dirty="0" smtClean="0"/>
              <a:t>’</a:t>
            </a:r>
            <a:r>
              <a:rPr lang="sv-SE" dirty="0" err="1" smtClean="0"/>
              <a:t>testbench.v</a:t>
            </a:r>
            <a:r>
              <a:rPr lang="sv-SE" dirty="0" smtClean="0"/>
              <a:t>’</a:t>
            </a:r>
            <a:endParaRPr lang="sv-SE" dirty="0"/>
          </a:p>
        </p:txBody>
      </p:sp>
      <p:sp>
        <p:nvSpPr>
          <p:cNvPr id="3" name="Content Placeholder 2"/>
          <p:cNvSpPr>
            <a:spLocks noGrp="1"/>
          </p:cNvSpPr>
          <p:nvPr>
            <p:ph idx="1"/>
          </p:nvPr>
        </p:nvSpPr>
        <p:spPr>
          <a:xfrm>
            <a:off x="6958688" y="1186509"/>
            <a:ext cx="4102344" cy="5479132"/>
          </a:xfrm>
        </p:spPr>
        <p:txBody>
          <a:bodyPr/>
          <a:lstStyle/>
          <a:p>
            <a:r>
              <a:rPr lang="sv-SE" dirty="0" err="1" smtClean="0"/>
              <a:t>Declare</a:t>
            </a:r>
            <a:r>
              <a:rPr lang="sv-SE" dirty="0" smtClean="0"/>
              <a:t> all inputs as registers in the test </a:t>
            </a:r>
            <a:r>
              <a:rPr lang="sv-SE" dirty="0" err="1" smtClean="0"/>
              <a:t>bench</a:t>
            </a:r>
            <a:r>
              <a:rPr lang="sv-SE" dirty="0" smtClean="0"/>
              <a:t> and all outputs as wires</a:t>
            </a:r>
          </a:p>
          <a:p>
            <a:r>
              <a:rPr lang="sv-SE" dirty="0" smtClean="0"/>
              <a:t>Make sure to set </a:t>
            </a:r>
            <a:r>
              <a:rPr lang="sv-SE" dirty="0" err="1" smtClean="0"/>
              <a:t>up</a:t>
            </a:r>
            <a:r>
              <a:rPr lang="sv-SE" dirty="0" smtClean="0"/>
              <a:t> the </a:t>
            </a:r>
            <a:r>
              <a:rPr lang="sv-SE" dirty="0" err="1" smtClean="0"/>
              <a:t>clock</a:t>
            </a:r>
            <a:r>
              <a:rPr lang="sv-SE" dirty="0" smtClean="0"/>
              <a:t> in the </a:t>
            </a:r>
            <a:r>
              <a:rPr lang="sv-SE" dirty="0" err="1" smtClean="0"/>
              <a:t>testbench</a:t>
            </a:r>
            <a:r>
              <a:rPr lang="sv-SE" dirty="0" smtClean="0"/>
              <a:t> (</a:t>
            </a:r>
            <a:r>
              <a:rPr lang="sv-SE" dirty="0" err="1" smtClean="0"/>
              <a:t>can</a:t>
            </a:r>
            <a:r>
              <a:rPr lang="sv-SE" dirty="0" smtClean="0"/>
              <a:t> </a:t>
            </a:r>
            <a:r>
              <a:rPr lang="sv-SE" dirty="0" err="1" smtClean="0"/>
              <a:t>always</a:t>
            </a:r>
            <a:r>
              <a:rPr lang="sv-SE" dirty="0" smtClean="0"/>
              <a:t> copy </a:t>
            </a:r>
            <a:r>
              <a:rPr lang="sv-SE" dirty="0" err="1" smtClean="0"/>
              <a:t>paste</a:t>
            </a:r>
            <a:r>
              <a:rPr lang="sv-SE" dirty="0" smtClean="0"/>
              <a:t> from </a:t>
            </a:r>
            <a:r>
              <a:rPr lang="sv-SE" dirty="0" err="1" smtClean="0"/>
              <a:t>this</a:t>
            </a:r>
            <a:r>
              <a:rPr lang="sv-SE" dirty="0" smtClean="0"/>
              <a:t> </a:t>
            </a:r>
            <a:r>
              <a:rPr lang="sv-SE" dirty="0" err="1" smtClean="0"/>
              <a:t>file</a:t>
            </a:r>
            <a:r>
              <a:rPr lang="sv-SE" dirty="0" smtClean="0"/>
              <a:t>)</a:t>
            </a:r>
          </a:p>
        </p:txBody>
      </p:sp>
      <p:pic>
        <p:nvPicPr>
          <p:cNvPr id="4" name="Picture 3"/>
          <p:cNvPicPr>
            <a:picLocks noChangeAspect="1"/>
          </p:cNvPicPr>
          <p:nvPr/>
        </p:nvPicPr>
        <p:blipFill rotWithShape="1">
          <a:blip r:embed="rId2"/>
          <a:srcRect l="49945" t="21664" r="29404" b="40043"/>
          <a:stretch/>
        </p:blipFill>
        <p:spPr>
          <a:xfrm>
            <a:off x="465220" y="1475621"/>
            <a:ext cx="4195012" cy="4861764"/>
          </a:xfrm>
          <a:prstGeom prst="rect">
            <a:avLst/>
          </a:prstGeom>
        </p:spPr>
      </p:pic>
      <p:cxnSp>
        <p:nvCxnSpPr>
          <p:cNvPr id="6" name="Straight Arrow Connector 5"/>
          <p:cNvCxnSpPr/>
          <p:nvPr/>
        </p:nvCxnSpPr>
        <p:spPr>
          <a:xfrm flipH="1">
            <a:off x="2376659" y="5157536"/>
            <a:ext cx="184241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219075" y="4880537"/>
            <a:ext cx="1986052" cy="1785104"/>
          </a:xfrm>
          <a:prstGeom prst="rect">
            <a:avLst/>
          </a:prstGeom>
          <a:noFill/>
          <a:ln>
            <a:solidFill>
              <a:srgbClr val="FF0000"/>
            </a:solidFill>
          </a:ln>
        </p:spPr>
        <p:txBody>
          <a:bodyPr wrap="square" rtlCol="0">
            <a:spAutoFit/>
          </a:bodyPr>
          <a:lstStyle/>
          <a:p>
            <a:r>
              <a:rPr lang="sv-SE" sz="1000" dirty="0" err="1" smtClean="0">
                <a:solidFill>
                  <a:srgbClr val="FF0000"/>
                </a:solidFill>
              </a:rPr>
              <a:t>Create</a:t>
            </a:r>
            <a:r>
              <a:rPr lang="sv-SE" sz="1000" dirty="0" smtClean="0">
                <a:solidFill>
                  <a:srgbClr val="FF0000"/>
                </a:solidFill>
              </a:rPr>
              <a:t> </a:t>
            </a:r>
            <a:r>
              <a:rPr lang="sv-SE" sz="1000" dirty="0" err="1" smtClean="0">
                <a:solidFill>
                  <a:srgbClr val="FF0000"/>
                </a:solidFill>
              </a:rPr>
              <a:t>periodicity</a:t>
            </a:r>
            <a:r>
              <a:rPr lang="sv-SE" sz="1000" dirty="0" smtClean="0">
                <a:solidFill>
                  <a:srgbClr val="FF0000"/>
                </a:solidFill>
              </a:rPr>
              <a:t> </a:t>
            </a:r>
            <a:r>
              <a:rPr lang="sv-SE" sz="1000" dirty="0" err="1" smtClean="0">
                <a:solidFill>
                  <a:srgbClr val="FF0000"/>
                </a:solidFill>
              </a:rPr>
              <a:t>of</a:t>
            </a:r>
            <a:r>
              <a:rPr lang="sv-SE" sz="1000" dirty="0" smtClean="0">
                <a:solidFill>
                  <a:srgbClr val="FF0000"/>
                </a:solidFill>
              </a:rPr>
              <a:t> the </a:t>
            </a:r>
            <a:r>
              <a:rPr lang="sv-SE" sz="1000" dirty="0" err="1" smtClean="0">
                <a:solidFill>
                  <a:srgbClr val="FF0000"/>
                </a:solidFill>
              </a:rPr>
              <a:t>clock</a:t>
            </a:r>
            <a:r>
              <a:rPr lang="sv-SE" sz="1000" dirty="0" smtClean="0">
                <a:solidFill>
                  <a:srgbClr val="FF0000"/>
                </a:solidFill>
              </a:rPr>
              <a:t> </a:t>
            </a:r>
            <a:r>
              <a:rPr lang="sv-SE" sz="1000" dirty="0" err="1" smtClean="0">
                <a:solidFill>
                  <a:srgbClr val="FF0000"/>
                </a:solidFill>
              </a:rPr>
              <a:t>with</a:t>
            </a:r>
            <a:r>
              <a:rPr lang="sv-SE" sz="1000" dirty="0" smtClean="0">
                <a:solidFill>
                  <a:srgbClr val="FF0000"/>
                </a:solidFill>
              </a:rPr>
              <a:t> a period </a:t>
            </a:r>
            <a:r>
              <a:rPr lang="sv-SE" sz="1000" dirty="0" err="1" smtClean="0">
                <a:solidFill>
                  <a:srgbClr val="FF0000"/>
                </a:solidFill>
              </a:rPr>
              <a:t>of</a:t>
            </a:r>
            <a:r>
              <a:rPr lang="sv-SE" sz="1000" dirty="0" smtClean="0">
                <a:solidFill>
                  <a:srgbClr val="FF0000"/>
                </a:solidFill>
              </a:rPr>
              <a:t> 4ns</a:t>
            </a:r>
          </a:p>
          <a:p>
            <a:r>
              <a:rPr lang="sv-SE" sz="1000" dirty="0" smtClean="0">
                <a:solidFill>
                  <a:srgbClr val="FF0000"/>
                </a:solidFill>
              </a:rPr>
              <a:t>#() is </a:t>
            </a:r>
            <a:r>
              <a:rPr lang="sv-SE" sz="1000" dirty="0" err="1" smtClean="0">
                <a:solidFill>
                  <a:srgbClr val="FF0000"/>
                </a:solidFill>
              </a:rPr>
              <a:t>used</a:t>
            </a:r>
            <a:r>
              <a:rPr lang="sv-SE" sz="1000" dirty="0" smtClean="0">
                <a:solidFill>
                  <a:srgbClr val="FF0000"/>
                </a:solidFill>
              </a:rPr>
              <a:t> to </a:t>
            </a:r>
            <a:r>
              <a:rPr lang="sv-SE" sz="1000" dirty="0" err="1" smtClean="0">
                <a:solidFill>
                  <a:srgbClr val="FF0000"/>
                </a:solidFill>
              </a:rPr>
              <a:t>indicate</a:t>
            </a:r>
            <a:r>
              <a:rPr lang="sv-SE" sz="1000" dirty="0" smtClean="0">
                <a:solidFill>
                  <a:srgbClr val="FF0000"/>
                </a:solidFill>
              </a:rPr>
              <a:t> </a:t>
            </a:r>
            <a:r>
              <a:rPr lang="sv-SE" sz="1000" dirty="0" err="1" smtClean="0">
                <a:solidFill>
                  <a:srgbClr val="FF0000"/>
                </a:solidFill>
              </a:rPr>
              <a:t>how</a:t>
            </a:r>
            <a:r>
              <a:rPr lang="sv-SE" sz="1000" dirty="0" smtClean="0">
                <a:solidFill>
                  <a:srgbClr val="FF0000"/>
                </a:solidFill>
              </a:rPr>
              <a:t> </a:t>
            </a:r>
            <a:r>
              <a:rPr lang="sv-SE" sz="1000" dirty="0" err="1" smtClean="0">
                <a:solidFill>
                  <a:srgbClr val="FF0000"/>
                </a:solidFill>
              </a:rPr>
              <a:t>many</a:t>
            </a:r>
            <a:r>
              <a:rPr lang="sv-SE" sz="1000" dirty="0" smtClean="0">
                <a:solidFill>
                  <a:srgbClr val="FF0000"/>
                </a:solidFill>
              </a:rPr>
              <a:t> </a:t>
            </a:r>
            <a:r>
              <a:rPr lang="sv-SE" sz="1000" dirty="0" err="1" smtClean="0">
                <a:solidFill>
                  <a:srgbClr val="FF0000"/>
                </a:solidFill>
              </a:rPr>
              <a:t>nanoseconds</a:t>
            </a:r>
            <a:r>
              <a:rPr lang="sv-SE" sz="1000" dirty="0" smtClean="0">
                <a:solidFill>
                  <a:srgbClr val="FF0000"/>
                </a:solidFill>
              </a:rPr>
              <a:t> to </a:t>
            </a:r>
            <a:r>
              <a:rPr lang="sv-SE" sz="1000" dirty="0" err="1" smtClean="0">
                <a:solidFill>
                  <a:srgbClr val="FF0000"/>
                </a:solidFill>
              </a:rPr>
              <a:t>pause</a:t>
            </a:r>
            <a:r>
              <a:rPr lang="sv-SE" sz="1000" dirty="0" smtClean="0">
                <a:solidFill>
                  <a:srgbClr val="FF0000"/>
                </a:solidFill>
              </a:rPr>
              <a:t> </a:t>
            </a:r>
          </a:p>
          <a:p>
            <a:pPr marL="171450" indent="-171450">
              <a:buFontTx/>
              <a:buChar char="-"/>
            </a:pPr>
            <a:r>
              <a:rPr lang="sv-SE" sz="1000" dirty="0" err="1" smtClean="0">
                <a:solidFill>
                  <a:srgbClr val="FF0000"/>
                </a:solidFill>
              </a:rPr>
              <a:t>This</a:t>
            </a:r>
            <a:r>
              <a:rPr lang="sv-SE" sz="1000" dirty="0" smtClean="0">
                <a:solidFill>
                  <a:srgbClr val="FF0000"/>
                </a:solidFill>
              </a:rPr>
              <a:t> sets the </a:t>
            </a:r>
            <a:r>
              <a:rPr lang="sv-SE" sz="1000" dirty="0" err="1" smtClean="0">
                <a:solidFill>
                  <a:srgbClr val="FF0000"/>
                </a:solidFill>
              </a:rPr>
              <a:t>clk</a:t>
            </a:r>
            <a:r>
              <a:rPr lang="sv-SE" sz="1000" dirty="0" smtClean="0">
                <a:solidFill>
                  <a:srgbClr val="FF0000"/>
                </a:solidFill>
              </a:rPr>
              <a:t>  = 0, </a:t>
            </a:r>
            <a:r>
              <a:rPr lang="sv-SE" sz="1000" dirty="0" err="1" smtClean="0">
                <a:solidFill>
                  <a:srgbClr val="FF0000"/>
                </a:solidFill>
              </a:rPr>
              <a:t>pauses</a:t>
            </a:r>
            <a:r>
              <a:rPr lang="sv-SE" sz="1000" dirty="0" smtClean="0">
                <a:solidFill>
                  <a:srgbClr val="FF0000"/>
                </a:solidFill>
              </a:rPr>
              <a:t> for 2 </a:t>
            </a:r>
            <a:r>
              <a:rPr lang="sv-SE" sz="1000" dirty="0" err="1" smtClean="0">
                <a:solidFill>
                  <a:srgbClr val="FF0000"/>
                </a:solidFill>
              </a:rPr>
              <a:t>seconds</a:t>
            </a:r>
            <a:r>
              <a:rPr lang="sv-SE" sz="1000" dirty="0" smtClean="0">
                <a:solidFill>
                  <a:srgbClr val="FF0000"/>
                </a:solidFill>
              </a:rPr>
              <a:t> and </a:t>
            </a:r>
            <a:r>
              <a:rPr lang="sv-SE" sz="1000" dirty="0" err="1" smtClean="0">
                <a:solidFill>
                  <a:srgbClr val="FF0000"/>
                </a:solidFill>
              </a:rPr>
              <a:t>then</a:t>
            </a:r>
            <a:r>
              <a:rPr lang="sv-SE" sz="1000" dirty="0" smtClean="0">
                <a:solidFill>
                  <a:srgbClr val="FF0000"/>
                </a:solidFill>
              </a:rPr>
              <a:t> </a:t>
            </a:r>
            <a:r>
              <a:rPr lang="sv-SE" sz="1000" dirty="0" err="1" smtClean="0">
                <a:solidFill>
                  <a:srgbClr val="FF0000"/>
                </a:solidFill>
              </a:rPr>
              <a:t>clk</a:t>
            </a:r>
            <a:r>
              <a:rPr lang="sv-SE" sz="1000" dirty="0" smtClean="0">
                <a:solidFill>
                  <a:srgbClr val="FF0000"/>
                </a:solidFill>
              </a:rPr>
              <a:t> =1 and </a:t>
            </a:r>
            <a:r>
              <a:rPr lang="sv-SE" sz="1000" dirty="0" err="1" smtClean="0">
                <a:solidFill>
                  <a:srgbClr val="FF0000"/>
                </a:solidFill>
              </a:rPr>
              <a:t>holds</a:t>
            </a:r>
            <a:r>
              <a:rPr lang="sv-SE" sz="1000" dirty="0">
                <a:solidFill>
                  <a:srgbClr val="FF0000"/>
                </a:solidFill>
              </a:rPr>
              <a:t> </a:t>
            </a:r>
            <a:r>
              <a:rPr lang="sv-SE" sz="1000" dirty="0" smtClean="0">
                <a:solidFill>
                  <a:srgbClr val="FF0000"/>
                </a:solidFill>
              </a:rPr>
              <a:t>for 2 </a:t>
            </a:r>
            <a:r>
              <a:rPr lang="sv-SE" sz="1000" dirty="0" err="1" smtClean="0">
                <a:solidFill>
                  <a:srgbClr val="FF0000"/>
                </a:solidFill>
              </a:rPr>
              <a:t>secs</a:t>
            </a:r>
            <a:endParaRPr lang="sv-SE" sz="1000" dirty="0" smtClean="0">
              <a:solidFill>
                <a:srgbClr val="FF0000"/>
              </a:solidFill>
            </a:endParaRPr>
          </a:p>
          <a:p>
            <a:pPr marL="171450" indent="-171450">
              <a:buFontTx/>
              <a:buChar char="-"/>
            </a:pPr>
            <a:r>
              <a:rPr lang="sv-SE" sz="1000" b="1" dirty="0" smtClean="0">
                <a:solidFill>
                  <a:srgbClr val="FF0000"/>
                </a:solidFill>
              </a:rPr>
              <a:t>real </a:t>
            </a:r>
            <a:r>
              <a:rPr lang="sv-SE" sz="1000" dirty="0" smtClean="0">
                <a:solidFill>
                  <a:srgbClr val="FF0000"/>
                </a:solidFill>
              </a:rPr>
              <a:t>CLOCK_PERIOD_R is </a:t>
            </a:r>
            <a:r>
              <a:rPr lang="sv-SE" sz="1000" dirty="0" err="1" smtClean="0">
                <a:solidFill>
                  <a:srgbClr val="FF0000"/>
                </a:solidFill>
              </a:rPr>
              <a:t>used</a:t>
            </a:r>
            <a:r>
              <a:rPr lang="sv-SE" sz="1000" dirty="0">
                <a:solidFill>
                  <a:srgbClr val="FF0000"/>
                </a:solidFill>
              </a:rPr>
              <a:t> </a:t>
            </a:r>
            <a:r>
              <a:rPr lang="sv-SE" sz="1000" dirty="0" smtClean="0">
                <a:solidFill>
                  <a:srgbClr val="FF0000"/>
                </a:solidFill>
              </a:rPr>
              <a:t>for </a:t>
            </a:r>
            <a:r>
              <a:rPr lang="sv-SE" sz="1000" dirty="0" err="1" smtClean="0">
                <a:solidFill>
                  <a:srgbClr val="FF0000"/>
                </a:solidFill>
              </a:rPr>
              <a:t>pausing</a:t>
            </a:r>
            <a:r>
              <a:rPr lang="sv-SE" sz="1000" dirty="0" smtClean="0">
                <a:solidFill>
                  <a:srgbClr val="FF0000"/>
                </a:solidFill>
              </a:rPr>
              <a:t> and is set </a:t>
            </a:r>
            <a:r>
              <a:rPr lang="sv-SE" sz="1000" dirty="0" err="1" smtClean="0">
                <a:solidFill>
                  <a:srgbClr val="FF0000"/>
                </a:solidFill>
              </a:rPr>
              <a:t>equal</a:t>
            </a:r>
            <a:r>
              <a:rPr lang="sv-SE" sz="1000" dirty="0" smtClean="0">
                <a:solidFill>
                  <a:srgbClr val="FF0000"/>
                </a:solidFill>
              </a:rPr>
              <a:t> to the parameter CLK_PERIOD later in the </a:t>
            </a:r>
            <a:r>
              <a:rPr lang="sv-SE" sz="1000" dirty="0" err="1" smtClean="0">
                <a:solidFill>
                  <a:srgbClr val="FF0000"/>
                </a:solidFill>
              </a:rPr>
              <a:t>code</a:t>
            </a:r>
            <a:endParaRPr lang="sv-SE" sz="1000" b="1" dirty="0">
              <a:solidFill>
                <a:srgbClr val="FF0000"/>
              </a:solidFill>
            </a:endParaRPr>
          </a:p>
        </p:txBody>
      </p:sp>
      <p:sp>
        <p:nvSpPr>
          <p:cNvPr id="9" name="Right Brace 8"/>
          <p:cNvSpPr/>
          <p:nvPr/>
        </p:nvSpPr>
        <p:spPr>
          <a:xfrm>
            <a:off x="1833233" y="2462462"/>
            <a:ext cx="481263" cy="1227221"/>
          </a:xfrm>
          <a:prstGeom prst="rightBrace">
            <a:avLst>
              <a:gd name="adj1" fmla="val 8333"/>
              <a:gd name="adj2" fmla="val 37406"/>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0" name="TextBox 9"/>
          <p:cNvSpPr txBox="1"/>
          <p:nvPr/>
        </p:nvSpPr>
        <p:spPr>
          <a:xfrm>
            <a:off x="2394285" y="2724544"/>
            <a:ext cx="958516" cy="369332"/>
          </a:xfrm>
          <a:prstGeom prst="rect">
            <a:avLst/>
          </a:prstGeom>
          <a:noFill/>
          <a:ln>
            <a:noFill/>
          </a:ln>
        </p:spPr>
        <p:txBody>
          <a:bodyPr wrap="square" rtlCol="0">
            <a:spAutoFit/>
          </a:bodyPr>
          <a:lstStyle/>
          <a:p>
            <a:r>
              <a:rPr lang="sv-SE" b="1" dirty="0" smtClean="0">
                <a:solidFill>
                  <a:srgbClr val="FF0000"/>
                </a:solidFill>
              </a:rPr>
              <a:t>INPUT </a:t>
            </a:r>
            <a:endParaRPr lang="sv-SE" b="1" dirty="0">
              <a:solidFill>
                <a:srgbClr val="FF0000"/>
              </a:solidFill>
            </a:endParaRPr>
          </a:p>
        </p:txBody>
      </p:sp>
      <p:sp>
        <p:nvSpPr>
          <p:cNvPr id="11" name="Right Brace 10"/>
          <p:cNvSpPr/>
          <p:nvPr/>
        </p:nvSpPr>
        <p:spPr>
          <a:xfrm>
            <a:off x="2763676" y="3793959"/>
            <a:ext cx="573083" cy="693066"/>
          </a:xfrm>
          <a:prstGeom prst="rightBrace">
            <a:avLst>
              <a:gd name="adj1" fmla="val 8333"/>
              <a:gd name="adj2" fmla="val 37406"/>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 name="TextBox 11"/>
          <p:cNvSpPr txBox="1"/>
          <p:nvPr/>
        </p:nvSpPr>
        <p:spPr>
          <a:xfrm>
            <a:off x="3445041" y="3850356"/>
            <a:ext cx="1054769" cy="369332"/>
          </a:xfrm>
          <a:prstGeom prst="rect">
            <a:avLst/>
          </a:prstGeom>
          <a:noFill/>
          <a:ln>
            <a:noFill/>
          </a:ln>
        </p:spPr>
        <p:txBody>
          <a:bodyPr wrap="square" rtlCol="0">
            <a:spAutoFit/>
          </a:bodyPr>
          <a:lstStyle/>
          <a:p>
            <a:r>
              <a:rPr lang="sv-SE" b="1" dirty="0" smtClean="0">
                <a:solidFill>
                  <a:srgbClr val="FF0000"/>
                </a:solidFill>
              </a:rPr>
              <a:t>OUTPUT</a:t>
            </a:r>
            <a:endParaRPr lang="sv-SE" b="1" dirty="0">
              <a:solidFill>
                <a:srgbClr val="FF0000"/>
              </a:solidFill>
            </a:endParaRPr>
          </a:p>
        </p:txBody>
      </p:sp>
    </p:spTree>
    <p:extLst>
      <p:ext uri="{BB962C8B-B14F-4D97-AF65-F5344CB8AC3E}">
        <p14:creationId xmlns:p14="http://schemas.microsoft.com/office/powerpoint/2010/main" val="1337631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Testing</a:t>
            </a:r>
            <a:endParaRPr lang="sv-SE" dirty="0"/>
          </a:p>
        </p:txBody>
      </p:sp>
      <p:sp>
        <p:nvSpPr>
          <p:cNvPr id="3" name="Content Placeholder 2"/>
          <p:cNvSpPr>
            <a:spLocks noGrp="1"/>
          </p:cNvSpPr>
          <p:nvPr>
            <p:ph idx="1"/>
          </p:nvPr>
        </p:nvSpPr>
        <p:spPr>
          <a:xfrm>
            <a:off x="5983705" y="1884946"/>
            <a:ext cx="5775158" cy="4732421"/>
          </a:xfrm>
        </p:spPr>
        <p:txBody>
          <a:bodyPr>
            <a:normAutofit fontScale="92500" lnSpcReduction="10000"/>
          </a:bodyPr>
          <a:lstStyle/>
          <a:p>
            <a:r>
              <a:rPr lang="sv-SE" dirty="0" smtClean="0"/>
              <a:t>Initial </a:t>
            </a:r>
            <a:r>
              <a:rPr lang="sv-SE" dirty="0" err="1" smtClean="0"/>
              <a:t>begin</a:t>
            </a:r>
            <a:r>
              <a:rPr lang="sv-SE" dirty="0" smtClean="0"/>
              <a:t> </a:t>
            </a:r>
            <a:r>
              <a:rPr lang="sv-SE" dirty="0" err="1" smtClean="0"/>
              <a:t>indicates</a:t>
            </a:r>
            <a:r>
              <a:rPr lang="sv-SE" dirty="0" smtClean="0"/>
              <a:t> the start </a:t>
            </a:r>
            <a:r>
              <a:rPr lang="sv-SE" dirty="0" err="1" smtClean="0"/>
              <a:t>of</a:t>
            </a:r>
            <a:r>
              <a:rPr lang="sv-SE" dirty="0" smtClean="0"/>
              <a:t> the simulation</a:t>
            </a:r>
          </a:p>
          <a:p>
            <a:r>
              <a:rPr lang="sv-SE" dirty="0" err="1" smtClean="0"/>
              <a:t>After</a:t>
            </a:r>
            <a:r>
              <a:rPr lang="sv-SE" dirty="0" smtClean="0"/>
              <a:t> </a:t>
            </a:r>
            <a:r>
              <a:rPr lang="sv-SE" dirty="0" err="1" smtClean="0"/>
              <a:t>this</a:t>
            </a:r>
            <a:r>
              <a:rPr lang="sv-SE" dirty="0" smtClean="0"/>
              <a:t> </a:t>
            </a:r>
            <a:r>
              <a:rPr lang="sv-SE" dirty="0" err="1" smtClean="0"/>
              <a:t>you</a:t>
            </a:r>
            <a:r>
              <a:rPr lang="sv-SE" dirty="0"/>
              <a:t> </a:t>
            </a:r>
            <a:r>
              <a:rPr lang="sv-SE" dirty="0" err="1" smtClean="0"/>
              <a:t>begin</a:t>
            </a:r>
            <a:r>
              <a:rPr lang="sv-SE" dirty="0" smtClean="0"/>
              <a:t> </a:t>
            </a:r>
            <a:r>
              <a:rPr lang="sv-SE" dirty="0" err="1" smtClean="0"/>
              <a:t>pushing</a:t>
            </a:r>
            <a:r>
              <a:rPr lang="sv-SE" dirty="0" smtClean="0"/>
              <a:t> in </a:t>
            </a:r>
            <a:r>
              <a:rPr lang="sv-SE" dirty="0" err="1" smtClean="0"/>
              <a:t>your</a:t>
            </a:r>
            <a:r>
              <a:rPr lang="sv-SE" dirty="0" smtClean="0"/>
              <a:t> test </a:t>
            </a:r>
            <a:r>
              <a:rPr lang="sv-SE" dirty="0" err="1" smtClean="0"/>
              <a:t>values</a:t>
            </a:r>
            <a:r>
              <a:rPr lang="sv-SE" dirty="0" smtClean="0"/>
              <a:t> </a:t>
            </a:r>
          </a:p>
          <a:p>
            <a:r>
              <a:rPr lang="sv-SE" dirty="0" smtClean="0"/>
              <a:t># (</a:t>
            </a:r>
            <a:r>
              <a:rPr lang="sv-SE" dirty="0" err="1" smtClean="0"/>
              <a:t>pause</a:t>
            </a:r>
            <a:r>
              <a:rPr lang="sv-SE" dirty="0" smtClean="0"/>
              <a:t> for </a:t>
            </a:r>
            <a:r>
              <a:rPr lang="sv-SE" dirty="0" err="1" smtClean="0"/>
              <a:t>some</a:t>
            </a:r>
            <a:r>
              <a:rPr lang="sv-SE" dirty="0" smtClean="0"/>
              <a:t> </a:t>
            </a:r>
            <a:r>
              <a:rPr lang="sv-SE" dirty="0" err="1" smtClean="0"/>
              <a:t>nanoseconds</a:t>
            </a:r>
            <a:r>
              <a:rPr lang="sv-SE" dirty="0" smtClean="0"/>
              <a:t>) </a:t>
            </a:r>
          </a:p>
          <a:p>
            <a:r>
              <a:rPr lang="sv-SE" dirty="0" err="1" smtClean="0"/>
              <a:t>Send</a:t>
            </a:r>
            <a:r>
              <a:rPr lang="sv-SE" dirty="0" smtClean="0"/>
              <a:t> in test </a:t>
            </a:r>
            <a:r>
              <a:rPr lang="sv-SE" dirty="0" err="1" smtClean="0"/>
              <a:t>values</a:t>
            </a:r>
            <a:r>
              <a:rPr lang="sv-SE" dirty="0" smtClean="0"/>
              <a:t> to the </a:t>
            </a:r>
            <a:r>
              <a:rPr lang="sv-SE" dirty="0" err="1" smtClean="0"/>
              <a:t>testbench</a:t>
            </a:r>
            <a:r>
              <a:rPr lang="sv-SE" dirty="0" smtClean="0"/>
              <a:t> </a:t>
            </a:r>
          </a:p>
          <a:p>
            <a:r>
              <a:rPr lang="sv-SE" dirty="0" err="1" smtClean="0"/>
              <a:t>Declare</a:t>
            </a:r>
            <a:r>
              <a:rPr lang="sv-SE" dirty="0" smtClean="0"/>
              <a:t> the </a:t>
            </a:r>
            <a:r>
              <a:rPr lang="sv-SE" dirty="0" err="1" smtClean="0"/>
              <a:t>Unit</a:t>
            </a:r>
            <a:r>
              <a:rPr lang="sv-SE" dirty="0" smtClean="0"/>
              <a:t> Under Test at the end </a:t>
            </a:r>
            <a:r>
              <a:rPr lang="sv-SE" dirty="0" err="1" smtClean="0"/>
              <a:t>of</a:t>
            </a:r>
            <a:r>
              <a:rPr lang="sv-SE" dirty="0" smtClean="0"/>
              <a:t> the simulation (</a:t>
            </a:r>
            <a:r>
              <a:rPr lang="sv-SE" dirty="0" err="1" smtClean="0"/>
              <a:t>ex_adder</a:t>
            </a:r>
            <a:r>
              <a:rPr lang="sv-SE" dirty="0" smtClean="0"/>
              <a:t>) and </a:t>
            </a:r>
            <a:r>
              <a:rPr lang="sv-SE" dirty="0" err="1" smtClean="0"/>
              <a:t>declare</a:t>
            </a:r>
            <a:r>
              <a:rPr lang="sv-SE" dirty="0" smtClean="0"/>
              <a:t> </a:t>
            </a:r>
            <a:r>
              <a:rPr lang="sv-SE" dirty="0" err="1" smtClean="0"/>
              <a:t>what</a:t>
            </a:r>
            <a:r>
              <a:rPr lang="sv-SE" dirty="0" smtClean="0"/>
              <a:t> </a:t>
            </a:r>
            <a:r>
              <a:rPr lang="sv-SE" dirty="0" err="1" smtClean="0"/>
              <a:t>values</a:t>
            </a:r>
            <a:r>
              <a:rPr lang="sv-SE" dirty="0" smtClean="0"/>
              <a:t> </a:t>
            </a:r>
            <a:r>
              <a:rPr lang="sv-SE" dirty="0" err="1" smtClean="0"/>
              <a:t>you</a:t>
            </a:r>
            <a:r>
              <a:rPr lang="sv-SE" dirty="0" smtClean="0"/>
              <a:t> </a:t>
            </a:r>
            <a:r>
              <a:rPr lang="sv-SE" dirty="0" err="1" smtClean="0"/>
              <a:t>will</a:t>
            </a:r>
            <a:r>
              <a:rPr lang="sv-SE" dirty="0" smtClean="0"/>
              <a:t> </a:t>
            </a:r>
            <a:r>
              <a:rPr lang="sv-SE" dirty="0" err="1" smtClean="0"/>
              <a:t>feed</a:t>
            </a:r>
            <a:r>
              <a:rPr lang="sv-SE" dirty="0" smtClean="0"/>
              <a:t> to the inputs and outputs </a:t>
            </a:r>
            <a:r>
              <a:rPr lang="sv-SE" dirty="0" err="1" smtClean="0"/>
              <a:t>of</a:t>
            </a:r>
            <a:r>
              <a:rPr lang="sv-SE" dirty="0" smtClean="0"/>
              <a:t> the </a:t>
            </a:r>
            <a:r>
              <a:rPr lang="sv-SE" dirty="0" err="1" smtClean="0"/>
              <a:t>module</a:t>
            </a:r>
            <a:r>
              <a:rPr lang="sv-SE" dirty="0" smtClean="0"/>
              <a:t> </a:t>
            </a:r>
          </a:p>
          <a:p>
            <a:pPr lvl="1"/>
            <a:r>
              <a:rPr lang="sv-SE" dirty="0" smtClean="0"/>
              <a:t>Make sure </a:t>
            </a:r>
            <a:r>
              <a:rPr lang="sv-SE" dirty="0" err="1" smtClean="0"/>
              <a:t>declarations</a:t>
            </a:r>
            <a:r>
              <a:rPr lang="sv-SE" dirty="0" smtClean="0"/>
              <a:t> match and </a:t>
            </a:r>
            <a:r>
              <a:rPr lang="sv-SE" dirty="0" err="1" smtClean="0"/>
              <a:t>you</a:t>
            </a:r>
            <a:r>
              <a:rPr lang="sv-SE" dirty="0" smtClean="0"/>
              <a:t> </a:t>
            </a:r>
            <a:r>
              <a:rPr lang="sv-SE" dirty="0" err="1" smtClean="0"/>
              <a:t>are</a:t>
            </a:r>
            <a:r>
              <a:rPr lang="sv-SE" dirty="0" smtClean="0"/>
              <a:t> </a:t>
            </a:r>
            <a:r>
              <a:rPr lang="sv-SE" dirty="0" err="1" smtClean="0"/>
              <a:t>pushing</a:t>
            </a:r>
            <a:r>
              <a:rPr lang="sv-SE" dirty="0" smtClean="0"/>
              <a:t> the right </a:t>
            </a:r>
            <a:r>
              <a:rPr lang="sv-SE" dirty="0" err="1" smtClean="0"/>
              <a:t>values</a:t>
            </a:r>
            <a:r>
              <a:rPr lang="sv-SE" dirty="0" smtClean="0"/>
              <a:t> to the </a:t>
            </a:r>
            <a:r>
              <a:rPr lang="sv-SE" dirty="0" err="1" smtClean="0"/>
              <a:t>correct</a:t>
            </a:r>
            <a:r>
              <a:rPr lang="sv-SE" dirty="0" smtClean="0"/>
              <a:t> </a:t>
            </a:r>
            <a:r>
              <a:rPr lang="sv-SE" dirty="0" err="1" smtClean="0"/>
              <a:t>spots</a:t>
            </a:r>
            <a:endParaRPr lang="sv-SE" dirty="0" smtClean="0"/>
          </a:p>
          <a:p>
            <a:endParaRPr lang="sv-SE" dirty="0" smtClean="0"/>
          </a:p>
        </p:txBody>
      </p:sp>
      <p:pic>
        <p:nvPicPr>
          <p:cNvPr id="4" name="Picture 3"/>
          <p:cNvPicPr>
            <a:picLocks noChangeAspect="1"/>
          </p:cNvPicPr>
          <p:nvPr/>
        </p:nvPicPr>
        <p:blipFill rotWithShape="1">
          <a:blip r:embed="rId2"/>
          <a:srcRect l="50784" t="20209" r="24390" b="26481"/>
          <a:stretch/>
        </p:blipFill>
        <p:spPr>
          <a:xfrm>
            <a:off x="1251284" y="2032071"/>
            <a:ext cx="3344779" cy="4489045"/>
          </a:xfrm>
          <a:prstGeom prst="rect">
            <a:avLst/>
          </a:prstGeom>
        </p:spPr>
      </p:pic>
      <p:sp>
        <p:nvSpPr>
          <p:cNvPr id="5" name="TextBox 4"/>
          <p:cNvSpPr txBox="1"/>
          <p:nvPr/>
        </p:nvSpPr>
        <p:spPr>
          <a:xfrm>
            <a:off x="1355559" y="4631884"/>
            <a:ext cx="1058778" cy="246221"/>
          </a:xfrm>
          <a:prstGeom prst="rect">
            <a:avLst/>
          </a:prstGeom>
          <a:noFill/>
          <a:ln>
            <a:noFill/>
          </a:ln>
        </p:spPr>
        <p:txBody>
          <a:bodyPr wrap="square" rtlCol="0">
            <a:spAutoFit/>
          </a:bodyPr>
          <a:lstStyle/>
          <a:p>
            <a:r>
              <a:rPr lang="sv-SE" sz="1000" b="1" dirty="0" err="1" smtClean="0">
                <a:solidFill>
                  <a:srgbClr val="FF0000"/>
                </a:solidFill>
              </a:rPr>
              <a:t>Unit</a:t>
            </a:r>
            <a:r>
              <a:rPr lang="sv-SE" sz="1000" b="1" dirty="0" smtClean="0">
                <a:solidFill>
                  <a:srgbClr val="FF0000"/>
                </a:solidFill>
              </a:rPr>
              <a:t> Under Test </a:t>
            </a:r>
            <a:endParaRPr lang="sv-SE" sz="1000" b="1" dirty="0">
              <a:solidFill>
                <a:srgbClr val="FF0000"/>
              </a:solidFill>
            </a:endParaRPr>
          </a:p>
        </p:txBody>
      </p:sp>
      <p:sp>
        <p:nvSpPr>
          <p:cNvPr id="6" name="TextBox 5"/>
          <p:cNvSpPr txBox="1"/>
          <p:nvPr/>
        </p:nvSpPr>
        <p:spPr>
          <a:xfrm>
            <a:off x="160422" y="3885926"/>
            <a:ext cx="1058778" cy="553998"/>
          </a:xfrm>
          <a:prstGeom prst="rect">
            <a:avLst/>
          </a:prstGeom>
          <a:noFill/>
          <a:ln>
            <a:noFill/>
          </a:ln>
        </p:spPr>
        <p:txBody>
          <a:bodyPr wrap="square" rtlCol="0">
            <a:spAutoFit/>
          </a:bodyPr>
          <a:lstStyle/>
          <a:p>
            <a:r>
              <a:rPr lang="sv-SE" sz="1000" dirty="0" err="1" smtClean="0">
                <a:solidFill>
                  <a:srgbClr val="FF0000"/>
                </a:solidFill>
              </a:rPr>
              <a:t>Don’t</a:t>
            </a:r>
            <a:r>
              <a:rPr lang="sv-SE" sz="1000" dirty="0" smtClean="0">
                <a:solidFill>
                  <a:srgbClr val="FF0000"/>
                </a:solidFill>
              </a:rPr>
              <a:t> </a:t>
            </a:r>
            <a:r>
              <a:rPr lang="sv-SE" sz="1000" dirty="0" err="1" smtClean="0">
                <a:solidFill>
                  <a:srgbClr val="FF0000"/>
                </a:solidFill>
              </a:rPr>
              <a:t>forget</a:t>
            </a:r>
            <a:r>
              <a:rPr lang="sv-SE" sz="1000" dirty="0" smtClean="0">
                <a:solidFill>
                  <a:srgbClr val="FF0000"/>
                </a:solidFill>
              </a:rPr>
              <a:t> to end </a:t>
            </a:r>
            <a:r>
              <a:rPr lang="sv-SE" sz="1000" dirty="0" err="1" smtClean="0">
                <a:solidFill>
                  <a:srgbClr val="FF0000"/>
                </a:solidFill>
              </a:rPr>
              <a:t>your</a:t>
            </a:r>
            <a:r>
              <a:rPr lang="sv-SE" sz="1000" dirty="0" smtClean="0">
                <a:solidFill>
                  <a:srgbClr val="FF0000"/>
                </a:solidFill>
              </a:rPr>
              <a:t> simulation! </a:t>
            </a:r>
            <a:endParaRPr lang="sv-SE" sz="1000" dirty="0">
              <a:solidFill>
                <a:srgbClr val="FF0000"/>
              </a:solidFill>
            </a:endParaRPr>
          </a:p>
        </p:txBody>
      </p:sp>
      <p:cxnSp>
        <p:nvCxnSpPr>
          <p:cNvPr id="8" name="Straight Arrow Connector 7"/>
          <p:cNvCxnSpPr/>
          <p:nvPr/>
        </p:nvCxnSpPr>
        <p:spPr>
          <a:xfrm>
            <a:off x="1006642" y="4251156"/>
            <a:ext cx="489284" cy="2462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745958" y="2294021"/>
            <a:ext cx="866274" cy="15764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59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74071" y="85838"/>
            <a:ext cx="6047382" cy="2392668"/>
          </a:xfrm>
        </p:spPr>
        <p:txBody>
          <a:bodyPr>
            <a:normAutofit lnSpcReduction="10000"/>
          </a:bodyPr>
          <a:lstStyle/>
          <a:p>
            <a:r>
              <a:rPr lang="sv-SE" dirty="0" smtClean="0"/>
              <a:t>Test the </a:t>
            </a:r>
            <a:r>
              <a:rPr lang="sv-SE" dirty="0" err="1" smtClean="0"/>
              <a:t>code</a:t>
            </a:r>
            <a:r>
              <a:rPr lang="sv-SE" dirty="0" smtClean="0"/>
              <a:t> by </a:t>
            </a:r>
            <a:r>
              <a:rPr lang="sv-SE" dirty="0" err="1" smtClean="0"/>
              <a:t>running</a:t>
            </a:r>
            <a:r>
              <a:rPr lang="sv-SE" dirty="0" smtClean="0"/>
              <a:t> simulation! *</a:t>
            </a:r>
            <a:r>
              <a:rPr lang="sv-SE" dirty="0" err="1" smtClean="0"/>
              <a:t>Run</a:t>
            </a:r>
            <a:r>
              <a:rPr lang="sv-SE" dirty="0" smtClean="0"/>
              <a:t> </a:t>
            </a:r>
            <a:r>
              <a:rPr lang="sv-SE" dirty="0" err="1" smtClean="0"/>
              <a:t>Behavioral</a:t>
            </a:r>
            <a:r>
              <a:rPr lang="sv-SE" dirty="0" smtClean="0"/>
              <a:t> Simulation* </a:t>
            </a:r>
          </a:p>
          <a:p>
            <a:r>
              <a:rPr lang="sv-SE" dirty="0" smtClean="0"/>
              <a:t>Real </a:t>
            </a:r>
            <a:r>
              <a:rPr lang="sv-SE" dirty="0" err="1" smtClean="0"/>
              <a:t>time</a:t>
            </a:r>
            <a:r>
              <a:rPr lang="sv-SE" dirty="0" smtClean="0"/>
              <a:t> simulation </a:t>
            </a:r>
            <a:r>
              <a:rPr lang="sv-SE" dirty="0" err="1" smtClean="0"/>
              <a:t>will</a:t>
            </a:r>
            <a:r>
              <a:rPr lang="sv-SE" dirty="0" smtClean="0"/>
              <a:t> </a:t>
            </a:r>
            <a:r>
              <a:rPr lang="sv-SE" dirty="0" err="1" smtClean="0"/>
              <a:t>appear</a:t>
            </a:r>
            <a:r>
              <a:rPr lang="sv-SE" dirty="0" smtClean="0"/>
              <a:t> and </a:t>
            </a:r>
            <a:r>
              <a:rPr lang="sv-SE" dirty="0" err="1" smtClean="0"/>
              <a:t>you</a:t>
            </a:r>
            <a:r>
              <a:rPr lang="sv-SE" dirty="0" smtClean="0"/>
              <a:t> </a:t>
            </a:r>
            <a:r>
              <a:rPr lang="sv-SE" dirty="0" err="1" smtClean="0"/>
              <a:t>can</a:t>
            </a:r>
            <a:r>
              <a:rPr lang="sv-SE" dirty="0" smtClean="0"/>
              <a:t> </a:t>
            </a:r>
            <a:r>
              <a:rPr lang="sv-SE" dirty="0" err="1" smtClean="0"/>
              <a:t>modify</a:t>
            </a:r>
            <a:r>
              <a:rPr lang="sv-SE" dirty="0" smtClean="0"/>
              <a:t> </a:t>
            </a:r>
            <a:r>
              <a:rPr lang="sv-SE" dirty="0" err="1" smtClean="0"/>
              <a:t>which</a:t>
            </a:r>
            <a:r>
              <a:rPr lang="sv-SE" dirty="0" smtClean="0"/>
              <a:t> signals </a:t>
            </a:r>
            <a:r>
              <a:rPr lang="sv-SE" dirty="0" err="1" smtClean="0"/>
              <a:t>you</a:t>
            </a:r>
            <a:r>
              <a:rPr lang="sv-SE" dirty="0" smtClean="0"/>
              <a:t> </a:t>
            </a:r>
            <a:r>
              <a:rPr lang="sv-SE" dirty="0" err="1" smtClean="0"/>
              <a:t>are</a:t>
            </a:r>
            <a:r>
              <a:rPr lang="sv-SE" dirty="0" smtClean="0"/>
              <a:t> </a:t>
            </a:r>
            <a:r>
              <a:rPr lang="sv-SE" dirty="0" err="1" smtClean="0"/>
              <a:t>looking</a:t>
            </a:r>
            <a:r>
              <a:rPr lang="sv-SE" dirty="0" smtClean="0"/>
              <a:t> at by </a:t>
            </a:r>
            <a:r>
              <a:rPr lang="sv-SE" dirty="0" err="1" smtClean="0"/>
              <a:t>dragging</a:t>
            </a:r>
            <a:r>
              <a:rPr lang="sv-SE" dirty="0" smtClean="0"/>
              <a:t> signals from ’</a:t>
            </a:r>
            <a:r>
              <a:rPr lang="sv-SE" dirty="0" err="1" smtClean="0"/>
              <a:t>Objects</a:t>
            </a:r>
            <a:r>
              <a:rPr lang="sv-SE" dirty="0" smtClean="0"/>
              <a:t>’ </a:t>
            </a:r>
            <a:r>
              <a:rPr lang="sv-SE" dirty="0" err="1" smtClean="0"/>
              <a:t>Column</a:t>
            </a:r>
            <a:r>
              <a:rPr lang="sv-SE" dirty="0" smtClean="0"/>
              <a:t> </a:t>
            </a:r>
          </a:p>
        </p:txBody>
      </p:sp>
      <p:pic>
        <p:nvPicPr>
          <p:cNvPr id="4" name="Picture 3"/>
          <p:cNvPicPr>
            <a:picLocks noChangeAspect="1"/>
          </p:cNvPicPr>
          <p:nvPr/>
        </p:nvPicPr>
        <p:blipFill rotWithShape="1">
          <a:blip r:embed="rId2"/>
          <a:srcRect l="13066" t="9509" r="42611" b="44742"/>
          <a:stretch/>
        </p:blipFill>
        <p:spPr>
          <a:xfrm>
            <a:off x="228601" y="57358"/>
            <a:ext cx="4303294" cy="2498535"/>
          </a:xfrm>
          <a:prstGeom prst="rect">
            <a:avLst/>
          </a:prstGeom>
        </p:spPr>
      </p:pic>
      <p:pic>
        <p:nvPicPr>
          <p:cNvPr id="5" name="Picture 4"/>
          <p:cNvPicPr>
            <a:picLocks noChangeAspect="1"/>
          </p:cNvPicPr>
          <p:nvPr/>
        </p:nvPicPr>
        <p:blipFill rotWithShape="1">
          <a:blip r:embed="rId3"/>
          <a:srcRect l="13123" t="11103" r="383" b="30269"/>
          <a:stretch/>
        </p:blipFill>
        <p:spPr>
          <a:xfrm>
            <a:off x="2150628" y="2555893"/>
            <a:ext cx="10041372" cy="4253980"/>
          </a:xfrm>
          <a:prstGeom prst="rect">
            <a:avLst/>
          </a:prstGeom>
        </p:spPr>
      </p:pic>
      <p:sp>
        <p:nvSpPr>
          <p:cNvPr id="7" name="Oval 6"/>
          <p:cNvSpPr/>
          <p:nvPr/>
        </p:nvSpPr>
        <p:spPr>
          <a:xfrm>
            <a:off x="2005264" y="2999873"/>
            <a:ext cx="2286000" cy="914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9" name="Elbow Connector 8"/>
          <p:cNvCxnSpPr/>
          <p:nvPr/>
        </p:nvCxnSpPr>
        <p:spPr>
          <a:xfrm>
            <a:off x="3148264" y="3914273"/>
            <a:ext cx="1251285" cy="970548"/>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4196" y="3991660"/>
            <a:ext cx="1986052" cy="861774"/>
          </a:xfrm>
          <a:prstGeom prst="rect">
            <a:avLst/>
          </a:prstGeom>
          <a:noFill/>
          <a:ln>
            <a:solidFill>
              <a:srgbClr val="FF0000"/>
            </a:solidFill>
          </a:ln>
        </p:spPr>
        <p:txBody>
          <a:bodyPr wrap="square" rtlCol="0">
            <a:spAutoFit/>
          </a:bodyPr>
          <a:lstStyle/>
          <a:p>
            <a:r>
              <a:rPr lang="sv-SE" sz="1000" dirty="0" err="1" smtClean="0">
                <a:solidFill>
                  <a:srgbClr val="FF0000"/>
                </a:solidFill>
              </a:rPr>
              <a:t>Here</a:t>
            </a:r>
            <a:r>
              <a:rPr lang="sv-SE" sz="1000" dirty="0" smtClean="0">
                <a:solidFill>
                  <a:srgbClr val="FF0000"/>
                </a:solidFill>
              </a:rPr>
              <a:t> </a:t>
            </a:r>
            <a:r>
              <a:rPr lang="sv-SE" sz="1000" dirty="0" err="1" smtClean="0">
                <a:solidFill>
                  <a:srgbClr val="FF0000"/>
                </a:solidFill>
              </a:rPr>
              <a:t>you</a:t>
            </a:r>
            <a:r>
              <a:rPr lang="sv-SE" sz="1000" dirty="0" smtClean="0">
                <a:solidFill>
                  <a:srgbClr val="FF0000"/>
                </a:solidFill>
              </a:rPr>
              <a:t> </a:t>
            </a:r>
            <a:r>
              <a:rPr lang="sv-SE" sz="1000" dirty="0" err="1" smtClean="0">
                <a:solidFill>
                  <a:srgbClr val="FF0000"/>
                </a:solidFill>
              </a:rPr>
              <a:t>can</a:t>
            </a:r>
            <a:r>
              <a:rPr lang="sv-SE" sz="1000" dirty="0" smtClean="0">
                <a:solidFill>
                  <a:srgbClr val="FF0000"/>
                </a:solidFill>
              </a:rPr>
              <a:t> </a:t>
            </a:r>
            <a:r>
              <a:rPr lang="sv-SE" sz="1000" dirty="0" err="1" smtClean="0">
                <a:solidFill>
                  <a:srgbClr val="FF0000"/>
                </a:solidFill>
              </a:rPr>
              <a:t>see</a:t>
            </a:r>
            <a:r>
              <a:rPr lang="sv-SE" sz="1000" dirty="0" smtClean="0">
                <a:solidFill>
                  <a:srgbClr val="FF0000"/>
                </a:solidFill>
              </a:rPr>
              <a:t> the </a:t>
            </a:r>
            <a:r>
              <a:rPr lang="sv-SE" sz="1000" dirty="0" err="1" smtClean="0">
                <a:solidFill>
                  <a:srgbClr val="FF0000"/>
                </a:solidFill>
              </a:rPr>
              <a:t>scope</a:t>
            </a:r>
            <a:r>
              <a:rPr lang="sv-SE" sz="1000" dirty="0" smtClean="0">
                <a:solidFill>
                  <a:srgbClr val="FF0000"/>
                </a:solidFill>
              </a:rPr>
              <a:t> </a:t>
            </a:r>
            <a:r>
              <a:rPr lang="sv-SE" sz="1000" dirty="0" err="1" smtClean="0">
                <a:solidFill>
                  <a:srgbClr val="FF0000"/>
                </a:solidFill>
              </a:rPr>
              <a:t>of</a:t>
            </a:r>
            <a:r>
              <a:rPr lang="sv-SE" sz="1000" dirty="0" smtClean="0">
                <a:solidFill>
                  <a:srgbClr val="FF0000"/>
                </a:solidFill>
              </a:rPr>
              <a:t> </a:t>
            </a:r>
            <a:r>
              <a:rPr lang="sv-SE" sz="1000" dirty="0" err="1" smtClean="0">
                <a:solidFill>
                  <a:srgbClr val="FF0000"/>
                </a:solidFill>
              </a:rPr>
              <a:t>your</a:t>
            </a:r>
            <a:r>
              <a:rPr lang="sv-SE" sz="1000" dirty="0" smtClean="0">
                <a:solidFill>
                  <a:srgbClr val="FF0000"/>
                </a:solidFill>
              </a:rPr>
              <a:t> design (</a:t>
            </a:r>
            <a:r>
              <a:rPr lang="sv-SE" sz="1000" dirty="0" err="1" smtClean="0">
                <a:solidFill>
                  <a:srgbClr val="FF0000"/>
                </a:solidFill>
              </a:rPr>
              <a:t>testbench</a:t>
            </a:r>
            <a:r>
              <a:rPr lang="sv-SE" sz="1000" dirty="0" smtClean="0">
                <a:solidFill>
                  <a:srgbClr val="FF0000"/>
                </a:solidFill>
              </a:rPr>
              <a:t> and the </a:t>
            </a:r>
            <a:r>
              <a:rPr lang="sv-SE" sz="1000" dirty="0" err="1" smtClean="0">
                <a:solidFill>
                  <a:srgbClr val="FF0000"/>
                </a:solidFill>
              </a:rPr>
              <a:t>unit</a:t>
            </a:r>
            <a:r>
              <a:rPr lang="sv-SE" sz="1000" dirty="0" smtClean="0">
                <a:solidFill>
                  <a:srgbClr val="FF0000"/>
                </a:solidFill>
              </a:rPr>
              <a:t> under test) and </a:t>
            </a:r>
            <a:r>
              <a:rPr lang="sv-SE" sz="1000" dirty="0" err="1" smtClean="0">
                <a:solidFill>
                  <a:srgbClr val="FF0000"/>
                </a:solidFill>
              </a:rPr>
              <a:t>see</a:t>
            </a:r>
            <a:r>
              <a:rPr lang="sv-SE" sz="1000" dirty="0" smtClean="0">
                <a:solidFill>
                  <a:srgbClr val="FF0000"/>
                </a:solidFill>
              </a:rPr>
              <a:t> the </a:t>
            </a:r>
            <a:r>
              <a:rPr lang="sv-SE" sz="1000" dirty="0" err="1" smtClean="0">
                <a:solidFill>
                  <a:srgbClr val="FF0000"/>
                </a:solidFill>
              </a:rPr>
              <a:t>object</a:t>
            </a:r>
            <a:r>
              <a:rPr lang="sv-SE" sz="1000" dirty="0" smtClean="0">
                <a:solidFill>
                  <a:srgbClr val="FF0000"/>
                </a:solidFill>
              </a:rPr>
              <a:t> </a:t>
            </a:r>
            <a:r>
              <a:rPr lang="sv-SE" sz="1000" dirty="0" err="1" smtClean="0">
                <a:solidFill>
                  <a:srgbClr val="FF0000"/>
                </a:solidFill>
              </a:rPr>
              <a:t>that</a:t>
            </a:r>
            <a:r>
              <a:rPr lang="sv-SE" sz="1000" dirty="0" smtClean="0">
                <a:solidFill>
                  <a:srgbClr val="FF0000"/>
                </a:solidFill>
              </a:rPr>
              <a:t> </a:t>
            </a:r>
            <a:r>
              <a:rPr lang="sv-SE" sz="1000" dirty="0" err="1" smtClean="0">
                <a:solidFill>
                  <a:srgbClr val="FF0000"/>
                </a:solidFill>
              </a:rPr>
              <a:t>you</a:t>
            </a:r>
            <a:r>
              <a:rPr lang="sv-SE" sz="1000" dirty="0" smtClean="0">
                <a:solidFill>
                  <a:srgbClr val="FF0000"/>
                </a:solidFill>
              </a:rPr>
              <a:t> </a:t>
            </a:r>
            <a:r>
              <a:rPr lang="sv-SE" sz="1000" dirty="0" err="1" smtClean="0">
                <a:solidFill>
                  <a:srgbClr val="FF0000"/>
                </a:solidFill>
              </a:rPr>
              <a:t>can</a:t>
            </a:r>
            <a:r>
              <a:rPr lang="sv-SE" sz="1000" dirty="0" smtClean="0">
                <a:solidFill>
                  <a:srgbClr val="FF0000"/>
                </a:solidFill>
              </a:rPr>
              <a:t> </a:t>
            </a:r>
            <a:r>
              <a:rPr lang="sv-SE" sz="1000" dirty="0" err="1" smtClean="0">
                <a:solidFill>
                  <a:srgbClr val="FF0000"/>
                </a:solidFill>
              </a:rPr>
              <a:t>run</a:t>
            </a:r>
            <a:r>
              <a:rPr lang="sv-SE" sz="1000" dirty="0" smtClean="0">
                <a:solidFill>
                  <a:srgbClr val="FF0000"/>
                </a:solidFill>
              </a:rPr>
              <a:t> under the simulation </a:t>
            </a:r>
            <a:endParaRPr lang="sv-SE" sz="1000" b="1" dirty="0">
              <a:solidFill>
                <a:srgbClr val="FF0000"/>
              </a:solidFill>
            </a:endParaRPr>
          </a:p>
        </p:txBody>
      </p:sp>
      <p:sp>
        <p:nvSpPr>
          <p:cNvPr id="11" name="TextBox 10"/>
          <p:cNvSpPr txBox="1"/>
          <p:nvPr/>
        </p:nvSpPr>
        <p:spPr>
          <a:xfrm>
            <a:off x="2239038" y="5432153"/>
            <a:ext cx="1986052" cy="1015663"/>
          </a:xfrm>
          <a:prstGeom prst="rect">
            <a:avLst/>
          </a:prstGeom>
          <a:noFill/>
          <a:ln>
            <a:solidFill>
              <a:srgbClr val="FF0000"/>
            </a:solidFill>
          </a:ln>
        </p:spPr>
        <p:txBody>
          <a:bodyPr wrap="square" rtlCol="0">
            <a:spAutoFit/>
          </a:bodyPr>
          <a:lstStyle/>
          <a:p>
            <a:r>
              <a:rPr lang="sv-SE" sz="1000" dirty="0" err="1" smtClean="0">
                <a:solidFill>
                  <a:srgbClr val="FF0000"/>
                </a:solidFill>
              </a:rPr>
              <a:t>You</a:t>
            </a:r>
            <a:r>
              <a:rPr lang="sv-SE" sz="1000" dirty="0" smtClean="0">
                <a:solidFill>
                  <a:srgbClr val="FF0000"/>
                </a:solidFill>
              </a:rPr>
              <a:t> </a:t>
            </a:r>
            <a:r>
              <a:rPr lang="sv-SE" sz="1000" dirty="0" err="1" smtClean="0">
                <a:solidFill>
                  <a:srgbClr val="FF0000"/>
                </a:solidFill>
              </a:rPr>
              <a:t>can</a:t>
            </a:r>
            <a:r>
              <a:rPr lang="sv-SE" sz="1000" dirty="0" smtClean="0">
                <a:solidFill>
                  <a:srgbClr val="FF0000"/>
                </a:solidFill>
              </a:rPr>
              <a:t> </a:t>
            </a:r>
            <a:r>
              <a:rPr lang="sv-SE" sz="1000" dirty="0" err="1" smtClean="0">
                <a:solidFill>
                  <a:srgbClr val="FF0000"/>
                </a:solidFill>
              </a:rPr>
              <a:t>change</a:t>
            </a:r>
            <a:r>
              <a:rPr lang="sv-SE" sz="1000" dirty="0" smtClean="0">
                <a:solidFill>
                  <a:srgbClr val="FF0000"/>
                </a:solidFill>
              </a:rPr>
              <a:t> the format </a:t>
            </a:r>
            <a:r>
              <a:rPr lang="sv-SE" sz="1000" dirty="0" err="1" smtClean="0">
                <a:solidFill>
                  <a:srgbClr val="FF0000"/>
                </a:solidFill>
              </a:rPr>
              <a:t>of</a:t>
            </a:r>
            <a:r>
              <a:rPr lang="sv-SE" sz="1000" dirty="0" smtClean="0">
                <a:solidFill>
                  <a:srgbClr val="FF0000"/>
                </a:solidFill>
              </a:rPr>
              <a:t> </a:t>
            </a:r>
            <a:r>
              <a:rPr lang="sv-SE" sz="1000" dirty="0" err="1" smtClean="0">
                <a:solidFill>
                  <a:srgbClr val="FF0000"/>
                </a:solidFill>
              </a:rPr>
              <a:t>your</a:t>
            </a:r>
            <a:r>
              <a:rPr lang="sv-SE" sz="1000" dirty="0" smtClean="0">
                <a:solidFill>
                  <a:srgbClr val="FF0000"/>
                </a:solidFill>
              </a:rPr>
              <a:t> data to </a:t>
            </a:r>
            <a:r>
              <a:rPr lang="sv-SE" sz="1000" dirty="0" err="1" smtClean="0">
                <a:solidFill>
                  <a:srgbClr val="FF0000"/>
                </a:solidFill>
              </a:rPr>
              <a:t>Signed</a:t>
            </a:r>
            <a:r>
              <a:rPr lang="sv-SE" sz="1000" dirty="0" smtClean="0">
                <a:solidFill>
                  <a:srgbClr val="FF0000"/>
                </a:solidFill>
              </a:rPr>
              <a:t> Decimal, Hexadecimal, </a:t>
            </a:r>
            <a:r>
              <a:rPr lang="sv-SE" sz="1000" dirty="0" err="1" smtClean="0">
                <a:solidFill>
                  <a:srgbClr val="FF0000"/>
                </a:solidFill>
              </a:rPr>
              <a:t>Binary</a:t>
            </a:r>
            <a:r>
              <a:rPr lang="sv-SE" sz="1000" dirty="0" smtClean="0">
                <a:solidFill>
                  <a:srgbClr val="FF0000"/>
                </a:solidFill>
              </a:rPr>
              <a:t>, etc. by right </a:t>
            </a:r>
            <a:r>
              <a:rPr lang="sv-SE" sz="1000" dirty="0" err="1" smtClean="0">
                <a:solidFill>
                  <a:srgbClr val="FF0000"/>
                </a:solidFill>
              </a:rPr>
              <a:t>clicking</a:t>
            </a:r>
            <a:r>
              <a:rPr lang="sv-SE" sz="1000" dirty="0" smtClean="0">
                <a:solidFill>
                  <a:srgbClr val="FF0000"/>
                </a:solidFill>
              </a:rPr>
              <a:t> on a signal -&gt; </a:t>
            </a:r>
            <a:r>
              <a:rPr lang="sv-SE" sz="1000" dirty="0" err="1" smtClean="0">
                <a:solidFill>
                  <a:srgbClr val="FF0000"/>
                </a:solidFill>
              </a:rPr>
              <a:t>Radix</a:t>
            </a:r>
            <a:r>
              <a:rPr lang="sv-SE" sz="1000" dirty="0">
                <a:solidFill>
                  <a:srgbClr val="FF0000"/>
                </a:solidFill>
              </a:rPr>
              <a:t> </a:t>
            </a:r>
            <a:r>
              <a:rPr lang="sv-SE" sz="1000" dirty="0" smtClean="0">
                <a:solidFill>
                  <a:srgbClr val="FF0000"/>
                </a:solidFill>
              </a:rPr>
              <a:t>–&gt; *</a:t>
            </a:r>
            <a:r>
              <a:rPr lang="sv-SE" sz="1000" dirty="0" err="1" smtClean="0">
                <a:solidFill>
                  <a:srgbClr val="FF0000"/>
                </a:solidFill>
              </a:rPr>
              <a:t>choose</a:t>
            </a:r>
            <a:r>
              <a:rPr lang="sv-SE" sz="1000" dirty="0" smtClean="0">
                <a:solidFill>
                  <a:srgbClr val="FF0000"/>
                </a:solidFill>
              </a:rPr>
              <a:t> format*</a:t>
            </a:r>
          </a:p>
          <a:p>
            <a:endParaRPr lang="sv-SE" sz="1000" dirty="0">
              <a:solidFill>
                <a:srgbClr val="FF0000"/>
              </a:solidFill>
            </a:endParaRPr>
          </a:p>
        </p:txBody>
      </p:sp>
      <p:cxnSp>
        <p:nvCxnSpPr>
          <p:cNvPr id="12" name="Elbow Connector 11"/>
          <p:cNvCxnSpPr/>
          <p:nvPr/>
        </p:nvCxnSpPr>
        <p:spPr>
          <a:xfrm flipV="1">
            <a:off x="4225090" y="4682883"/>
            <a:ext cx="1930891" cy="1075044"/>
          </a:xfrm>
          <a:prstGeom prst="bentConnector3">
            <a:avLst>
              <a:gd name="adj1" fmla="val 5581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973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a:srcRect l="47079" t="11205" r="1203" b="49129"/>
          <a:stretch/>
        </p:blipFill>
        <p:spPr>
          <a:xfrm>
            <a:off x="8020" y="56146"/>
            <a:ext cx="7988969" cy="3446481"/>
          </a:xfrm>
          <a:prstGeom prst="rect">
            <a:avLst/>
          </a:prstGeom>
        </p:spPr>
      </p:pic>
      <p:sp>
        <p:nvSpPr>
          <p:cNvPr id="3" name="Content Placeholder 2"/>
          <p:cNvSpPr>
            <a:spLocks noGrp="1"/>
          </p:cNvSpPr>
          <p:nvPr>
            <p:ph idx="1"/>
          </p:nvPr>
        </p:nvSpPr>
        <p:spPr>
          <a:xfrm>
            <a:off x="3160295" y="3930316"/>
            <a:ext cx="8502315" cy="2654968"/>
          </a:xfrm>
        </p:spPr>
        <p:txBody>
          <a:bodyPr>
            <a:normAutofit fontScale="77500" lnSpcReduction="20000"/>
          </a:bodyPr>
          <a:lstStyle/>
          <a:p>
            <a:r>
              <a:rPr lang="sv-SE" dirty="0" err="1" smtClean="0"/>
              <a:t>You</a:t>
            </a:r>
            <a:r>
              <a:rPr lang="sv-SE" dirty="0" smtClean="0"/>
              <a:t> </a:t>
            </a:r>
            <a:r>
              <a:rPr lang="sv-SE" dirty="0" err="1" smtClean="0"/>
              <a:t>can</a:t>
            </a:r>
            <a:r>
              <a:rPr lang="sv-SE" dirty="0" smtClean="0"/>
              <a:t> walk </a:t>
            </a:r>
            <a:r>
              <a:rPr lang="sv-SE" dirty="0" err="1" smtClean="0"/>
              <a:t>through</a:t>
            </a:r>
            <a:r>
              <a:rPr lang="sv-SE" dirty="0" smtClean="0"/>
              <a:t> the simulation and </a:t>
            </a:r>
            <a:r>
              <a:rPr lang="sv-SE" dirty="0" err="1" smtClean="0"/>
              <a:t>see</a:t>
            </a:r>
            <a:r>
              <a:rPr lang="sv-SE" dirty="0" smtClean="0"/>
              <a:t> </a:t>
            </a:r>
            <a:r>
              <a:rPr lang="sv-SE" dirty="0" err="1" smtClean="0"/>
              <a:t>when</a:t>
            </a:r>
            <a:r>
              <a:rPr lang="sv-SE" dirty="0" smtClean="0"/>
              <a:t> </a:t>
            </a:r>
            <a:r>
              <a:rPr lang="sv-SE" dirty="0" err="1" smtClean="0"/>
              <a:t>we</a:t>
            </a:r>
            <a:r>
              <a:rPr lang="sv-SE" dirty="0" smtClean="0"/>
              <a:t> </a:t>
            </a:r>
            <a:r>
              <a:rPr lang="sv-SE" dirty="0" err="1" smtClean="0"/>
              <a:t>are</a:t>
            </a:r>
            <a:r>
              <a:rPr lang="sv-SE" dirty="0" smtClean="0"/>
              <a:t> </a:t>
            </a:r>
            <a:r>
              <a:rPr lang="sv-SE" dirty="0" err="1" smtClean="0"/>
              <a:t>pushing</a:t>
            </a:r>
            <a:r>
              <a:rPr lang="sv-SE" dirty="0" smtClean="0"/>
              <a:t> in 5,5,5,5 the </a:t>
            </a:r>
            <a:r>
              <a:rPr lang="sv-SE" dirty="0" err="1" smtClean="0"/>
              <a:t>Sum</a:t>
            </a:r>
            <a:r>
              <a:rPr lang="sv-SE" dirty="0"/>
              <a:t> </a:t>
            </a:r>
            <a:r>
              <a:rPr lang="sv-SE" dirty="0" smtClean="0"/>
              <a:t>outputs 20 and the </a:t>
            </a:r>
            <a:r>
              <a:rPr lang="sv-SE" dirty="0" err="1" smtClean="0"/>
              <a:t>average</a:t>
            </a:r>
            <a:r>
              <a:rPr lang="sv-SE" dirty="0" smtClean="0"/>
              <a:t> is 5. </a:t>
            </a:r>
            <a:r>
              <a:rPr lang="sv-SE" dirty="0" err="1" smtClean="0"/>
              <a:t>Logical</a:t>
            </a:r>
            <a:r>
              <a:rPr lang="sv-SE" dirty="0" smtClean="0"/>
              <a:t> And </a:t>
            </a:r>
            <a:r>
              <a:rPr lang="sv-SE" dirty="0" err="1" smtClean="0"/>
              <a:t>and</a:t>
            </a:r>
            <a:r>
              <a:rPr lang="sv-SE" dirty="0" smtClean="0"/>
              <a:t> Or </a:t>
            </a:r>
            <a:r>
              <a:rPr lang="sv-SE" dirty="0" err="1" smtClean="0"/>
              <a:t>are</a:t>
            </a:r>
            <a:r>
              <a:rPr lang="sv-SE" dirty="0" smtClean="0"/>
              <a:t> a bit </a:t>
            </a:r>
            <a:r>
              <a:rPr lang="sv-SE" dirty="0" err="1" smtClean="0"/>
              <a:t>harder</a:t>
            </a:r>
            <a:r>
              <a:rPr lang="sv-SE" dirty="0" smtClean="0"/>
              <a:t> to </a:t>
            </a:r>
            <a:r>
              <a:rPr lang="sv-SE" dirty="0" err="1" smtClean="0"/>
              <a:t>see</a:t>
            </a:r>
            <a:r>
              <a:rPr lang="sv-SE" dirty="0" smtClean="0"/>
              <a:t> </a:t>
            </a:r>
            <a:r>
              <a:rPr lang="sv-SE" dirty="0" err="1" smtClean="0"/>
              <a:t>but</a:t>
            </a:r>
            <a:r>
              <a:rPr lang="sv-SE" dirty="0" smtClean="0"/>
              <a:t> </a:t>
            </a:r>
            <a:r>
              <a:rPr lang="sv-SE" dirty="0" err="1" smtClean="0"/>
              <a:t>if</a:t>
            </a:r>
            <a:r>
              <a:rPr lang="sv-SE" dirty="0" smtClean="0"/>
              <a:t> </a:t>
            </a:r>
            <a:r>
              <a:rPr lang="sv-SE" dirty="0" err="1" smtClean="0"/>
              <a:t>you</a:t>
            </a:r>
            <a:r>
              <a:rPr lang="sv-SE" dirty="0" smtClean="0"/>
              <a:t> </a:t>
            </a:r>
            <a:r>
              <a:rPr lang="sv-SE" dirty="0" err="1" smtClean="0"/>
              <a:t>change</a:t>
            </a:r>
            <a:r>
              <a:rPr lang="sv-SE" dirty="0" smtClean="0"/>
              <a:t> the </a:t>
            </a:r>
            <a:r>
              <a:rPr lang="sv-SE" dirty="0" err="1" smtClean="0"/>
              <a:t>radix</a:t>
            </a:r>
            <a:r>
              <a:rPr lang="sv-SE" dirty="0" smtClean="0"/>
              <a:t> </a:t>
            </a:r>
            <a:r>
              <a:rPr lang="sv-SE" dirty="0" err="1" smtClean="0"/>
              <a:t>of</a:t>
            </a:r>
            <a:r>
              <a:rPr lang="sv-SE" dirty="0" smtClean="0"/>
              <a:t> input signals it </a:t>
            </a:r>
            <a:r>
              <a:rPr lang="sv-SE" dirty="0" err="1" smtClean="0"/>
              <a:t>will</a:t>
            </a:r>
            <a:r>
              <a:rPr lang="sv-SE" dirty="0" smtClean="0"/>
              <a:t> be </a:t>
            </a:r>
            <a:r>
              <a:rPr lang="sv-SE" dirty="0" err="1" smtClean="0"/>
              <a:t>easier</a:t>
            </a:r>
            <a:r>
              <a:rPr lang="sv-SE" dirty="0" smtClean="0"/>
              <a:t> to check </a:t>
            </a:r>
          </a:p>
          <a:p>
            <a:r>
              <a:rPr lang="sv-SE" dirty="0" err="1" smtClean="0"/>
              <a:t>Observe</a:t>
            </a:r>
            <a:r>
              <a:rPr lang="sv-SE" dirty="0" smtClean="0"/>
              <a:t> </a:t>
            </a:r>
            <a:r>
              <a:rPr lang="sv-SE" dirty="0" err="1" smtClean="0"/>
              <a:t>that</a:t>
            </a:r>
            <a:r>
              <a:rPr lang="sv-SE" dirty="0" smtClean="0"/>
              <a:t> the output </a:t>
            </a:r>
            <a:r>
              <a:rPr lang="sv-SE" dirty="0" err="1" smtClean="0"/>
              <a:t>does</a:t>
            </a:r>
            <a:r>
              <a:rPr lang="sv-SE" dirty="0" smtClean="0"/>
              <a:t> not </a:t>
            </a:r>
            <a:r>
              <a:rPr lang="sv-SE" dirty="0" err="1" smtClean="0"/>
              <a:t>change</a:t>
            </a:r>
            <a:r>
              <a:rPr lang="sv-SE" dirty="0" smtClean="0"/>
              <a:t> </a:t>
            </a:r>
            <a:r>
              <a:rPr lang="sv-SE" dirty="0" err="1" smtClean="0"/>
              <a:t>until</a:t>
            </a:r>
            <a:r>
              <a:rPr lang="sv-SE" dirty="0" smtClean="0"/>
              <a:t> valid signal goes </a:t>
            </a:r>
            <a:r>
              <a:rPr lang="sv-SE" dirty="0" err="1" smtClean="0"/>
              <a:t>high</a:t>
            </a:r>
            <a:endParaRPr lang="sv-SE" dirty="0" smtClean="0"/>
          </a:p>
          <a:p>
            <a:r>
              <a:rPr lang="sv-SE" dirty="0" err="1" smtClean="0"/>
              <a:t>There</a:t>
            </a:r>
            <a:r>
              <a:rPr lang="sv-SE" dirty="0" smtClean="0"/>
              <a:t> is an </a:t>
            </a:r>
            <a:r>
              <a:rPr lang="sv-SE" dirty="0" err="1" smtClean="0"/>
              <a:t>error</a:t>
            </a:r>
            <a:r>
              <a:rPr lang="sv-SE" dirty="0" smtClean="0"/>
              <a:t> in the </a:t>
            </a:r>
            <a:r>
              <a:rPr lang="sv-SE" dirty="0" err="1" smtClean="0"/>
              <a:t>the</a:t>
            </a:r>
            <a:r>
              <a:rPr lang="sv-SE" dirty="0" smtClean="0"/>
              <a:t> last </a:t>
            </a:r>
            <a:r>
              <a:rPr lang="sv-SE" dirty="0" err="1" smtClean="0"/>
              <a:t>average</a:t>
            </a:r>
            <a:r>
              <a:rPr lang="sv-SE" dirty="0" smtClean="0"/>
              <a:t>! </a:t>
            </a:r>
            <a:r>
              <a:rPr lang="sv-SE" dirty="0" err="1" smtClean="0"/>
              <a:t>Remember</a:t>
            </a:r>
            <a:r>
              <a:rPr lang="sv-SE" dirty="0" smtClean="0"/>
              <a:t> </a:t>
            </a:r>
            <a:r>
              <a:rPr lang="sv-SE" dirty="0" err="1" smtClean="0"/>
              <a:t>this</a:t>
            </a:r>
            <a:r>
              <a:rPr lang="sv-SE" dirty="0" smtClean="0"/>
              <a:t> </a:t>
            </a:r>
            <a:r>
              <a:rPr lang="sv-SE" dirty="0" err="1" smtClean="0"/>
              <a:t>was</a:t>
            </a:r>
            <a:r>
              <a:rPr lang="sv-SE" dirty="0" smtClean="0"/>
              <a:t> </a:t>
            </a:r>
            <a:r>
              <a:rPr lang="sv-SE" dirty="0" err="1" smtClean="0"/>
              <a:t>predicted</a:t>
            </a:r>
            <a:r>
              <a:rPr lang="sv-SE" dirty="0" smtClean="0"/>
              <a:t> as </a:t>
            </a:r>
            <a:r>
              <a:rPr lang="sv-SE" dirty="0" err="1" smtClean="0"/>
              <a:t>we</a:t>
            </a:r>
            <a:r>
              <a:rPr lang="sv-SE" dirty="0" smtClean="0"/>
              <a:t> </a:t>
            </a:r>
            <a:r>
              <a:rPr lang="sv-SE" dirty="0" err="1" smtClean="0"/>
              <a:t>were</a:t>
            </a:r>
            <a:r>
              <a:rPr lang="sv-SE" dirty="0" smtClean="0"/>
              <a:t> bit </a:t>
            </a:r>
            <a:r>
              <a:rPr lang="sv-SE" dirty="0" err="1" smtClean="0"/>
              <a:t>shifting</a:t>
            </a:r>
            <a:r>
              <a:rPr lang="sv-SE" dirty="0" smtClean="0"/>
              <a:t> a </a:t>
            </a:r>
            <a:r>
              <a:rPr lang="sv-SE" dirty="0" err="1" smtClean="0"/>
              <a:t>signed</a:t>
            </a:r>
            <a:r>
              <a:rPr lang="sv-SE" dirty="0" smtClean="0"/>
              <a:t> </a:t>
            </a:r>
            <a:r>
              <a:rPr lang="sv-SE" dirty="0" err="1" smtClean="0"/>
              <a:t>number</a:t>
            </a:r>
            <a:r>
              <a:rPr lang="sv-SE" dirty="0" smtClean="0"/>
              <a:t> </a:t>
            </a:r>
          </a:p>
          <a:p>
            <a:pPr lvl="1"/>
            <a:r>
              <a:rPr lang="sv-SE" dirty="0" smtClean="0"/>
              <a:t>&gt;&gt;&gt; for </a:t>
            </a:r>
            <a:r>
              <a:rPr lang="sv-SE" dirty="0" err="1" smtClean="0"/>
              <a:t>signed</a:t>
            </a:r>
            <a:r>
              <a:rPr lang="sv-SE" dirty="0" smtClean="0"/>
              <a:t> </a:t>
            </a:r>
            <a:r>
              <a:rPr lang="sv-SE" dirty="0" err="1" smtClean="0"/>
              <a:t>shifting</a:t>
            </a:r>
            <a:endParaRPr lang="sv-SE" dirty="0" smtClean="0"/>
          </a:p>
          <a:p>
            <a:pPr lvl="1"/>
            <a:r>
              <a:rPr lang="sv-SE" dirty="0" smtClean="0"/>
              <a:t>&gt;&gt; for </a:t>
            </a:r>
            <a:r>
              <a:rPr lang="sv-SE" dirty="0" err="1" smtClean="0"/>
              <a:t>unsigned</a:t>
            </a:r>
            <a:r>
              <a:rPr lang="sv-SE" dirty="0" smtClean="0"/>
              <a:t> </a:t>
            </a:r>
            <a:r>
              <a:rPr lang="sv-SE" dirty="0" err="1" smtClean="0"/>
              <a:t>shifting</a:t>
            </a:r>
            <a:r>
              <a:rPr lang="sv-SE" dirty="0" smtClean="0"/>
              <a:t> </a:t>
            </a:r>
            <a:endParaRPr lang="sv-SE" dirty="0"/>
          </a:p>
          <a:p>
            <a:endParaRPr lang="sv-SE" dirty="0"/>
          </a:p>
        </p:txBody>
      </p:sp>
      <p:cxnSp>
        <p:nvCxnSpPr>
          <p:cNvPr id="7" name="Straight Arrow Connector 6"/>
          <p:cNvCxnSpPr/>
          <p:nvPr/>
        </p:nvCxnSpPr>
        <p:spPr>
          <a:xfrm flipV="1">
            <a:off x="1291389" y="1812758"/>
            <a:ext cx="1243264" cy="20132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6253" y="3761874"/>
            <a:ext cx="1628273" cy="2677656"/>
          </a:xfrm>
          <a:prstGeom prst="rect">
            <a:avLst/>
          </a:prstGeom>
          <a:noFill/>
          <a:ln w="38100">
            <a:solidFill>
              <a:srgbClr val="FF0000"/>
            </a:solidFill>
          </a:ln>
        </p:spPr>
        <p:txBody>
          <a:bodyPr wrap="square" rtlCol="0">
            <a:spAutoFit/>
          </a:bodyPr>
          <a:lstStyle/>
          <a:p>
            <a:r>
              <a:rPr lang="sv-SE" sz="1050" dirty="0" smtClean="0">
                <a:solidFill>
                  <a:srgbClr val="FF0000"/>
                </a:solidFill>
              </a:rPr>
              <a:t>Red signal </a:t>
            </a:r>
            <a:r>
              <a:rPr lang="sv-SE" sz="1050" dirty="0" err="1" smtClean="0">
                <a:solidFill>
                  <a:srgbClr val="FF0000"/>
                </a:solidFill>
              </a:rPr>
              <a:t>means</a:t>
            </a:r>
            <a:r>
              <a:rPr lang="sv-SE" sz="1050" dirty="0" smtClean="0">
                <a:solidFill>
                  <a:srgbClr val="FF0000"/>
                </a:solidFill>
              </a:rPr>
              <a:t> </a:t>
            </a:r>
            <a:r>
              <a:rPr lang="sv-SE" sz="1050" dirty="0" err="1" smtClean="0">
                <a:solidFill>
                  <a:srgbClr val="FF0000"/>
                </a:solidFill>
              </a:rPr>
              <a:t>that</a:t>
            </a:r>
            <a:r>
              <a:rPr lang="sv-SE" sz="1050" dirty="0" smtClean="0">
                <a:solidFill>
                  <a:srgbClr val="FF0000"/>
                </a:solidFill>
              </a:rPr>
              <a:t> </a:t>
            </a:r>
            <a:r>
              <a:rPr lang="sv-SE" sz="1050" dirty="0" err="1" smtClean="0">
                <a:solidFill>
                  <a:srgbClr val="FF0000"/>
                </a:solidFill>
              </a:rPr>
              <a:t>there</a:t>
            </a:r>
            <a:r>
              <a:rPr lang="sv-SE" sz="1050" dirty="0" smtClean="0">
                <a:solidFill>
                  <a:srgbClr val="FF0000"/>
                </a:solidFill>
              </a:rPr>
              <a:t> is no signal </a:t>
            </a:r>
            <a:r>
              <a:rPr lang="sv-SE" sz="1050" dirty="0" err="1" smtClean="0">
                <a:solidFill>
                  <a:srgbClr val="FF0000"/>
                </a:solidFill>
              </a:rPr>
              <a:t>running</a:t>
            </a:r>
            <a:r>
              <a:rPr lang="sv-SE" sz="1050" dirty="0" smtClean="0">
                <a:solidFill>
                  <a:srgbClr val="FF0000"/>
                </a:solidFill>
              </a:rPr>
              <a:t> </a:t>
            </a:r>
            <a:r>
              <a:rPr lang="sv-SE" sz="1050" dirty="0" err="1" smtClean="0">
                <a:solidFill>
                  <a:srgbClr val="FF0000"/>
                </a:solidFill>
              </a:rPr>
              <a:t>through</a:t>
            </a:r>
            <a:r>
              <a:rPr lang="sv-SE" sz="1050" dirty="0" smtClean="0">
                <a:solidFill>
                  <a:srgbClr val="FF0000"/>
                </a:solidFill>
              </a:rPr>
              <a:t> </a:t>
            </a:r>
            <a:r>
              <a:rPr lang="sv-SE" sz="1050" dirty="0" err="1" smtClean="0">
                <a:solidFill>
                  <a:srgbClr val="FF0000"/>
                </a:solidFill>
              </a:rPr>
              <a:t>this</a:t>
            </a:r>
            <a:r>
              <a:rPr lang="sv-SE" sz="1050" dirty="0" smtClean="0">
                <a:solidFill>
                  <a:srgbClr val="FF0000"/>
                </a:solidFill>
              </a:rPr>
              <a:t> wire </a:t>
            </a:r>
          </a:p>
          <a:p>
            <a:r>
              <a:rPr lang="sv-SE" sz="1050" dirty="0" err="1" smtClean="0">
                <a:solidFill>
                  <a:srgbClr val="0070C0"/>
                </a:solidFill>
              </a:rPr>
              <a:t>Blue</a:t>
            </a:r>
            <a:r>
              <a:rPr lang="sv-SE" sz="1050" dirty="0" smtClean="0">
                <a:solidFill>
                  <a:srgbClr val="0070C0"/>
                </a:solidFill>
              </a:rPr>
              <a:t> </a:t>
            </a:r>
            <a:r>
              <a:rPr lang="sv-SE" sz="1050" dirty="0" err="1" smtClean="0">
                <a:solidFill>
                  <a:srgbClr val="0070C0"/>
                </a:solidFill>
              </a:rPr>
              <a:t>indicates</a:t>
            </a:r>
            <a:r>
              <a:rPr lang="sv-SE" sz="1050" dirty="0" smtClean="0">
                <a:solidFill>
                  <a:srgbClr val="0070C0"/>
                </a:solidFill>
              </a:rPr>
              <a:t> </a:t>
            </a:r>
            <a:r>
              <a:rPr lang="sv-SE" sz="1050" dirty="0" err="1" smtClean="0">
                <a:solidFill>
                  <a:srgbClr val="0070C0"/>
                </a:solidFill>
              </a:rPr>
              <a:t>that</a:t>
            </a:r>
            <a:r>
              <a:rPr lang="sv-SE" sz="1050" dirty="0" smtClean="0">
                <a:solidFill>
                  <a:srgbClr val="0070C0"/>
                </a:solidFill>
              </a:rPr>
              <a:t> </a:t>
            </a:r>
            <a:r>
              <a:rPr lang="sv-SE" sz="1050" dirty="0" err="1" smtClean="0">
                <a:solidFill>
                  <a:srgbClr val="0070C0"/>
                </a:solidFill>
              </a:rPr>
              <a:t>there</a:t>
            </a:r>
            <a:r>
              <a:rPr lang="sv-SE" sz="1050" dirty="0" smtClean="0">
                <a:solidFill>
                  <a:srgbClr val="0070C0"/>
                </a:solidFill>
              </a:rPr>
              <a:t>  </a:t>
            </a:r>
            <a:r>
              <a:rPr lang="sv-SE" sz="1050" dirty="0" err="1" smtClean="0">
                <a:solidFill>
                  <a:srgbClr val="0070C0"/>
                </a:solidFill>
              </a:rPr>
              <a:t>are</a:t>
            </a:r>
            <a:r>
              <a:rPr lang="sv-SE" sz="1050" dirty="0">
                <a:solidFill>
                  <a:srgbClr val="0070C0"/>
                </a:solidFill>
              </a:rPr>
              <a:t> </a:t>
            </a:r>
            <a:r>
              <a:rPr lang="sv-SE" sz="1050" dirty="0" err="1" smtClean="0">
                <a:solidFill>
                  <a:srgbClr val="0070C0"/>
                </a:solidFill>
              </a:rPr>
              <a:t>too</a:t>
            </a:r>
            <a:r>
              <a:rPr lang="sv-SE" sz="1050" dirty="0" smtClean="0">
                <a:solidFill>
                  <a:srgbClr val="0070C0"/>
                </a:solidFill>
              </a:rPr>
              <a:t> </a:t>
            </a:r>
            <a:r>
              <a:rPr lang="sv-SE" sz="1050" dirty="0" err="1" smtClean="0">
                <a:solidFill>
                  <a:srgbClr val="0070C0"/>
                </a:solidFill>
              </a:rPr>
              <a:t>many</a:t>
            </a:r>
            <a:r>
              <a:rPr lang="sv-SE" sz="1050" dirty="0" smtClean="0">
                <a:solidFill>
                  <a:srgbClr val="0070C0"/>
                </a:solidFill>
              </a:rPr>
              <a:t> signals going </a:t>
            </a:r>
            <a:r>
              <a:rPr lang="sv-SE" sz="1050" dirty="0" err="1" smtClean="0">
                <a:solidFill>
                  <a:srgbClr val="0070C0"/>
                </a:solidFill>
              </a:rPr>
              <a:t>into</a:t>
            </a:r>
            <a:r>
              <a:rPr lang="sv-SE" sz="1050" dirty="0" smtClean="0">
                <a:solidFill>
                  <a:srgbClr val="0070C0"/>
                </a:solidFill>
              </a:rPr>
              <a:t> a wire (</a:t>
            </a:r>
            <a:r>
              <a:rPr lang="sv-SE" sz="1050" dirty="0" err="1" smtClean="0">
                <a:solidFill>
                  <a:srgbClr val="0070C0"/>
                </a:solidFill>
              </a:rPr>
              <a:t>either</a:t>
            </a:r>
            <a:r>
              <a:rPr lang="sv-SE" sz="1050" dirty="0" smtClean="0">
                <a:solidFill>
                  <a:srgbClr val="0070C0"/>
                </a:solidFill>
              </a:rPr>
              <a:t> </a:t>
            </a:r>
            <a:r>
              <a:rPr lang="sv-SE" sz="1050" dirty="0" err="1" smtClean="0">
                <a:solidFill>
                  <a:srgbClr val="0070C0"/>
                </a:solidFill>
              </a:rPr>
              <a:t>you</a:t>
            </a:r>
            <a:r>
              <a:rPr lang="sv-SE" sz="1050" dirty="0" smtClean="0">
                <a:solidFill>
                  <a:srgbClr val="0070C0"/>
                </a:solidFill>
              </a:rPr>
              <a:t> </a:t>
            </a:r>
            <a:r>
              <a:rPr lang="sv-SE" sz="1050" dirty="0" err="1" smtClean="0">
                <a:solidFill>
                  <a:srgbClr val="0070C0"/>
                </a:solidFill>
              </a:rPr>
              <a:t>declare</a:t>
            </a:r>
            <a:r>
              <a:rPr lang="sv-SE" sz="1050" dirty="0" smtClean="0">
                <a:solidFill>
                  <a:srgbClr val="0070C0"/>
                </a:solidFill>
              </a:rPr>
              <a:t> </a:t>
            </a:r>
            <a:r>
              <a:rPr lang="sv-SE" sz="1050" dirty="0" err="1" smtClean="0">
                <a:solidFill>
                  <a:srgbClr val="0070C0"/>
                </a:solidFill>
              </a:rPr>
              <a:t>two</a:t>
            </a:r>
            <a:r>
              <a:rPr lang="sv-SE" sz="1050" dirty="0" smtClean="0">
                <a:solidFill>
                  <a:srgbClr val="0070C0"/>
                </a:solidFill>
              </a:rPr>
              <a:t> different signals </a:t>
            </a:r>
            <a:r>
              <a:rPr lang="sv-SE" sz="1050" dirty="0" err="1" smtClean="0">
                <a:solidFill>
                  <a:srgbClr val="0070C0"/>
                </a:solidFill>
              </a:rPr>
              <a:t>into</a:t>
            </a:r>
            <a:r>
              <a:rPr lang="sv-SE" sz="1050" dirty="0" smtClean="0">
                <a:solidFill>
                  <a:srgbClr val="0070C0"/>
                </a:solidFill>
              </a:rPr>
              <a:t> the same wire or </a:t>
            </a:r>
            <a:r>
              <a:rPr lang="sv-SE" sz="1050" dirty="0" err="1" smtClean="0">
                <a:solidFill>
                  <a:srgbClr val="0070C0"/>
                </a:solidFill>
              </a:rPr>
              <a:t>something</a:t>
            </a:r>
            <a:r>
              <a:rPr lang="sv-SE" sz="1050" dirty="0" smtClean="0">
                <a:solidFill>
                  <a:srgbClr val="0070C0"/>
                </a:solidFill>
              </a:rPr>
              <a:t> is </a:t>
            </a:r>
            <a:r>
              <a:rPr lang="sv-SE" sz="1050" dirty="0" err="1" smtClean="0">
                <a:solidFill>
                  <a:srgbClr val="0070C0"/>
                </a:solidFill>
              </a:rPr>
              <a:t>flowing</a:t>
            </a:r>
            <a:r>
              <a:rPr lang="sv-SE" sz="1050" dirty="0" smtClean="0">
                <a:solidFill>
                  <a:srgbClr val="0070C0"/>
                </a:solidFill>
              </a:rPr>
              <a:t> in the </a:t>
            </a:r>
            <a:r>
              <a:rPr lang="sv-SE" sz="1050" dirty="0" err="1" smtClean="0">
                <a:solidFill>
                  <a:srgbClr val="0070C0"/>
                </a:solidFill>
              </a:rPr>
              <a:t>wrong</a:t>
            </a:r>
            <a:r>
              <a:rPr lang="sv-SE" sz="1050" dirty="0" smtClean="0">
                <a:solidFill>
                  <a:srgbClr val="0070C0"/>
                </a:solidFill>
              </a:rPr>
              <a:t> </a:t>
            </a:r>
            <a:r>
              <a:rPr lang="sv-SE" sz="1050" dirty="0" err="1" smtClean="0">
                <a:solidFill>
                  <a:srgbClr val="0070C0"/>
                </a:solidFill>
              </a:rPr>
              <a:t>way</a:t>
            </a:r>
            <a:r>
              <a:rPr lang="sv-SE" sz="1050" dirty="0" smtClean="0">
                <a:solidFill>
                  <a:srgbClr val="0070C0"/>
                </a:solidFill>
              </a:rPr>
              <a:t>)</a:t>
            </a:r>
          </a:p>
          <a:p>
            <a:r>
              <a:rPr lang="sv-SE" sz="1050" dirty="0" smtClean="0">
                <a:solidFill>
                  <a:srgbClr val="00B050"/>
                </a:solidFill>
              </a:rPr>
              <a:t>Green </a:t>
            </a:r>
            <a:r>
              <a:rPr lang="sv-SE" sz="1050" dirty="0" err="1" smtClean="0">
                <a:solidFill>
                  <a:srgbClr val="00B050"/>
                </a:solidFill>
              </a:rPr>
              <a:t>means</a:t>
            </a:r>
            <a:r>
              <a:rPr lang="sv-SE" sz="1050" dirty="0" smtClean="0">
                <a:solidFill>
                  <a:srgbClr val="00B050"/>
                </a:solidFill>
              </a:rPr>
              <a:t> </a:t>
            </a:r>
            <a:r>
              <a:rPr lang="sv-SE" sz="1050" dirty="0" err="1" smtClean="0">
                <a:solidFill>
                  <a:srgbClr val="00B050"/>
                </a:solidFill>
              </a:rPr>
              <a:t>there</a:t>
            </a:r>
            <a:r>
              <a:rPr lang="sv-SE" sz="1050" dirty="0" smtClean="0">
                <a:solidFill>
                  <a:srgbClr val="00B050"/>
                </a:solidFill>
              </a:rPr>
              <a:t> is </a:t>
            </a:r>
            <a:r>
              <a:rPr lang="sv-SE" sz="1050" dirty="0" err="1" smtClean="0">
                <a:solidFill>
                  <a:srgbClr val="00B050"/>
                </a:solidFill>
              </a:rPr>
              <a:t>one</a:t>
            </a:r>
            <a:r>
              <a:rPr lang="sv-SE" sz="1050" dirty="0" smtClean="0">
                <a:solidFill>
                  <a:srgbClr val="00B050"/>
                </a:solidFill>
              </a:rPr>
              <a:t> signal </a:t>
            </a:r>
            <a:r>
              <a:rPr lang="sv-SE" sz="1050" dirty="0" err="1" smtClean="0">
                <a:solidFill>
                  <a:srgbClr val="00B050"/>
                </a:solidFill>
              </a:rPr>
              <a:t>reaching</a:t>
            </a:r>
            <a:r>
              <a:rPr lang="sv-SE" sz="1050" dirty="0" smtClean="0">
                <a:solidFill>
                  <a:srgbClr val="00B050"/>
                </a:solidFill>
              </a:rPr>
              <a:t> the wire (</a:t>
            </a:r>
            <a:r>
              <a:rPr lang="sv-SE" sz="1050" dirty="0" err="1" smtClean="0">
                <a:solidFill>
                  <a:srgbClr val="00B050"/>
                </a:solidFill>
              </a:rPr>
              <a:t>careful</a:t>
            </a:r>
            <a:r>
              <a:rPr lang="sv-SE" sz="1050" dirty="0" smtClean="0">
                <a:solidFill>
                  <a:srgbClr val="00B050"/>
                </a:solidFill>
              </a:rPr>
              <a:t> just </a:t>
            </a:r>
            <a:r>
              <a:rPr lang="sv-SE" sz="1050" dirty="0" err="1" smtClean="0">
                <a:solidFill>
                  <a:srgbClr val="00B050"/>
                </a:solidFill>
              </a:rPr>
              <a:t>because</a:t>
            </a:r>
            <a:r>
              <a:rPr lang="sv-SE" sz="1050" dirty="0" smtClean="0">
                <a:solidFill>
                  <a:srgbClr val="00B050"/>
                </a:solidFill>
              </a:rPr>
              <a:t> the signal is </a:t>
            </a:r>
            <a:r>
              <a:rPr lang="sv-SE" sz="1050" dirty="0" err="1" smtClean="0">
                <a:solidFill>
                  <a:srgbClr val="00B050"/>
                </a:solidFill>
              </a:rPr>
              <a:t>great</a:t>
            </a:r>
            <a:r>
              <a:rPr lang="sv-SE" sz="1050" dirty="0" smtClean="0">
                <a:solidFill>
                  <a:srgbClr val="00B050"/>
                </a:solidFill>
              </a:rPr>
              <a:t> </a:t>
            </a:r>
            <a:r>
              <a:rPr lang="sv-SE" sz="1050" dirty="0" err="1" smtClean="0">
                <a:solidFill>
                  <a:srgbClr val="00B050"/>
                </a:solidFill>
              </a:rPr>
              <a:t>does</a:t>
            </a:r>
            <a:r>
              <a:rPr lang="sv-SE" sz="1050" dirty="0" smtClean="0">
                <a:solidFill>
                  <a:srgbClr val="00B050"/>
                </a:solidFill>
              </a:rPr>
              <a:t> not </a:t>
            </a:r>
            <a:r>
              <a:rPr lang="sv-SE" sz="1050" dirty="0" err="1" smtClean="0">
                <a:solidFill>
                  <a:srgbClr val="00B050"/>
                </a:solidFill>
              </a:rPr>
              <a:t>mean</a:t>
            </a:r>
            <a:r>
              <a:rPr lang="sv-SE" sz="1050" dirty="0" smtClean="0">
                <a:solidFill>
                  <a:srgbClr val="00B050"/>
                </a:solidFill>
              </a:rPr>
              <a:t> </a:t>
            </a:r>
            <a:r>
              <a:rPr lang="sv-SE" sz="1050" dirty="0" err="1" smtClean="0">
                <a:solidFill>
                  <a:srgbClr val="00B050"/>
                </a:solidFill>
              </a:rPr>
              <a:t>that</a:t>
            </a:r>
            <a:r>
              <a:rPr lang="sv-SE" sz="1050" dirty="0" smtClean="0">
                <a:solidFill>
                  <a:srgbClr val="00B050"/>
                </a:solidFill>
              </a:rPr>
              <a:t> it is the </a:t>
            </a:r>
            <a:r>
              <a:rPr lang="sv-SE" sz="1050" dirty="0" err="1" smtClean="0">
                <a:solidFill>
                  <a:srgbClr val="00B050"/>
                </a:solidFill>
              </a:rPr>
              <a:t>correct</a:t>
            </a:r>
            <a:r>
              <a:rPr lang="sv-SE" sz="1050" dirty="0" smtClean="0">
                <a:solidFill>
                  <a:srgbClr val="00B050"/>
                </a:solidFill>
              </a:rPr>
              <a:t> </a:t>
            </a:r>
            <a:r>
              <a:rPr lang="sv-SE" sz="1050" dirty="0" err="1" smtClean="0">
                <a:solidFill>
                  <a:srgbClr val="00B050"/>
                </a:solidFill>
              </a:rPr>
              <a:t>value</a:t>
            </a:r>
            <a:r>
              <a:rPr lang="sv-SE" sz="1050" dirty="0" smtClean="0">
                <a:solidFill>
                  <a:srgbClr val="00B050"/>
                </a:solidFill>
              </a:rPr>
              <a:t>)</a:t>
            </a:r>
            <a:endParaRPr lang="sv-SE" sz="1050" dirty="0">
              <a:solidFill>
                <a:srgbClr val="00B050"/>
              </a:solidFill>
            </a:endParaRPr>
          </a:p>
        </p:txBody>
      </p:sp>
      <p:cxnSp>
        <p:nvCxnSpPr>
          <p:cNvPr id="12" name="Straight Arrow Connector 11"/>
          <p:cNvCxnSpPr/>
          <p:nvPr/>
        </p:nvCxnSpPr>
        <p:spPr>
          <a:xfrm flipH="1">
            <a:off x="7347284" y="1181368"/>
            <a:ext cx="2157665" cy="7356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504949" y="758191"/>
            <a:ext cx="1628273" cy="577081"/>
          </a:xfrm>
          <a:prstGeom prst="rect">
            <a:avLst/>
          </a:prstGeom>
          <a:noFill/>
          <a:ln w="38100">
            <a:solidFill>
              <a:srgbClr val="FF0000"/>
            </a:solidFill>
          </a:ln>
        </p:spPr>
        <p:txBody>
          <a:bodyPr wrap="square" rtlCol="0">
            <a:spAutoFit/>
          </a:bodyPr>
          <a:lstStyle/>
          <a:p>
            <a:r>
              <a:rPr lang="sv-SE" sz="1050" dirty="0" err="1" smtClean="0">
                <a:solidFill>
                  <a:srgbClr val="FF0000"/>
                </a:solidFill>
              </a:rPr>
              <a:t>Use</a:t>
            </a:r>
            <a:r>
              <a:rPr lang="sv-SE" sz="1050" dirty="0" smtClean="0">
                <a:solidFill>
                  <a:srgbClr val="FF0000"/>
                </a:solidFill>
              </a:rPr>
              <a:t> the </a:t>
            </a:r>
            <a:r>
              <a:rPr lang="sv-SE" sz="1050" dirty="0" err="1" smtClean="0">
                <a:solidFill>
                  <a:srgbClr val="FF0000"/>
                </a:solidFill>
              </a:rPr>
              <a:t>control</a:t>
            </a:r>
            <a:r>
              <a:rPr lang="sv-SE" sz="1050" dirty="0" smtClean="0">
                <a:solidFill>
                  <a:srgbClr val="FF0000"/>
                </a:solidFill>
              </a:rPr>
              <a:t> signals to </a:t>
            </a:r>
            <a:r>
              <a:rPr lang="sv-SE" sz="1050" dirty="0" err="1" smtClean="0">
                <a:solidFill>
                  <a:srgbClr val="FF0000"/>
                </a:solidFill>
              </a:rPr>
              <a:t>determine</a:t>
            </a:r>
            <a:r>
              <a:rPr lang="sv-SE" sz="1050" dirty="0" smtClean="0">
                <a:solidFill>
                  <a:srgbClr val="FF0000"/>
                </a:solidFill>
              </a:rPr>
              <a:t> </a:t>
            </a:r>
            <a:r>
              <a:rPr lang="sv-SE" sz="1050" dirty="0" err="1" smtClean="0">
                <a:solidFill>
                  <a:srgbClr val="FF0000"/>
                </a:solidFill>
              </a:rPr>
              <a:t>if</a:t>
            </a:r>
            <a:r>
              <a:rPr lang="sv-SE" sz="1050" dirty="0" smtClean="0">
                <a:solidFill>
                  <a:srgbClr val="FF0000"/>
                </a:solidFill>
              </a:rPr>
              <a:t> </a:t>
            </a:r>
            <a:r>
              <a:rPr lang="sv-SE" sz="1050" dirty="0" err="1" smtClean="0">
                <a:solidFill>
                  <a:srgbClr val="FF0000"/>
                </a:solidFill>
              </a:rPr>
              <a:t>calculations</a:t>
            </a:r>
            <a:r>
              <a:rPr lang="sv-SE" sz="1050" dirty="0" smtClean="0">
                <a:solidFill>
                  <a:srgbClr val="FF0000"/>
                </a:solidFill>
              </a:rPr>
              <a:t> </a:t>
            </a:r>
            <a:r>
              <a:rPr lang="sv-SE" sz="1050" dirty="0" err="1" smtClean="0">
                <a:solidFill>
                  <a:srgbClr val="FF0000"/>
                </a:solidFill>
              </a:rPr>
              <a:t>are</a:t>
            </a:r>
            <a:r>
              <a:rPr lang="sv-SE" sz="1050" dirty="0" smtClean="0">
                <a:solidFill>
                  <a:srgbClr val="FF0000"/>
                </a:solidFill>
              </a:rPr>
              <a:t> </a:t>
            </a:r>
            <a:r>
              <a:rPr lang="sv-SE" sz="1050" dirty="0" err="1" smtClean="0">
                <a:solidFill>
                  <a:srgbClr val="FF0000"/>
                </a:solidFill>
              </a:rPr>
              <a:t>there</a:t>
            </a:r>
            <a:r>
              <a:rPr lang="sv-SE" sz="1050" dirty="0" smtClean="0">
                <a:solidFill>
                  <a:srgbClr val="FF0000"/>
                </a:solidFill>
              </a:rPr>
              <a:t> </a:t>
            </a:r>
            <a:endParaRPr lang="sv-SE" sz="1050" dirty="0">
              <a:solidFill>
                <a:srgbClr val="00B050"/>
              </a:solidFill>
            </a:endParaRPr>
          </a:p>
        </p:txBody>
      </p:sp>
      <p:sp>
        <p:nvSpPr>
          <p:cNvPr id="19" name="Oval 18"/>
          <p:cNvSpPr/>
          <p:nvPr/>
        </p:nvSpPr>
        <p:spPr>
          <a:xfrm>
            <a:off x="6841958" y="2727158"/>
            <a:ext cx="625642" cy="2429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613466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Debugging</a:t>
            </a:r>
            <a:r>
              <a:rPr lang="sv-SE" dirty="0" smtClean="0"/>
              <a:t> + </a:t>
            </a:r>
            <a:r>
              <a:rPr lang="sv-SE" dirty="0" err="1" smtClean="0"/>
              <a:t>Checking</a:t>
            </a:r>
            <a:r>
              <a:rPr lang="sv-SE" dirty="0" smtClean="0"/>
              <a:t> </a:t>
            </a:r>
            <a:r>
              <a:rPr lang="sv-SE" dirty="0" err="1" smtClean="0"/>
              <a:t>Code</a:t>
            </a:r>
            <a:endParaRPr lang="sv-SE" dirty="0"/>
          </a:p>
        </p:txBody>
      </p:sp>
      <p:sp>
        <p:nvSpPr>
          <p:cNvPr id="3" name="Subtitle 2"/>
          <p:cNvSpPr>
            <a:spLocks noGrp="1"/>
          </p:cNvSpPr>
          <p:nvPr>
            <p:ph type="subTitle" idx="1"/>
          </p:nvPr>
        </p:nvSpPr>
        <p:spPr/>
        <p:txBody>
          <a:bodyPr/>
          <a:lstStyle/>
          <a:p>
            <a:endParaRPr lang="sv-SE"/>
          </a:p>
        </p:txBody>
      </p:sp>
    </p:spTree>
    <p:extLst>
      <p:ext uri="{BB962C8B-B14F-4D97-AF65-F5344CB8AC3E}">
        <p14:creationId xmlns:p14="http://schemas.microsoft.com/office/powerpoint/2010/main" val="40395868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b="1" dirty="0" smtClean="0"/>
              <a:t>SLIDES LEFT TO DO</a:t>
            </a:r>
            <a:endParaRPr lang="sv-SE" b="1" dirty="0"/>
          </a:p>
        </p:txBody>
      </p:sp>
      <p:sp>
        <p:nvSpPr>
          <p:cNvPr id="3" name="Content Placeholder 2"/>
          <p:cNvSpPr>
            <a:spLocks noGrp="1"/>
          </p:cNvSpPr>
          <p:nvPr>
            <p:ph idx="1"/>
          </p:nvPr>
        </p:nvSpPr>
        <p:spPr/>
        <p:txBody>
          <a:bodyPr/>
          <a:lstStyle/>
          <a:p>
            <a:r>
              <a:rPr lang="sv-SE" b="1" dirty="0" smtClean="0"/>
              <a:t>Hardware overview of the ADQ14-Dc</a:t>
            </a:r>
          </a:p>
          <a:p>
            <a:r>
              <a:rPr lang="sv-SE" b="1" dirty="0" smtClean="0"/>
              <a:t>Internal Hardware (how chasis -&gt; FPGA -&gt; memory -&gt; processor-&gt; computer )</a:t>
            </a:r>
          </a:p>
          <a:p>
            <a:r>
              <a:rPr lang="sv-SE" b="1" dirty="0" smtClean="0"/>
              <a:t>External Hardware (how to hook up IQ mixers)</a:t>
            </a:r>
          </a:p>
          <a:p>
            <a:r>
              <a:rPr lang="sv-SE" b="1" dirty="0" smtClean="0"/>
              <a:t>How UserLogic2 Connects to the rest of the program </a:t>
            </a:r>
          </a:p>
          <a:p>
            <a:r>
              <a:rPr lang="sv-SE" b="1" dirty="0" smtClean="0"/>
              <a:t>How the software communicates with the hardware </a:t>
            </a:r>
          </a:p>
          <a:p>
            <a:r>
              <a:rPr lang="sv-SE" b="1" dirty="0" smtClean="0"/>
              <a:t>FIX ABBREVIATIONS</a:t>
            </a:r>
            <a:br>
              <a:rPr lang="sv-SE" b="1" dirty="0" smtClean="0"/>
            </a:br>
            <a:endParaRPr lang="sv-SE" b="1" dirty="0"/>
          </a:p>
        </p:txBody>
      </p:sp>
    </p:spTree>
    <p:extLst>
      <p:ext uri="{BB962C8B-B14F-4D97-AF65-F5344CB8AC3E}">
        <p14:creationId xmlns:p14="http://schemas.microsoft.com/office/powerpoint/2010/main" val="1002337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Reading </a:t>
            </a:r>
            <a:r>
              <a:rPr lang="sv-SE" dirty="0" err="1" smtClean="0"/>
              <a:t>Out</a:t>
            </a:r>
            <a:r>
              <a:rPr lang="sv-SE" dirty="0" smtClean="0"/>
              <a:t> </a:t>
            </a:r>
            <a:r>
              <a:rPr lang="sv-SE" dirty="0" err="1" smtClean="0"/>
              <a:t>Values</a:t>
            </a:r>
            <a:endParaRPr lang="sv-SE" dirty="0"/>
          </a:p>
        </p:txBody>
      </p:sp>
      <p:sp>
        <p:nvSpPr>
          <p:cNvPr id="3" name="Content Placeholder 2"/>
          <p:cNvSpPr>
            <a:spLocks noGrp="1"/>
          </p:cNvSpPr>
          <p:nvPr>
            <p:ph idx="1"/>
          </p:nvPr>
        </p:nvSpPr>
        <p:spPr/>
        <p:txBody>
          <a:bodyPr/>
          <a:lstStyle/>
          <a:p>
            <a:r>
              <a:rPr lang="sv-SE" dirty="0" smtClean="0"/>
              <a:t>Use Control Registers !  (see later slides)</a:t>
            </a:r>
          </a:p>
          <a:p>
            <a:r>
              <a:rPr lang="sv-SE" dirty="0" smtClean="0"/>
              <a:t>By </a:t>
            </a:r>
            <a:r>
              <a:rPr lang="sv-SE" dirty="0" err="1" smtClean="0"/>
              <a:t>sticking</a:t>
            </a:r>
            <a:r>
              <a:rPr lang="sv-SE" dirty="0" smtClean="0"/>
              <a:t> in </a:t>
            </a:r>
            <a:r>
              <a:rPr lang="sv-SE" dirty="0" err="1" smtClean="0"/>
              <a:t>certain</a:t>
            </a:r>
            <a:r>
              <a:rPr lang="sv-SE" dirty="0" smtClean="0"/>
              <a:t> </a:t>
            </a:r>
            <a:r>
              <a:rPr lang="sv-SE" dirty="0" err="1" smtClean="0"/>
              <a:t>values</a:t>
            </a:r>
            <a:r>
              <a:rPr lang="sv-SE" dirty="0" smtClean="0"/>
              <a:t> </a:t>
            </a:r>
            <a:r>
              <a:rPr lang="sv-SE" dirty="0" err="1" smtClean="0"/>
              <a:t>into</a:t>
            </a:r>
            <a:r>
              <a:rPr lang="sv-SE" dirty="0" smtClean="0"/>
              <a:t> a 32 bit register </a:t>
            </a:r>
            <a:r>
              <a:rPr lang="sv-SE" dirty="0" err="1" smtClean="0"/>
              <a:t>you</a:t>
            </a:r>
            <a:r>
              <a:rPr lang="sv-SE" dirty="0" smtClean="0"/>
              <a:t> </a:t>
            </a:r>
            <a:r>
              <a:rPr lang="sv-SE" dirty="0" err="1" smtClean="0"/>
              <a:t>can</a:t>
            </a:r>
            <a:r>
              <a:rPr lang="sv-SE" dirty="0" smtClean="0"/>
              <a:t> read </a:t>
            </a:r>
            <a:r>
              <a:rPr lang="sv-SE" dirty="0" err="1" smtClean="0"/>
              <a:t>out</a:t>
            </a:r>
            <a:r>
              <a:rPr lang="sv-SE" dirty="0" smtClean="0"/>
              <a:t> the </a:t>
            </a:r>
            <a:r>
              <a:rPr lang="sv-SE" dirty="0" err="1" smtClean="0"/>
              <a:t>value</a:t>
            </a:r>
            <a:r>
              <a:rPr lang="sv-SE" dirty="0" smtClean="0"/>
              <a:t> in the C </a:t>
            </a:r>
            <a:r>
              <a:rPr lang="sv-SE" dirty="0" err="1" smtClean="0"/>
              <a:t>code</a:t>
            </a:r>
            <a:r>
              <a:rPr lang="sv-SE" dirty="0" smtClean="0"/>
              <a:t> </a:t>
            </a:r>
            <a:r>
              <a:rPr lang="sv-SE" dirty="0" err="1" smtClean="0"/>
              <a:t>when</a:t>
            </a:r>
            <a:r>
              <a:rPr lang="sv-SE" dirty="0" smtClean="0"/>
              <a:t> streaming</a:t>
            </a:r>
          </a:p>
          <a:p>
            <a:r>
              <a:rPr lang="sv-SE" dirty="0" err="1" smtClean="0"/>
              <a:t>ReadUserRegister</a:t>
            </a:r>
            <a:r>
              <a:rPr lang="sv-SE" dirty="0" smtClean="0"/>
              <a:t>(</a:t>
            </a:r>
            <a:r>
              <a:rPr lang="sv-SE" dirty="0" err="1" smtClean="0"/>
              <a:t>userlogic</a:t>
            </a:r>
            <a:r>
              <a:rPr lang="sv-SE" dirty="0" smtClean="0"/>
              <a:t>, </a:t>
            </a:r>
            <a:r>
              <a:rPr lang="sv-SE" dirty="0" err="1" smtClean="0"/>
              <a:t>reg</a:t>
            </a:r>
            <a:r>
              <a:rPr lang="sv-SE" dirty="0" smtClean="0"/>
              <a:t> </a:t>
            </a:r>
            <a:r>
              <a:rPr lang="sv-SE" dirty="0" err="1" smtClean="0"/>
              <a:t>address</a:t>
            </a:r>
            <a:r>
              <a:rPr lang="sv-SE" dirty="0" smtClean="0"/>
              <a:t>);</a:t>
            </a:r>
          </a:p>
          <a:p>
            <a:r>
              <a:rPr lang="pt-BR" dirty="0"/>
              <a:t>ADQ_ReadUserRegister(adq_cu, adq_num, 2, 0x14, &amp;read_0x14);</a:t>
            </a:r>
            <a:endParaRPr lang="sv-SE" dirty="0"/>
          </a:p>
        </p:txBody>
      </p:sp>
    </p:spTree>
    <p:extLst>
      <p:ext uri="{BB962C8B-B14F-4D97-AF65-F5344CB8AC3E}">
        <p14:creationId xmlns:p14="http://schemas.microsoft.com/office/powerpoint/2010/main" val="3641232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Check </a:t>
            </a:r>
            <a:r>
              <a:rPr lang="sv-SE" dirty="0" err="1" smtClean="0"/>
              <a:t>Calculations</a:t>
            </a:r>
            <a:r>
              <a:rPr lang="sv-SE" dirty="0" smtClean="0"/>
              <a:t> </a:t>
            </a:r>
            <a:endParaRPr lang="sv-SE" dirty="0"/>
          </a:p>
        </p:txBody>
      </p:sp>
      <p:sp>
        <p:nvSpPr>
          <p:cNvPr id="3" name="Content Placeholder 2"/>
          <p:cNvSpPr>
            <a:spLocks noGrp="1"/>
          </p:cNvSpPr>
          <p:nvPr>
            <p:ph idx="1"/>
          </p:nvPr>
        </p:nvSpPr>
        <p:spPr>
          <a:xfrm>
            <a:off x="838200" y="1507958"/>
            <a:ext cx="10515600" cy="4669005"/>
          </a:xfrm>
        </p:spPr>
        <p:txBody>
          <a:bodyPr/>
          <a:lstStyle/>
          <a:p>
            <a:r>
              <a:rPr lang="sv-SE" dirty="0" err="1" smtClean="0"/>
              <a:t>Raw</a:t>
            </a:r>
            <a:r>
              <a:rPr lang="sv-SE" dirty="0" smtClean="0"/>
              <a:t> Data </a:t>
            </a:r>
            <a:r>
              <a:rPr lang="sv-SE" dirty="0" err="1" smtClean="0"/>
              <a:t>will</a:t>
            </a:r>
            <a:r>
              <a:rPr lang="sv-SE" dirty="0" smtClean="0"/>
              <a:t> be in </a:t>
            </a:r>
            <a:r>
              <a:rPr lang="sv-SE" dirty="0" err="1" smtClean="0"/>
              <a:t>textfiles</a:t>
            </a:r>
            <a:r>
              <a:rPr lang="sv-SE" dirty="0" smtClean="0"/>
              <a:t> ’waveform0_ch2.txt’</a:t>
            </a:r>
          </a:p>
          <a:p>
            <a:r>
              <a:rPr lang="sv-SE" dirty="0" smtClean="0"/>
              <a:t>C:\Users\Speedy\Desktop\SP </a:t>
            </a:r>
            <a:r>
              <a:rPr lang="sv-SE" dirty="0" err="1" smtClean="0"/>
              <a:t>Devices</a:t>
            </a:r>
            <a:r>
              <a:rPr lang="sv-SE" dirty="0" smtClean="0"/>
              <a:t>\ADQ14__4C_DevKit_r31282\ul2_examples\</a:t>
            </a:r>
            <a:r>
              <a:rPr lang="sv-SE" dirty="0" err="1" smtClean="0"/>
              <a:t>simple_streaming_acqusition</a:t>
            </a:r>
            <a:r>
              <a:rPr lang="sv-SE" dirty="0" smtClean="0"/>
              <a:t>\</a:t>
            </a:r>
            <a:r>
              <a:rPr lang="sv-SE" dirty="0" err="1" smtClean="0"/>
              <a:t>simple_streaming_acquisition_software</a:t>
            </a:r>
            <a:endParaRPr lang="sv-SE" dirty="0" smtClean="0"/>
          </a:p>
          <a:p>
            <a:pPr marL="0" indent="0">
              <a:buNone/>
            </a:pPr>
            <a:endParaRPr lang="sv-SE" dirty="0" smtClean="0"/>
          </a:p>
          <a:p>
            <a:r>
              <a:rPr lang="sv-SE" dirty="0" smtClean="0"/>
              <a:t>Check </a:t>
            </a:r>
            <a:r>
              <a:rPr lang="sv-SE" dirty="0" err="1" smtClean="0"/>
              <a:t>work</a:t>
            </a:r>
            <a:r>
              <a:rPr lang="sv-SE" dirty="0" smtClean="0"/>
              <a:t> </a:t>
            </a:r>
            <a:r>
              <a:rPr lang="sv-SE" dirty="0" err="1" smtClean="0"/>
              <a:t>with</a:t>
            </a:r>
            <a:r>
              <a:rPr lang="sv-SE" dirty="0" smtClean="0"/>
              <a:t> Excel: ’</a:t>
            </a:r>
            <a:r>
              <a:rPr lang="sv-SE" dirty="0" err="1" smtClean="0"/>
              <a:t>FPGA_DataCheck</a:t>
            </a:r>
            <a:r>
              <a:rPr lang="sv-SE" dirty="0" smtClean="0"/>
              <a:t>’ </a:t>
            </a:r>
          </a:p>
          <a:p>
            <a:pPr lvl="1"/>
            <a:r>
              <a:rPr lang="sv-SE" dirty="0" smtClean="0"/>
              <a:t>Can copy and paste data from text file onto Cols. A B C D </a:t>
            </a:r>
            <a:endParaRPr lang="sv-SE" dirty="0" smtClean="0"/>
          </a:p>
          <a:p>
            <a:pPr lvl="1"/>
            <a:r>
              <a:rPr lang="sv-SE" dirty="0" err="1" smtClean="0"/>
              <a:t>Compare</a:t>
            </a:r>
            <a:r>
              <a:rPr lang="sv-SE" dirty="0" smtClean="0"/>
              <a:t> </a:t>
            </a:r>
            <a:r>
              <a:rPr lang="sv-SE" dirty="0" err="1" smtClean="0"/>
              <a:t>Raw</a:t>
            </a:r>
            <a:r>
              <a:rPr lang="sv-SE" dirty="0" smtClean="0"/>
              <a:t> data </a:t>
            </a:r>
            <a:r>
              <a:rPr lang="sv-SE" dirty="0" err="1" smtClean="0"/>
              <a:t>calculations</a:t>
            </a:r>
            <a:r>
              <a:rPr lang="sv-SE" dirty="0" smtClean="0"/>
              <a:t> on </a:t>
            </a:r>
            <a:r>
              <a:rPr lang="sv-SE" dirty="0" err="1" smtClean="0"/>
              <a:t>excel</a:t>
            </a:r>
            <a:r>
              <a:rPr lang="sv-SE" dirty="0" smtClean="0"/>
              <a:t> </a:t>
            </a:r>
            <a:r>
              <a:rPr lang="sv-SE" dirty="0" err="1" smtClean="0"/>
              <a:t>with</a:t>
            </a:r>
            <a:r>
              <a:rPr lang="sv-SE" dirty="0" smtClean="0"/>
              <a:t> </a:t>
            </a:r>
            <a:r>
              <a:rPr lang="sv-SE" dirty="0" err="1" smtClean="0"/>
              <a:t>what</a:t>
            </a:r>
            <a:r>
              <a:rPr lang="sv-SE" dirty="0" smtClean="0"/>
              <a:t> </a:t>
            </a:r>
            <a:r>
              <a:rPr lang="sv-SE" dirty="0" err="1" smtClean="0"/>
              <a:t>you</a:t>
            </a:r>
            <a:r>
              <a:rPr lang="sv-SE" dirty="0" smtClean="0"/>
              <a:t> read </a:t>
            </a:r>
            <a:r>
              <a:rPr lang="sv-SE" dirty="0" err="1" smtClean="0"/>
              <a:t>out</a:t>
            </a:r>
            <a:r>
              <a:rPr lang="sv-SE" dirty="0" smtClean="0"/>
              <a:t> on registers</a:t>
            </a:r>
            <a:endParaRPr lang="sv-SE" dirty="0"/>
          </a:p>
        </p:txBody>
      </p:sp>
    </p:spTree>
    <p:extLst>
      <p:ext uri="{BB962C8B-B14F-4D97-AF65-F5344CB8AC3E}">
        <p14:creationId xmlns:p14="http://schemas.microsoft.com/office/powerpoint/2010/main" val="1188593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725" y="184150"/>
            <a:ext cx="10515600" cy="1325563"/>
          </a:xfrm>
        </p:spPr>
        <p:txBody>
          <a:bodyPr/>
          <a:lstStyle/>
          <a:p>
            <a:r>
              <a:rPr lang="sv-SE" dirty="0" smtClean="0"/>
              <a:t>Copying to Excel </a:t>
            </a:r>
            <a:endParaRPr lang="sv-SE" dirty="0"/>
          </a:p>
        </p:txBody>
      </p:sp>
      <p:sp>
        <p:nvSpPr>
          <p:cNvPr id="3" name="Content Placeholder 2"/>
          <p:cNvSpPr>
            <a:spLocks noGrp="1"/>
          </p:cNvSpPr>
          <p:nvPr>
            <p:ph idx="1"/>
          </p:nvPr>
        </p:nvSpPr>
        <p:spPr>
          <a:xfrm>
            <a:off x="171450" y="5553075"/>
            <a:ext cx="7181850" cy="1171575"/>
          </a:xfrm>
        </p:spPr>
        <p:txBody>
          <a:bodyPr>
            <a:normAutofit fontScale="85000" lnSpcReduction="20000"/>
          </a:bodyPr>
          <a:lstStyle/>
          <a:p>
            <a:pPr marL="0" indent="0">
              <a:buNone/>
            </a:pPr>
            <a:r>
              <a:rPr lang="sv-SE" dirty="0" smtClean="0"/>
              <a:t>Here you can see the data path to the text files. Channel A data file is clicked on and opened in the back. The excel file shows where the corresponding text should be copied and pasted to</a:t>
            </a:r>
            <a:endParaRPr lang="sv-SE"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5398" t="3320" r="46552" b="54270"/>
          <a:stretch/>
        </p:blipFill>
        <p:spPr bwMode="auto">
          <a:xfrm>
            <a:off x="8731492" y="1486304"/>
            <a:ext cx="3365258" cy="4447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12059" t="19303" r="17975" b="21034"/>
          <a:stretch/>
        </p:blipFill>
        <p:spPr bwMode="auto">
          <a:xfrm>
            <a:off x="104774" y="1243012"/>
            <a:ext cx="8524875" cy="4089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p:nvPr/>
        </p:nvCxnSpPr>
        <p:spPr>
          <a:xfrm>
            <a:off x="9105900" y="2362200"/>
            <a:ext cx="0" cy="457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042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0825"/>
            <a:ext cx="10515600" cy="1325563"/>
          </a:xfrm>
        </p:spPr>
        <p:txBody>
          <a:bodyPr/>
          <a:lstStyle/>
          <a:p>
            <a:r>
              <a:rPr lang="sv-SE" dirty="0" smtClean="0"/>
              <a:t>Comparing results </a:t>
            </a:r>
            <a:endParaRPr lang="sv-SE" dirty="0"/>
          </a:p>
        </p:txBody>
      </p:sp>
      <p:sp>
        <p:nvSpPr>
          <p:cNvPr id="3" name="Content Placeholder 2"/>
          <p:cNvSpPr>
            <a:spLocks noGrp="1"/>
          </p:cNvSpPr>
          <p:nvPr>
            <p:ph idx="1"/>
          </p:nvPr>
        </p:nvSpPr>
        <p:spPr>
          <a:xfrm>
            <a:off x="285750" y="6051816"/>
            <a:ext cx="5648325" cy="757238"/>
          </a:xfrm>
        </p:spPr>
        <p:txBody>
          <a:bodyPr>
            <a:normAutofit fontScale="55000" lnSpcReduction="20000"/>
          </a:bodyPr>
          <a:lstStyle/>
          <a:p>
            <a:pPr marL="0" indent="0">
              <a:buNone/>
            </a:pPr>
            <a:r>
              <a:rPr lang="sv-SE" b="1" dirty="0" smtClean="0">
                <a:solidFill>
                  <a:srgbClr val="7030A0"/>
                </a:solidFill>
              </a:rPr>
              <a:t>Note: </a:t>
            </a:r>
            <a:r>
              <a:rPr lang="sv-SE" dirty="0" smtClean="0">
                <a:solidFill>
                  <a:srgbClr val="7030A0"/>
                </a:solidFill>
              </a:rPr>
              <a:t>to make sure you uploaded the correct ’.mcs’ have one register that you change the hex value for every iteration in UL2 and read that out in C and check that the readout matches the new register (difficult to tell if anything has changed from looking at raw data) </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46" t="11760" r="55657" b="28224"/>
          <a:stretch/>
        </p:blipFill>
        <p:spPr bwMode="auto">
          <a:xfrm>
            <a:off x="188668" y="1362075"/>
            <a:ext cx="5745407" cy="4651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13439" r="14081" b="36416"/>
          <a:stretch/>
        </p:blipFill>
        <p:spPr bwMode="auto">
          <a:xfrm>
            <a:off x="6258981" y="309662"/>
            <a:ext cx="4779343" cy="3753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txBox="1">
            <a:spLocks/>
          </p:cNvSpPr>
          <p:nvPr/>
        </p:nvSpPr>
        <p:spPr>
          <a:xfrm>
            <a:off x="6535206" y="4395988"/>
            <a:ext cx="5094818" cy="219055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sv-SE" smtClean="0"/>
              <a:t>(left) the command screen that displays the values that are being read out from the control registers, and the print commands are shown below. </a:t>
            </a:r>
            <a:r>
              <a:rPr lang="sv-SE" b="1" smtClean="0"/>
              <a:t>Note:</a:t>
            </a:r>
            <a:r>
              <a:rPr lang="sv-SE" smtClean="0"/>
              <a:t> make sure you know what register correspond to what value you are printing</a:t>
            </a:r>
            <a:r>
              <a:rPr lang="sv-SE" b="1" smtClean="0"/>
              <a:t>. </a:t>
            </a:r>
          </a:p>
          <a:p>
            <a:pPr marL="0" indent="0">
              <a:buFont typeface="Arial" panose="020B0604020202020204" pitchFamily="34" charset="0"/>
              <a:buNone/>
            </a:pPr>
            <a:r>
              <a:rPr lang="sv-SE" smtClean="0"/>
              <a:t>(right) the values that will update each time you refresh the values on excel. </a:t>
            </a:r>
            <a:endParaRPr lang="sv-SE" dirty="0" smtClean="0"/>
          </a:p>
        </p:txBody>
      </p:sp>
    </p:spTree>
    <p:extLst>
      <p:ext uri="{BB962C8B-B14F-4D97-AF65-F5344CB8AC3E}">
        <p14:creationId xmlns:p14="http://schemas.microsoft.com/office/powerpoint/2010/main" val="727413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Excel </a:t>
            </a:r>
            <a:r>
              <a:rPr lang="sv-SE" dirty="0" err="1" smtClean="0"/>
              <a:t>File</a:t>
            </a:r>
            <a:r>
              <a:rPr lang="sv-SE" dirty="0" smtClean="0"/>
              <a:t> </a:t>
            </a:r>
            <a:endParaRPr lang="sv-SE" dirty="0"/>
          </a:p>
        </p:txBody>
      </p:sp>
      <p:sp>
        <p:nvSpPr>
          <p:cNvPr id="3" name="Content Placeholder 2"/>
          <p:cNvSpPr>
            <a:spLocks noGrp="1"/>
          </p:cNvSpPr>
          <p:nvPr>
            <p:ph idx="1"/>
          </p:nvPr>
        </p:nvSpPr>
        <p:spPr/>
        <p:txBody>
          <a:bodyPr/>
          <a:lstStyle/>
          <a:p>
            <a:r>
              <a:rPr lang="sv-SE" dirty="0" err="1" smtClean="0"/>
              <a:t>FPGA_DataCheck</a:t>
            </a:r>
            <a:r>
              <a:rPr lang="sv-SE" dirty="0" smtClean="0"/>
              <a:t> </a:t>
            </a:r>
          </a:p>
          <a:p>
            <a:r>
              <a:rPr lang="sv-SE" dirty="0" err="1" smtClean="0"/>
              <a:t>Columns</a:t>
            </a:r>
            <a:r>
              <a:rPr lang="sv-SE" dirty="0" smtClean="0"/>
              <a:t> A-D </a:t>
            </a:r>
            <a:r>
              <a:rPr lang="sv-SE" dirty="0" err="1" smtClean="0"/>
              <a:t>correspond</a:t>
            </a:r>
            <a:r>
              <a:rPr lang="sv-SE" dirty="0" smtClean="0"/>
              <a:t> to </a:t>
            </a:r>
            <a:r>
              <a:rPr lang="sv-SE" dirty="0" err="1" smtClean="0"/>
              <a:t>raw</a:t>
            </a:r>
            <a:r>
              <a:rPr lang="sv-SE" dirty="0" smtClean="0"/>
              <a:t> data from </a:t>
            </a:r>
            <a:r>
              <a:rPr lang="sv-SE" dirty="0" err="1" smtClean="0"/>
              <a:t>channels</a:t>
            </a:r>
            <a:r>
              <a:rPr lang="sv-SE" dirty="0" smtClean="0"/>
              <a:t> A-D</a:t>
            </a:r>
          </a:p>
          <a:p>
            <a:r>
              <a:rPr lang="sv-SE" dirty="0" err="1" smtClean="0"/>
              <a:t>Calculations</a:t>
            </a:r>
            <a:r>
              <a:rPr lang="sv-SE" dirty="0" smtClean="0"/>
              <a:t> </a:t>
            </a:r>
            <a:r>
              <a:rPr lang="sv-SE" dirty="0" err="1" smtClean="0"/>
              <a:t>update</a:t>
            </a:r>
            <a:r>
              <a:rPr lang="sv-SE" dirty="0"/>
              <a:t> </a:t>
            </a:r>
            <a:r>
              <a:rPr lang="sv-SE" dirty="0" err="1" smtClean="0"/>
              <a:t>with</a:t>
            </a:r>
            <a:r>
              <a:rPr lang="sv-SE" dirty="0" smtClean="0"/>
              <a:t> new data</a:t>
            </a:r>
          </a:p>
          <a:p>
            <a:pPr lvl="1"/>
            <a:r>
              <a:rPr lang="sv-SE" dirty="0" err="1" smtClean="0"/>
              <a:t>Sums</a:t>
            </a:r>
            <a:r>
              <a:rPr lang="sv-SE" dirty="0" smtClean="0"/>
              <a:t>, </a:t>
            </a:r>
            <a:r>
              <a:rPr lang="sv-SE" dirty="0" err="1" smtClean="0"/>
              <a:t>averages</a:t>
            </a:r>
            <a:r>
              <a:rPr lang="sv-SE" dirty="0" smtClean="0"/>
              <a:t>, and </a:t>
            </a:r>
            <a:r>
              <a:rPr lang="sv-SE" dirty="0" err="1" smtClean="0"/>
              <a:t>variances</a:t>
            </a:r>
            <a:r>
              <a:rPr lang="sv-SE" dirty="0" smtClean="0"/>
              <a:t> </a:t>
            </a:r>
            <a:r>
              <a:rPr lang="sv-SE" dirty="0" err="1" smtClean="0"/>
              <a:t>of</a:t>
            </a:r>
            <a:r>
              <a:rPr lang="sv-SE" dirty="0" smtClean="0"/>
              <a:t> </a:t>
            </a:r>
            <a:r>
              <a:rPr lang="sv-SE" dirty="0" err="1" smtClean="0"/>
              <a:t>individual</a:t>
            </a:r>
            <a:r>
              <a:rPr lang="sv-SE" dirty="0" smtClean="0"/>
              <a:t> </a:t>
            </a:r>
            <a:r>
              <a:rPr lang="sv-SE" dirty="0" err="1" smtClean="0"/>
              <a:t>channels</a:t>
            </a:r>
            <a:endParaRPr lang="sv-SE" dirty="0" smtClean="0"/>
          </a:p>
          <a:p>
            <a:pPr lvl="1"/>
            <a:r>
              <a:rPr lang="sv-SE" dirty="0" err="1" smtClean="0"/>
              <a:t>Intermediate</a:t>
            </a:r>
            <a:r>
              <a:rPr lang="sv-SE" dirty="0" smtClean="0"/>
              <a:t> </a:t>
            </a:r>
            <a:r>
              <a:rPr lang="sv-SE" dirty="0" err="1" smtClean="0"/>
              <a:t>calculations</a:t>
            </a:r>
            <a:r>
              <a:rPr lang="sv-SE" dirty="0" smtClean="0"/>
              <a:t> for </a:t>
            </a:r>
            <a:r>
              <a:rPr lang="sv-SE" dirty="0" err="1" smtClean="0"/>
              <a:t>covariance</a:t>
            </a:r>
            <a:r>
              <a:rPr lang="sv-SE" dirty="0" smtClean="0"/>
              <a:t> </a:t>
            </a:r>
          </a:p>
          <a:p>
            <a:pPr lvl="1"/>
            <a:r>
              <a:rPr lang="sv-SE" dirty="0" err="1" smtClean="0"/>
              <a:t>Complete</a:t>
            </a:r>
            <a:r>
              <a:rPr lang="sv-SE" dirty="0" smtClean="0"/>
              <a:t> </a:t>
            </a:r>
            <a:r>
              <a:rPr lang="sv-SE" dirty="0" err="1" smtClean="0"/>
              <a:t>covariance</a:t>
            </a:r>
            <a:r>
              <a:rPr lang="sv-SE" dirty="0" smtClean="0"/>
              <a:t> matrix</a:t>
            </a:r>
          </a:p>
          <a:p>
            <a:r>
              <a:rPr lang="sv-SE" dirty="0" err="1" smtClean="0"/>
              <a:t>Can</a:t>
            </a:r>
            <a:r>
              <a:rPr lang="sv-SE" dirty="0" smtClean="0"/>
              <a:t> </a:t>
            </a:r>
            <a:r>
              <a:rPr lang="sv-SE" dirty="0" err="1" smtClean="0"/>
              <a:t>directly</a:t>
            </a:r>
            <a:r>
              <a:rPr lang="sv-SE" dirty="0" smtClean="0"/>
              <a:t> check </a:t>
            </a:r>
            <a:r>
              <a:rPr lang="sv-SE" dirty="0" err="1" smtClean="0"/>
              <a:t>our</a:t>
            </a:r>
            <a:r>
              <a:rPr lang="sv-SE" dirty="0" smtClean="0"/>
              <a:t> </a:t>
            </a:r>
            <a:r>
              <a:rPr lang="sv-SE" dirty="0" err="1" smtClean="0"/>
              <a:t>calculations</a:t>
            </a:r>
            <a:r>
              <a:rPr lang="sv-SE" dirty="0" smtClean="0"/>
              <a:t> to </a:t>
            </a:r>
            <a:r>
              <a:rPr lang="sv-SE" dirty="0" err="1" smtClean="0"/>
              <a:t>excel</a:t>
            </a:r>
            <a:r>
              <a:rPr lang="sv-SE" dirty="0" smtClean="0"/>
              <a:t> </a:t>
            </a:r>
            <a:r>
              <a:rPr lang="sv-SE" dirty="0" err="1" smtClean="0"/>
              <a:t>sheet</a:t>
            </a:r>
            <a:endParaRPr lang="sv-SE" dirty="0" smtClean="0"/>
          </a:p>
          <a:p>
            <a:pPr marL="0" indent="0">
              <a:buNone/>
            </a:pPr>
            <a:endParaRPr lang="sv-SE" dirty="0" smtClean="0"/>
          </a:p>
          <a:p>
            <a:endParaRPr lang="sv-SE" dirty="0"/>
          </a:p>
        </p:txBody>
      </p:sp>
    </p:spTree>
    <p:extLst>
      <p:ext uri="{BB962C8B-B14F-4D97-AF65-F5344CB8AC3E}">
        <p14:creationId xmlns:p14="http://schemas.microsoft.com/office/powerpoint/2010/main" val="36943770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432" y="214478"/>
            <a:ext cx="10515600" cy="1325563"/>
          </a:xfrm>
        </p:spPr>
        <p:txBody>
          <a:bodyPr/>
          <a:lstStyle/>
          <a:p>
            <a:r>
              <a:rPr lang="sv-SE" dirty="0" err="1" smtClean="0"/>
              <a:t>Modules</a:t>
            </a:r>
            <a:r>
              <a:rPr lang="sv-SE" dirty="0" smtClean="0"/>
              <a:t> and </a:t>
            </a:r>
            <a:r>
              <a:rPr lang="sv-SE" dirty="0" err="1" smtClean="0"/>
              <a:t>TestBenches</a:t>
            </a:r>
            <a:r>
              <a:rPr lang="sv-SE" dirty="0" smtClean="0"/>
              <a:t> </a:t>
            </a:r>
            <a:endParaRPr lang="sv-SE" dirty="0"/>
          </a:p>
        </p:txBody>
      </p:sp>
      <p:sp>
        <p:nvSpPr>
          <p:cNvPr id="3" name="Content Placeholder 2"/>
          <p:cNvSpPr>
            <a:spLocks noGrp="1"/>
          </p:cNvSpPr>
          <p:nvPr>
            <p:ph idx="1"/>
          </p:nvPr>
        </p:nvSpPr>
        <p:spPr>
          <a:xfrm>
            <a:off x="545432" y="1540041"/>
            <a:ext cx="10808368" cy="5205663"/>
          </a:xfrm>
        </p:spPr>
        <p:txBody>
          <a:bodyPr>
            <a:normAutofit lnSpcReduction="10000"/>
          </a:bodyPr>
          <a:lstStyle/>
          <a:p>
            <a:r>
              <a:rPr lang="sv-SE" dirty="0" err="1" smtClean="0"/>
              <a:t>There</a:t>
            </a:r>
            <a:r>
              <a:rPr lang="sv-SE" dirty="0" smtClean="0"/>
              <a:t> is no proper </a:t>
            </a:r>
            <a:r>
              <a:rPr lang="sv-SE" dirty="0" err="1" smtClean="0"/>
              <a:t>way</a:t>
            </a:r>
            <a:r>
              <a:rPr lang="sv-SE" dirty="0" smtClean="0"/>
              <a:t> to test the </a:t>
            </a:r>
            <a:r>
              <a:rPr lang="sv-SE" dirty="0" err="1" smtClean="0"/>
              <a:t>entire</a:t>
            </a:r>
            <a:r>
              <a:rPr lang="sv-SE" dirty="0" smtClean="0"/>
              <a:t> program </a:t>
            </a:r>
            <a:r>
              <a:rPr lang="sv-SE" dirty="0" err="1" smtClean="0"/>
              <a:t>without</a:t>
            </a:r>
            <a:r>
              <a:rPr lang="sv-SE" dirty="0" smtClean="0"/>
              <a:t> </a:t>
            </a:r>
            <a:r>
              <a:rPr lang="sv-SE" dirty="0" err="1" smtClean="0"/>
              <a:t>properly</a:t>
            </a:r>
            <a:r>
              <a:rPr lang="sv-SE" dirty="0" smtClean="0"/>
              <a:t> </a:t>
            </a:r>
            <a:r>
              <a:rPr lang="sv-SE" dirty="0" err="1" smtClean="0"/>
              <a:t>compiling</a:t>
            </a:r>
            <a:r>
              <a:rPr lang="sv-SE" dirty="0" smtClean="0"/>
              <a:t> and </a:t>
            </a:r>
            <a:r>
              <a:rPr lang="sv-SE" dirty="0" err="1" smtClean="0"/>
              <a:t>checking</a:t>
            </a:r>
            <a:r>
              <a:rPr lang="sv-SE" dirty="0" smtClean="0"/>
              <a:t> (</a:t>
            </a:r>
            <a:r>
              <a:rPr lang="sv-SE" dirty="0" err="1" smtClean="0"/>
              <a:t>can</a:t>
            </a:r>
            <a:r>
              <a:rPr lang="sv-SE" dirty="0" smtClean="0"/>
              <a:t> </a:t>
            </a:r>
            <a:r>
              <a:rPr lang="sv-SE" dirty="0" err="1" smtClean="0"/>
              <a:t>take</a:t>
            </a:r>
            <a:r>
              <a:rPr lang="sv-SE" dirty="0" smtClean="0"/>
              <a:t> 45 mins – 2 </a:t>
            </a:r>
            <a:r>
              <a:rPr lang="sv-SE" dirty="0" err="1" smtClean="0"/>
              <a:t>hrs</a:t>
            </a:r>
            <a:r>
              <a:rPr lang="sv-SE" dirty="0" smtClean="0"/>
              <a:t>) </a:t>
            </a:r>
          </a:p>
          <a:p>
            <a:r>
              <a:rPr lang="sv-SE" dirty="0" err="1" smtClean="0"/>
              <a:t>Easier</a:t>
            </a:r>
            <a:r>
              <a:rPr lang="sv-SE" dirty="0" smtClean="0"/>
              <a:t> to </a:t>
            </a:r>
            <a:r>
              <a:rPr lang="sv-SE" dirty="0" err="1" smtClean="0"/>
              <a:t>create</a:t>
            </a:r>
            <a:r>
              <a:rPr lang="sv-SE" dirty="0" smtClean="0"/>
              <a:t> a </a:t>
            </a:r>
            <a:r>
              <a:rPr lang="sv-SE" dirty="0" err="1" smtClean="0"/>
              <a:t>module</a:t>
            </a:r>
            <a:r>
              <a:rPr lang="sv-SE" dirty="0" smtClean="0"/>
              <a:t> (like a </a:t>
            </a:r>
            <a:r>
              <a:rPr lang="sv-SE" dirty="0" err="1" smtClean="0"/>
              <a:t>function</a:t>
            </a:r>
            <a:r>
              <a:rPr lang="sv-SE" dirty="0" smtClean="0"/>
              <a:t> in software </a:t>
            </a:r>
            <a:r>
              <a:rPr lang="sv-SE" dirty="0" err="1" smtClean="0"/>
              <a:t>coding</a:t>
            </a:r>
            <a:r>
              <a:rPr lang="sv-SE" dirty="0" smtClean="0"/>
              <a:t>) and check </a:t>
            </a:r>
            <a:r>
              <a:rPr lang="sv-SE" dirty="0" err="1" smtClean="0"/>
              <a:t>using</a:t>
            </a:r>
            <a:r>
              <a:rPr lang="sv-SE" dirty="0" smtClean="0"/>
              <a:t> a </a:t>
            </a:r>
            <a:r>
              <a:rPr lang="sv-SE" dirty="0" err="1" smtClean="0"/>
              <a:t>testbench</a:t>
            </a:r>
            <a:endParaRPr lang="sv-SE" dirty="0" smtClean="0"/>
          </a:p>
          <a:p>
            <a:pPr lvl="1"/>
            <a:r>
              <a:rPr lang="sv-SE" dirty="0" err="1" smtClean="0"/>
              <a:t>Once</a:t>
            </a:r>
            <a:r>
              <a:rPr lang="sv-SE" dirty="0" smtClean="0"/>
              <a:t> a </a:t>
            </a:r>
            <a:r>
              <a:rPr lang="sv-SE" dirty="0" err="1" smtClean="0"/>
              <a:t>module</a:t>
            </a:r>
            <a:r>
              <a:rPr lang="sv-SE" dirty="0" smtClean="0"/>
              <a:t> is </a:t>
            </a:r>
            <a:r>
              <a:rPr lang="sv-SE" dirty="0" err="1" smtClean="0"/>
              <a:t>made</a:t>
            </a:r>
            <a:r>
              <a:rPr lang="sv-SE" dirty="0" smtClean="0"/>
              <a:t> it </a:t>
            </a:r>
            <a:r>
              <a:rPr lang="sv-SE" dirty="0" err="1" smtClean="0"/>
              <a:t>can</a:t>
            </a:r>
            <a:r>
              <a:rPr lang="sv-SE" dirty="0" smtClean="0"/>
              <a:t> be </a:t>
            </a:r>
            <a:r>
              <a:rPr lang="sv-SE" dirty="0" err="1" smtClean="0"/>
              <a:t>reused</a:t>
            </a:r>
            <a:r>
              <a:rPr lang="sv-SE" dirty="0" smtClean="0"/>
              <a:t> for </a:t>
            </a:r>
            <a:r>
              <a:rPr lang="sv-SE" dirty="0" err="1" smtClean="0"/>
              <a:t>various</a:t>
            </a:r>
            <a:r>
              <a:rPr lang="sv-SE" dirty="0" smtClean="0"/>
              <a:t> inputs to get different output (</a:t>
            </a:r>
            <a:r>
              <a:rPr lang="sv-SE" dirty="0" err="1" smtClean="0"/>
              <a:t>ie</a:t>
            </a:r>
            <a:r>
              <a:rPr lang="sv-SE" dirty="0" smtClean="0"/>
              <a:t>. If </a:t>
            </a:r>
            <a:r>
              <a:rPr lang="sv-SE" dirty="0" err="1" smtClean="0"/>
              <a:t>you</a:t>
            </a:r>
            <a:r>
              <a:rPr lang="sv-SE" dirty="0" smtClean="0"/>
              <a:t> </a:t>
            </a:r>
            <a:r>
              <a:rPr lang="sv-SE" dirty="0" err="1" smtClean="0"/>
              <a:t>want</a:t>
            </a:r>
            <a:r>
              <a:rPr lang="sv-SE" dirty="0" smtClean="0"/>
              <a:t> to </a:t>
            </a:r>
            <a:r>
              <a:rPr lang="sv-SE" dirty="0" err="1" smtClean="0"/>
              <a:t>average</a:t>
            </a:r>
            <a:r>
              <a:rPr lang="sv-SE" dirty="0"/>
              <a:t> </a:t>
            </a:r>
            <a:r>
              <a:rPr lang="sv-SE" dirty="0" smtClean="0"/>
              <a:t>the data </a:t>
            </a:r>
            <a:r>
              <a:rPr lang="sv-SE" dirty="0" err="1" smtClean="0"/>
              <a:t>of</a:t>
            </a:r>
            <a:r>
              <a:rPr lang="sv-SE" dirty="0" smtClean="0"/>
              <a:t> </a:t>
            </a:r>
            <a:r>
              <a:rPr lang="sv-SE" dirty="0" err="1" smtClean="0"/>
              <a:t>ch</a:t>
            </a:r>
            <a:r>
              <a:rPr lang="sv-SE" dirty="0" smtClean="0"/>
              <a:t>. A-D </a:t>
            </a:r>
            <a:r>
              <a:rPr lang="sv-SE" dirty="0" err="1" smtClean="0"/>
              <a:t>you</a:t>
            </a:r>
            <a:r>
              <a:rPr lang="sv-SE" dirty="0" smtClean="0"/>
              <a:t> </a:t>
            </a:r>
            <a:r>
              <a:rPr lang="sv-SE" dirty="0" err="1" smtClean="0"/>
              <a:t>can</a:t>
            </a:r>
            <a:r>
              <a:rPr lang="sv-SE" dirty="0" smtClean="0"/>
              <a:t> call 4 ’</a:t>
            </a:r>
            <a:r>
              <a:rPr lang="sv-SE" dirty="0" err="1" smtClean="0"/>
              <a:t>averaging</a:t>
            </a:r>
            <a:r>
              <a:rPr lang="sv-SE" dirty="0" smtClean="0"/>
              <a:t>’ </a:t>
            </a:r>
            <a:r>
              <a:rPr lang="sv-SE" dirty="0" err="1" smtClean="0"/>
              <a:t>modules</a:t>
            </a:r>
            <a:r>
              <a:rPr lang="sv-SE" dirty="0" smtClean="0"/>
              <a:t> to get the 4 </a:t>
            </a:r>
            <a:r>
              <a:rPr lang="sv-SE" dirty="0" err="1" smtClean="0"/>
              <a:t>distinct</a:t>
            </a:r>
            <a:r>
              <a:rPr lang="sv-SE" dirty="0" smtClean="0"/>
              <a:t> </a:t>
            </a:r>
            <a:r>
              <a:rPr lang="sv-SE" dirty="0" err="1" smtClean="0"/>
              <a:t>averages</a:t>
            </a:r>
            <a:r>
              <a:rPr lang="sv-SE" dirty="0" smtClean="0"/>
              <a:t>)</a:t>
            </a:r>
            <a:endParaRPr lang="sv-SE" dirty="0"/>
          </a:p>
          <a:p>
            <a:r>
              <a:rPr lang="sv-SE" dirty="0" smtClean="0"/>
              <a:t>TB </a:t>
            </a:r>
            <a:r>
              <a:rPr lang="sv-SE" dirty="0" err="1" smtClean="0"/>
              <a:t>simulates</a:t>
            </a:r>
            <a:r>
              <a:rPr lang="sv-SE" dirty="0" smtClean="0"/>
              <a:t> by </a:t>
            </a:r>
            <a:r>
              <a:rPr lang="sv-SE" dirty="0" err="1" smtClean="0"/>
              <a:t>running</a:t>
            </a:r>
            <a:r>
              <a:rPr lang="sv-SE" dirty="0"/>
              <a:t> </a:t>
            </a:r>
            <a:r>
              <a:rPr lang="sv-SE" dirty="0" smtClean="0"/>
              <a:t>test </a:t>
            </a:r>
            <a:r>
              <a:rPr lang="sv-SE" dirty="0" err="1" smtClean="0"/>
              <a:t>values</a:t>
            </a:r>
            <a:r>
              <a:rPr lang="sv-SE" dirty="0" smtClean="0"/>
              <a:t> </a:t>
            </a:r>
            <a:r>
              <a:rPr lang="sv-SE" dirty="0" err="1" smtClean="0"/>
              <a:t>through</a:t>
            </a:r>
            <a:r>
              <a:rPr lang="sv-SE" dirty="0" smtClean="0"/>
              <a:t> the </a:t>
            </a:r>
            <a:r>
              <a:rPr lang="sv-SE" dirty="0" err="1" smtClean="0"/>
              <a:t>module</a:t>
            </a:r>
            <a:r>
              <a:rPr lang="sv-SE" dirty="0" smtClean="0"/>
              <a:t>, and </a:t>
            </a:r>
            <a:r>
              <a:rPr lang="sv-SE" dirty="0" err="1" smtClean="0"/>
              <a:t>you</a:t>
            </a:r>
            <a:r>
              <a:rPr lang="sv-SE" dirty="0" smtClean="0"/>
              <a:t> </a:t>
            </a:r>
            <a:r>
              <a:rPr lang="sv-SE" dirty="0" err="1" smtClean="0"/>
              <a:t>can</a:t>
            </a:r>
            <a:r>
              <a:rPr lang="sv-SE" dirty="0" smtClean="0"/>
              <a:t> check </a:t>
            </a:r>
            <a:r>
              <a:rPr lang="sv-SE" dirty="0" err="1" smtClean="0"/>
              <a:t>if</a:t>
            </a:r>
            <a:r>
              <a:rPr lang="sv-SE" dirty="0" smtClean="0"/>
              <a:t> the </a:t>
            </a:r>
            <a:r>
              <a:rPr lang="sv-SE" dirty="0" err="1" smtClean="0"/>
              <a:t>numbers</a:t>
            </a:r>
            <a:r>
              <a:rPr lang="sv-SE" dirty="0" smtClean="0"/>
              <a:t> </a:t>
            </a:r>
            <a:r>
              <a:rPr lang="sv-SE" dirty="0" err="1" smtClean="0"/>
              <a:t>inserted</a:t>
            </a:r>
            <a:r>
              <a:rPr lang="sv-SE" dirty="0" smtClean="0"/>
              <a:t> </a:t>
            </a:r>
            <a:r>
              <a:rPr lang="sv-SE" dirty="0" err="1" smtClean="0"/>
              <a:t>yield</a:t>
            </a:r>
            <a:r>
              <a:rPr lang="sv-SE" dirty="0" smtClean="0"/>
              <a:t> the </a:t>
            </a:r>
            <a:r>
              <a:rPr lang="sv-SE" dirty="0" err="1" smtClean="0"/>
              <a:t>results</a:t>
            </a:r>
            <a:r>
              <a:rPr lang="sv-SE" dirty="0" smtClean="0"/>
              <a:t> </a:t>
            </a:r>
            <a:r>
              <a:rPr lang="sv-SE" dirty="0" err="1" smtClean="0"/>
              <a:t>you</a:t>
            </a:r>
            <a:r>
              <a:rPr lang="sv-SE" dirty="0" smtClean="0"/>
              <a:t> </a:t>
            </a:r>
            <a:r>
              <a:rPr lang="sv-SE" dirty="0" err="1" smtClean="0"/>
              <a:t>want</a:t>
            </a:r>
            <a:r>
              <a:rPr lang="sv-SE" dirty="0" smtClean="0"/>
              <a:t> and </a:t>
            </a:r>
            <a:r>
              <a:rPr lang="sv-SE" dirty="0" err="1" smtClean="0"/>
              <a:t>expect</a:t>
            </a:r>
            <a:endParaRPr lang="sv-SE" dirty="0"/>
          </a:p>
          <a:p>
            <a:r>
              <a:rPr lang="sv-SE" dirty="0" err="1" smtClean="0"/>
              <a:t>Once</a:t>
            </a:r>
            <a:r>
              <a:rPr lang="sv-SE" dirty="0" smtClean="0"/>
              <a:t> the simulation on the </a:t>
            </a:r>
            <a:r>
              <a:rPr lang="sv-SE" dirty="0" err="1" smtClean="0"/>
              <a:t>testbench</a:t>
            </a:r>
            <a:r>
              <a:rPr lang="sv-SE" dirty="0" smtClean="0"/>
              <a:t> is </a:t>
            </a:r>
            <a:r>
              <a:rPr lang="sv-SE" dirty="0" err="1" smtClean="0"/>
              <a:t>working</a:t>
            </a:r>
            <a:r>
              <a:rPr lang="sv-SE" dirty="0" smtClean="0"/>
              <a:t>, and </a:t>
            </a:r>
            <a:r>
              <a:rPr lang="sv-SE" dirty="0" err="1" smtClean="0"/>
              <a:t>you</a:t>
            </a:r>
            <a:r>
              <a:rPr lang="sv-SE" dirty="0" smtClean="0"/>
              <a:t> </a:t>
            </a:r>
            <a:r>
              <a:rPr lang="sv-SE" dirty="0" err="1" smtClean="0"/>
              <a:t>have</a:t>
            </a:r>
            <a:r>
              <a:rPr lang="sv-SE" dirty="0" smtClean="0"/>
              <a:t> </a:t>
            </a:r>
            <a:r>
              <a:rPr lang="sv-SE" dirty="0" err="1" smtClean="0"/>
              <a:t>tested</a:t>
            </a:r>
            <a:r>
              <a:rPr lang="sv-SE" dirty="0" smtClean="0"/>
              <a:t> </a:t>
            </a:r>
            <a:r>
              <a:rPr lang="sv-SE" dirty="0" err="1" smtClean="0"/>
              <a:t>various</a:t>
            </a:r>
            <a:r>
              <a:rPr lang="sv-SE" dirty="0" smtClean="0"/>
              <a:t> </a:t>
            </a:r>
            <a:r>
              <a:rPr lang="sv-SE" dirty="0" err="1" smtClean="0"/>
              <a:t>scenarious</a:t>
            </a:r>
            <a:r>
              <a:rPr lang="sv-SE" dirty="0" smtClean="0"/>
              <a:t> </a:t>
            </a:r>
            <a:r>
              <a:rPr lang="sv-SE" dirty="0" err="1" smtClean="0"/>
              <a:t>you</a:t>
            </a:r>
            <a:r>
              <a:rPr lang="sv-SE" dirty="0" smtClean="0"/>
              <a:t> </a:t>
            </a:r>
            <a:r>
              <a:rPr lang="sv-SE" dirty="0" err="1" smtClean="0"/>
              <a:t>can</a:t>
            </a:r>
            <a:r>
              <a:rPr lang="sv-SE" dirty="0" smtClean="0"/>
              <a:t> </a:t>
            </a:r>
            <a:r>
              <a:rPr lang="sv-SE" dirty="0" err="1" smtClean="0"/>
              <a:t>add</a:t>
            </a:r>
            <a:r>
              <a:rPr lang="sv-SE" dirty="0" smtClean="0"/>
              <a:t> to UL2 (</a:t>
            </a:r>
            <a:r>
              <a:rPr lang="sv-SE" dirty="0" err="1" smtClean="0"/>
              <a:t>see</a:t>
            </a:r>
            <a:r>
              <a:rPr lang="sv-SE" dirty="0" smtClean="0"/>
              <a:t> </a:t>
            </a:r>
            <a:r>
              <a:rPr lang="sv-SE" dirty="0" err="1" smtClean="0"/>
              <a:t>code</a:t>
            </a:r>
            <a:r>
              <a:rPr lang="sv-SE" dirty="0" smtClean="0"/>
              <a:t>) </a:t>
            </a:r>
          </a:p>
          <a:p>
            <a:pPr lvl="1"/>
            <a:r>
              <a:rPr lang="sv-SE" dirty="0" smtClean="0"/>
              <a:t>Note </a:t>
            </a:r>
            <a:r>
              <a:rPr lang="sv-SE" dirty="0" err="1" smtClean="0"/>
              <a:t>heirarchy</a:t>
            </a:r>
            <a:r>
              <a:rPr lang="sv-SE" dirty="0" smtClean="0"/>
              <a:t> </a:t>
            </a:r>
            <a:r>
              <a:rPr lang="sv-SE" dirty="0" err="1" smtClean="0"/>
              <a:t>of</a:t>
            </a:r>
            <a:r>
              <a:rPr lang="sv-SE" dirty="0" smtClean="0"/>
              <a:t> </a:t>
            </a:r>
            <a:r>
              <a:rPr lang="sv-SE" dirty="0" err="1" smtClean="0"/>
              <a:t>programming</a:t>
            </a:r>
            <a:r>
              <a:rPr lang="sv-SE" dirty="0" smtClean="0"/>
              <a:t> </a:t>
            </a:r>
          </a:p>
          <a:p>
            <a:pPr lvl="1"/>
            <a:r>
              <a:rPr lang="sv-SE" dirty="0" smtClean="0"/>
              <a:t>Top_Adq14 calls on UL2 </a:t>
            </a:r>
            <a:r>
              <a:rPr lang="sv-SE" dirty="0" err="1" smtClean="0"/>
              <a:t>which</a:t>
            </a:r>
            <a:r>
              <a:rPr lang="sv-SE" dirty="0" smtClean="0"/>
              <a:t> calls on </a:t>
            </a:r>
            <a:r>
              <a:rPr lang="sv-SE" dirty="0" err="1" smtClean="0"/>
              <a:t>myModule</a:t>
            </a:r>
            <a:r>
              <a:rPr lang="sv-SE" dirty="0" smtClean="0"/>
              <a:t> </a:t>
            </a:r>
            <a:endParaRPr lang="sv-SE" dirty="0"/>
          </a:p>
        </p:txBody>
      </p:sp>
    </p:spTree>
    <p:extLst>
      <p:ext uri="{BB962C8B-B14F-4D97-AF65-F5344CB8AC3E}">
        <p14:creationId xmlns:p14="http://schemas.microsoft.com/office/powerpoint/2010/main" val="30569216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72463" y="521367"/>
            <a:ext cx="3015916" cy="38581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2" name="Title 1"/>
          <p:cNvSpPr>
            <a:spLocks noGrp="1"/>
          </p:cNvSpPr>
          <p:nvPr>
            <p:ph type="title"/>
          </p:nvPr>
        </p:nvSpPr>
        <p:spPr>
          <a:xfrm>
            <a:off x="360947" y="165176"/>
            <a:ext cx="10515600" cy="1325563"/>
          </a:xfrm>
        </p:spPr>
        <p:txBody>
          <a:bodyPr/>
          <a:lstStyle/>
          <a:p>
            <a:r>
              <a:rPr lang="sv-SE" smtClean="0"/>
              <a:t>Within DevKit </a:t>
            </a:r>
            <a:endParaRPr lang="sv-SE" dirty="0"/>
          </a:p>
        </p:txBody>
      </p:sp>
      <p:sp>
        <p:nvSpPr>
          <p:cNvPr id="7" name="TextBox 6"/>
          <p:cNvSpPr txBox="1"/>
          <p:nvPr/>
        </p:nvSpPr>
        <p:spPr>
          <a:xfrm>
            <a:off x="7038473" y="658574"/>
            <a:ext cx="1459832" cy="369332"/>
          </a:xfrm>
          <a:prstGeom prst="rect">
            <a:avLst/>
          </a:prstGeom>
          <a:noFill/>
        </p:spPr>
        <p:txBody>
          <a:bodyPr wrap="square" rtlCol="0">
            <a:spAutoFit/>
          </a:bodyPr>
          <a:lstStyle/>
          <a:p>
            <a:r>
              <a:rPr lang="sv-SE" b="1" u="sng" dirty="0" err="1" smtClean="0"/>
              <a:t>User</a:t>
            </a:r>
            <a:r>
              <a:rPr lang="sv-SE" b="1" u="sng" dirty="0" smtClean="0"/>
              <a:t> </a:t>
            </a:r>
            <a:r>
              <a:rPr lang="sv-SE" b="1" u="sng" dirty="0" err="1" smtClean="0"/>
              <a:t>Logic</a:t>
            </a:r>
            <a:r>
              <a:rPr lang="sv-SE" b="1" u="sng" dirty="0" smtClean="0"/>
              <a:t> 2</a:t>
            </a:r>
            <a:endParaRPr lang="sv-SE" b="1" u="sng" dirty="0"/>
          </a:p>
        </p:txBody>
      </p:sp>
      <p:sp>
        <p:nvSpPr>
          <p:cNvPr id="10" name="Right Arrow 9"/>
          <p:cNvSpPr/>
          <p:nvPr/>
        </p:nvSpPr>
        <p:spPr>
          <a:xfrm>
            <a:off x="5141495" y="762797"/>
            <a:ext cx="1042737" cy="383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ight Arrow 10"/>
          <p:cNvSpPr/>
          <p:nvPr/>
        </p:nvSpPr>
        <p:spPr>
          <a:xfrm>
            <a:off x="9320463" y="843240"/>
            <a:ext cx="1042737" cy="383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Rectangle 22"/>
          <p:cNvSpPr/>
          <p:nvPr/>
        </p:nvSpPr>
        <p:spPr>
          <a:xfrm>
            <a:off x="7110161" y="1417639"/>
            <a:ext cx="1557088" cy="10172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sp>
        <p:nvSpPr>
          <p:cNvPr id="16" name="Rectangle 15"/>
          <p:cNvSpPr/>
          <p:nvPr/>
        </p:nvSpPr>
        <p:spPr>
          <a:xfrm>
            <a:off x="6817895" y="3092756"/>
            <a:ext cx="1909010" cy="9785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sv-SE"/>
          </a:p>
        </p:txBody>
      </p:sp>
      <p:sp>
        <p:nvSpPr>
          <p:cNvPr id="17" name="TextBox 16"/>
          <p:cNvSpPr txBox="1"/>
          <p:nvPr/>
        </p:nvSpPr>
        <p:spPr>
          <a:xfrm>
            <a:off x="6874042" y="3209270"/>
            <a:ext cx="1852863" cy="369332"/>
          </a:xfrm>
          <a:prstGeom prst="rect">
            <a:avLst/>
          </a:prstGeom>
          <a:noFill/>
        </p:spPr>
        <p:txBody>
          <a:bodyPr wrap="square" rtlCol="0">
            <a:spAutoFit/>
          </a:bodyPr>
          <a:lstStyle/>
          <a:p>
            <a:r>
              <a:rPr lang="sv-SE" dirty="0" smtClean="0"/>
              <a:t>Control Registers</a:t>
            </a:r>
            <a:endParaRPr lang="sv-SE" dirty="0"/>
          </a:p>
        </p:txBody>
      </p:sp>
      <p:cxnSp>
        <p:nvCxnSpPr>
          <p:cNvPr id="18" name="Straight Arrow Connector 17"/>
          <p:cNvCxnSpPr/>
          <p:nvPr/>
        </p:nvCxnSpPr>
        <p:spPr>
          <a:xfrm>
            <a:off x="7710236" y="2467405"/>
            <a:ext cx="90237" cy="616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279105" y="1433231"/>
            <a:ext cx="1219200" cy="369332"/>
          </a:xfrm>
          <a:prstGeom prst="rect">
            <a:avLst/>
          </a:prstGeom>
          <a:noFill/>
        </p:spPr>
        <p:txBody>
          <a:bodyPr wrap="square" rtlCol="0">
            <a:spAutoFit/>
          </a:bodyPr>
          <a:lstStyle/>
          <a:p>
            <a:r>
              <a:rPr lang="sv-SE" b="1" dirty="0" err="1" smtClean="0"/>
              <a:t>myModule</a:t>
            </a:r>
            <a:endParaRPr lang="sv-SE" b="1" dirty="0"/>
          </a:p>
        </p:txBody>
      </p:sp>
      <p:sp>
        <p:nvSpPr>
          <p:cNvPr id="9" name="TextBox 8"/>
          <p:cNvSpPr txBox="1"/>
          <p:nvPr/>
        </p:nvSpPr>
        <p:spPr>
          <a:xfrm>
            <a:off x="7089607" y="1839639"/>
            <a:ext cx="1489911" cy="292388"/>
          </a:xfrm>
          <a:prstGeom prst="rect">
            <a:avLst/>
          </a:prstGeom>
          <a:noFill/>
        </p:spPr>
        <p:txBody>
          <a:bodyPr wrap="square" rtlCol="0">
            <a:spAutoFit/>
          </a:bodyPr>
          <a:lstStyle/>
          <a:p>
            <a:r>
              <a:rPr lang="sv-SE" sz="1300" dirty="0" smtClean="0">
                <a:solidFill>
                  <a:srgbClr val="7030A0"/>
                </a:solidFill>
              </a:rPr>
              <a:t>*</a:t>
            </a:r>
            <a:r>
              <a:rPr lang="sv-SE" sz="1300" dirty="0" err="1" smtClean="0">
                <a:solidFill>
                  <a:srgbClr val="7030A0"/>
                </a:solidFill>
              </a:rPr>
              <a:t>Caculations</a:t>
            </a:r>
            <a:r>
              <a:rPr lang="sv-SE" sz="1300" dirty="0" smtClean="0">
                <a:solidFill>
                  <a:srgbClr val="7030A0"/>
                </a:solidFill>
              </a:rPr>
              <a:t> </a:t>
            </a:r>
            <a:r>
              <a:rPr lang="sv-SE" sz="1300" dirty="0" err="1" smtClean="0">
                <a:solidFill>
                  <a:srgbClr val="7030A0"/>
                </a:solidFill>
              </a:rPr>
              <a:t>here</a:t>
            </a:r>
            <a:r>
              <a:rPr lang="sv-SE" sz="1300" dirty="0" smtClean="0">
                <a:solidFill>
                  <a:srgbClr val="7030A0"/>
                </a:solidFill>
              </a:rPr>
              <a:t>* </a:t>
            </a:r>
            <a:endParaRPr lang="sv-SE" sz="1300" dirty="0">
              <a:solidFill>
                <a:srgbClr val="7030A0"/>
              </a:solidFill>
            </a:endParaRPr>
          </a:p>
        </p:txBody>
      </p:sp>
      <p:sp>
        <p:nvSpPr>
          <p:cNvPr id="24" name="Oval 23"/>
          <p:cNvSpPr/>
          <p:nvPr/>
        </p:nvSpPr>
        <p:spPr>
          <a:xfrm>
            <a:off x="6721642" y="1114926"/>
            <a:ext cx="2334126" cy="170719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6" name="Straight Arrow Connector 25"/>
          <p:cNvCxnSpPr>
            <a:stCxn id="24" idx="2"/>
          </p:cNvCxnSpPr>
          <p:nvPr/>
        </p:nvCxnSpPr>
        <p:spPr>
          <a:xfrm flipH="1">
            <a:off x="5197642" y="1968523"/>
            <a:ext cx="1524000" cy="2002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31131" y="1227222"/>
            <a:ext cx="4836695" cy="4130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TextBox 29"/>
          <p:cNvSpPr txBox="1"/>
          <p:nvPr/>
        </p:nvSpPr>
        <p:spPr>
          <a:xfrm>
            <a:off x="2163678" y="1363063"/>
            <a:ext cx="1371600" cy="400110"/>
          </a:xfrm>
          <a:prstGeom prst="rect">
            <a:avLst/>
          </a:prstGeom>
          <a:noFill/>
          <a:ln>
            <a:noFill/>
          </a:ln>
        </p:spPr>
        <p:txBody>
          <a:bodyPr wrap="square" rtlCol="0">
            <a:spAutoFit/>
          </a:bodyPr>
          <a:lstStyle/>
          <a:p>
            <a:r>
              <a:rPr lang="sv-SE" sz="2000" b="1" u="sng" dirty="0" err="1" smtClean="0">
                <a:solidFill>
                  <a:srgbClr val="FF0000"/>
                </a:solidFill>
              </a:rPr>
              <a:t>TestBench</a:t>
            </a:r>
            <a:endParaRPr lang="sv-SE" sz="2000" b="1" u="sng" dirty="0">
              <a:solidFill>
                <a:srgbClr val="FF0000"/>
              </a:solidFill>
            </a:endParaRPr>
          </a:p>
        </p:txBody>
      </p:sp>
      <p:sp>
        <p:nvSpPr>
          <p:cNvPr id="32" name="Rectangle 31"/>
          <p:cNvSpPr/>
          <p:nvPr/>
        </p:nvSpPr>
        <p:spPr>
          <a:xfrm>
            <a:off x="2079895" y="2614129"/>
            <a:ext cx="1557088" cy="246319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sp>
        <p:nvSpPr>
          <p:cNvPr id="33" name="TextBox 32"/>
          <p:cNvSpPr txBox="1"/>
          <p:nvPr/>
        </p:nvSpPr>
        <p:spPr>
          <a:xfrm>
            <a:off x="2312601" y="2688815"/>
            <a:ext cx="1219200" cy="369332"/>
          </a:xfrm>
          <a:prstGeom prst="rect">
            <a:avLst/>
          </a:prstGeom>
          <a:noFill/>
        </p:spPr>
        <p:txBody>
          <a:bodyPr wrap="square" rtlCol="0">
            <a:spAutoFit/>
          </a:bodyPr>
          <a:lstStyle/>
          <a:p>
            <a:r>
              <a:rPr lang="sv-SE" b="1" dirty="0" err="1" smtClean="0"/>
              <a:t>myModule</a:t>
            </a:r>
            <a:endParaRPr lang="sv-SE" b="1" dirty="0"/>
          </a:p>
        </p:txBody>
      </p:sp>
      <p:sp>
        <p:nvSpPr>
          <p:cNvPr id="34" name="TextBox 33"/>
          <p:cNvSpPr txBox="1"/>
          <p:nvPr/>
        </p:nvSpPr>
        <p:spPr>
          <a:xfrm>
            <a:off x="2163678" y="4379495"/>
            <a:ext cx="1420228" cy="492443"/>
          </a:xfrm>
          <a:prstGeom prst="rect">
            <a:avLst/>
          </a:prstGeom>
          <a:noFill/>
        </p:spPr>
        <p:txBody>
          <a:bodyPr wrap="square" rtlCol="0">
            <a:spAutoFit/>
          </a:bodyPr>
          <a:lstStyle/>
          <a:p>
            <a:r>
              <a:rPr lang="sv-SE" sz="1300" dirty="0" err="1" smtClean="0">
                <a:solidFill>
                  <a:srgbClr val="7030A0"/>
                </a:solidFill>
              </a:rPr>
              <a:t>This</a:t>
            </a:r>
            <a:r>
              <a:rPr lang="sv-SE" sz="1300" dirty="0" smtClean="0">
                <a:solidFill>
                  <a:srgbClr val="7030A0"/>
                </a:solidFill>
              </a:rPr>
              <a:t> </a:t>
            </a:r>
            <a:r>
              <a:rPr lang="sv-SE" sz="1300" dirty="0" err="1" smtClean="0">
                <a:solidFill>
                  <a:srgbClr val="7030A0"/>
                </a:solidFill>
              </a:rPr>
              <a:t>Module</a:t>
            </a:r>
            <a:r>
              <a:rPr lang="sv-SE" sz="1300" dirty="0" smtClean="0">
                <a:solidFill>
                  <a:srgbClr val="7030A0"/>
                </a:solidFill>
              </a:rPr>
              <a:t> </a:t>
            </a:r>
            <a:r>
              <a:rPr lang="sv-SE" sz="1300" dirty="0" err="1" smtClean="0">
                <a:solidFill>
                  <a:srgbClr val="7030A0"/>
                </a:solidFill>
              </a:rPr>
              <a:t>adds</a:t>
            </a:r>
            <a:r>
              <a:rPr lang="sv-SE" sz="1300" dirty="0" smtClean="0">
                <a:solidFill>
                  <a:srgbClr val="7030A0"/>
                </a:solidFill>
              </a:rPr>
              <a:t> </a:t>
            </a:r>
            <a:r>
              <a:rPr lang="sv-SE" sz="1300" dirty="0" err="1" smtClean="0">
                <a:solidFill>
                  <a:srgbClr val="7030A0"/>
                </a:solidFill>
              </a:rPr>
              <a:t>two</a:t>
            </a:r>
            <a:r>
              <a:rPr lang="sv-SE" sz="1300" dirty="0" smtClean="0">
                <a:solidFill>
                  <a:srgbClr val="7030A0"/>
                </a:solidFill>
              </a:rPr>
              <a:t> signals  </a:t>
            </a:r>
            <a:endParaRPr lang="sv-SE" sz="1300" dirty="0">
              <a:solidFill>
                <a:srgbClr val="7030A0"/>
              </a:solidFill>
            </a:endParaRPr>
          </a:p>
        </p:txBody>
      </p:sp>
      <p:cxnSp>
        <p:nvCxnSpPr>
          <p:cNvPr id="35" name="Straight Arrow Connector 34"/>
          <p:cNvCxnSpPr/>
          <p:nvPr/>
        </p:nvCxnSpPr>
        <p:spPr>
          <a:xfrm flipV="1">
            <a:off x="995238" y="3325776"/>
            <a:ext cx="1010902" cy="19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995238" y="3946854"/>
            <a:ext cx="1010902" cy="19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790084" y="3757967"/>
            <a:ext cx="1010902" cy="19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038224" y="3204424"/>
            <a:ext cx="574680" cy="292388"/>
          </a:xfrm>
          <a:prstGeom prst="rect">
            <a:avLst/>
          </a:prstGeom>
          <a:noFill/>
        </p:spPr>
        <p:txBody>
          <a:bodyPr wrap="square" rtlCol="0">
            <a:spAutoFit/>
          </a:bodyPr>
          <a:lstStyle/>
          <a:p>
            <a:r>
              <a:rPr lang="sv-SE" sz="1300" dirty="0" smtClean="0"/>
              <a:t>input </a:t>
            </a:r>
            <a:endParaRPr lang="sv-SE" sz="1300" dirty="0"/>
          </a:p>
        </p:txBody>
      </p:sp>
      <p:sp>
        <p:nvSpPr>
          <p:cNvPr id="42" name="TextBox 41"/>
          <p:cNvSpPr txBox="1"/>
          <p:nvPr/>
        </p:nvSpPr>
        <p:spPr>
          <a:xfrm>
            <a:off x="2047811" y="3791876"/>
            <a:ext cx="574680" cy="507831"/>
          </a:xfrm>
          <a:prstGeom prst="rect">
            <a:avLst/>
          </a:prstGeom>
          <a:noFill/>
        </p:spPr>
        <p:txBody>
          <a:bodyPr wrap="square" rtlCol="0">
            <a:spAutoFit/>
          </a:bodyPr>
          <a:lstStyle/>
          <a:p>
            <a:r>
              <a:rPr lang="sv-SE" sz="1300" dirty="0" smtClean="0"/>
              <a:t>input</a:t>
            </a:r>
            <a:r>
              <a:rPr lang="sv-SE" sz="1400" dirty="0"/>
              <a:t> </a:t>
            </a:r>
            <a:r>
              <a:rPr lang="sv-SE" sz="1300" dirty="0" smtClean="0"/>
              <a:t> </a:t>
            </a:r>
            <a:endParaRPr lang="sv-SE" sz="1300" dirty="0"/>
          </a:p>
        </p:txBody>
      </p:sp>
      <p:sp>
        <p:nvSpPr>
          <p:cNvPr id="43" name="TextBox 42"/>
          <p:cNvSpPr txBox="1"/>
          <p:nvPr/>
        </p:nvSpPr>
        <p:spPr>
          <a:xfrm>
            <a:off x="2992289" y="3613767"/>
            <a:ext cx="701278" cy="292388"/>
          </a:xfrm>
          <a:prstGeom prst="rect">
            <a:avLst/>
          </a:prstGeom>
          <a:noFill/>
        </p:spPr>
        <p:txBody>
          <a:bodyPr wrap="square" rtlCol="0">
            <a:spAutoFit/>
          </a:bodyPr>
          <a:lstStyle/>
          <a:p>
            <a:r>
              <a:rPr lang="sv-SE" sz="1300" dirty="0" smtClean="0"/>
              <a:t>output </a:t>
            </a:r>
            <a:endParaRPr lang="sv-SE" sz="1300" dirty="0"/>
          </a:p>
        </p:txBody>
      </p:sp>
      <p:sp>
        <p:nvSpPr>
          <p:cNvPr id="45" name="TextBox 44"/>
          <p:cNvSpPr txBox="1"/>
          <p:nvPr/>
        </p:nvSpPr>
        <p:spPr>
          <a:xfrm>
            <a:off x="724433" y="2999877"/>
            <a:ext cx="1376418" cy="307777"/>
          </a:xfrm>
          <a:prstGeom prst="rect">
            <a:avLst/>
          </a:prstGeom>
          <a:noFill/>
        </p:spPr>
        <p:txBody>
          <a:bodyPr wrap="square" rtlCol="0">
            <a:spAutoFit/>
          </a:bodyPr>
          <a:lstStyle/>
          <a:p>
            <a:r>
              <a:rPr lang="sv-SE" sz="1400" dirty="0" smtClean="0">
                <a:solidFill>
                  <a:srgbClr val="00B0F0"/>
                </a:solidFill>
              </a:rPr>
              <a:t>{5, 10, 15, 20}</a:t>
            </a:r>
            <a:r>
              <a:rPr lang="sv-SE" sz="1400" dirty="0">
                <a:solidFill>
                  <a:srgbClr val="00B0F0"/>
                </a:solidFill>
              </a:rPr>
              <a:t> </a:t>
            </a:r>
            <a:r>
              <a:rPr lang="sv-SE" sz="1300" dirty="0" smtClean="0">
                <a:solidFill>
                  <a:srgbClr val="00B0F0"/>
                </a:solidFill>
              </a:rPr>
              <a:t> </a:t>
            </a:r>
            <a:endParaRPr lang="sv-SE" sz="1300" dirty="0">
              <a:solidFill>
                <a:srgbClr val="00B0F0"/>
              </a:solidFill>
            </a:endParaRPr>
          </a:p>
        </p:txBody>
      </p:sp>
      <p:sp>
        <p:nvSpPr>
          <p:cNvPr id="46" name="TextBox 45"/>
          <p:cNvSpPr txBox="1"/>
          <p:nvPr/>
        </p:nvSpPr>
        <p:spPr>
          <a:xfrm>
            <a:off x="668385" y="3609360"/>
            <a:ext cx="1376418" cy="307777"/>
          </a:xfrm>
          <a:prstGeom prst="rect">
            <a:avLst/>
          </a:prstGeom>
          <a:noFill/>
        </p:spPr>
        <p:txBody>
          <a:bodyPr wrap="square" rtlCol="0">
            <a:spAutoFit/>
          </a:bodyPr>
          <a:lstStyle/>
          <a:p>
            <a:r>
              <a:rPr lang="sv-SE" sz="1400" dirty="0" smtClean="0">
                <a:solidFill>
                  <a:srgbClr val="00B0F0"/>
                </a:solidFill>
              </a:rPr>
              <a:t>{25, 30, 35, 40}</a:t>
            </a:r>
            <a:r>
              <a:rPr lang="sv-SE" sz="1400" dirty="0">
                <a:solidFill>
                  <a:srgbClr val="00B0F0"/>
                </a:solidFill>
              </a:rPr>
              <a:t> </a:t>
            </a:r>
            <a:r>
              <a:rPr lang="sv-SE" sz="1300" dirty="0" smtClean="0">
                <a:solidFill>
                  <a:srgbClr val="00B0F0"/>
                </a:solidFill>
              </a:rPr>
              <a:t> </a:t>
            </a:r>
            <a:endParaRPr lang="sv-SE" sz="1300" dirty="0">
              <a:solidFill>
                <a:srgbClr val="00B0F0"/>
              </a:solidFill>
            </a:endParaRPr>
          </a:p>
        </p:txBody>
      </p:sp>
      <p:sp>
        <p:nvSpPr>
          <p:cNvPr id="47" name="TextBox 46"/>
          <p:cNvSpPr txBox="1"/>
          <p:nvPr/>
        </p:nvSpPr>
        <p:spPr>
          <a:xfrm>
            <a:off x="3636983" y="3407364"/>
            <a:ext cx="1376418" cy="307777"/>
          </a:xfrm>
          <a:prstGeom prst="rect">
            <a:avLst/>
          </a:prstGeom>
          <a:noFill/>
        </p:spPr>
        <p:txBody>
          <a:bodyPr wrap="square" rtlCol="0">
            <a:spAutoFit/>
          </a:bodyPr>
          <a:lstStyle/>
          <a:p>
            <a:r>
              <a:rPr lang="sv-SE" sz="1400" dirty="0" smtClean="0">
                <a:solidFill>
                  <a:srgbClr val="00B0F0"/>
                </a:solidFill>
              </a:rPr>
              <a:t>{30, 40, 50, 60}</a:t>
            </a:r>
            <a:r>
              <a:rPr lang="sv-SE" sz="1400" dirty="0">
                <a:solidFill>
                  <a:srgbClr val="00B0F0"/>
                </a:solidFill>
              </a:rPr>
              <a:t> </a:t>
            </a:r>
            <a:r>
              <a:rPr lang="sv-SE" sz="1300" dirty="0" smtClean="0">
                <a:solidFill>
                  <a:srgbClr val="00B0F0"/>
                </a:solidFill>
              </a:rPr>
              <a:t> </a:t>
            </a:r>
            <a:endParaRPr lang="sv-SE" sz="1300" dirty="0">
              <a:solidFill>
                <a:srgbClr val="00B0F0"/>
              </a:solidFill>
            </a:endParaRPr>
          </a:p>
        </p:txBody>
      </p:sp>
      <p:sp>
        <p:nvSpPr>
          <p:cNvPr id="48" name="Content Placeholder 2"/>
          <p:cNvSpPr>
            <a:spLocks noGrp="1"/>
          </p:cNvSpPr>
          <p:nvPr>
            <p:ph idx="1"/>
          </p:nvPr>
        </p:nvSpPr>
        <p:spPr>
          <a:xfrm>
            <a:off x="6122068" y="4629438"/>
            <a:ext cx="5209674" cy="1370309"/>
          </a:xfrm>
        </p:spPr>
        <p:txBody>
          <a:bodyPr>
            <a:normAutofit fontScale="77500" lnSpcReduction="20000"/>
          </a:bodyPr>
          <a:lstStyle/>
          <a:p>
            <a:r>
              <a:rPr lang="sv-SE" dirty="0" err="1" smtClean="0"/>
              <a:t>Of</a:t>
            </a:r>
            <a:r>
              <a:rPr lang="sv-SE" dirty="0" smtClean="0"/>
              <a:t> </a:t>
            </a:r>
            <a:r>
              <a:rPr lang="sv-SE" dirty="0" err="1" smtClean="0"/>
              <a:t>course</a:t>
            </a:r>
            <a:r>
              <a:rPr lang="sv-SE" dirty="0" smtClean="0"/>
              <a:t>, </a:t>
            </a:r>
            <a:r>
              <a:rPr lang="sv-SE" dirty="0" err="1" smtClean="0"/>
              <a:t>testing</a:t>
            </a:r>
            <a:r>
              <a:rPr lang="sv-SE" dirty="0" smtClean="0"/>
              <a:t> data is </a:t>
            </a:r>
            <a:r>
              <a:rPr lang="sv-SE" dirty="0" err="1" smtClean="0"/>
              <a:t>much</a:t>
            </a:r>
            <a:r>
              <a:rPr lang="sv-SE" dirty="0" smtClean="0"/>
              <a:t> </a:t>
            </a:r>
            <a:r>
              <a:rPr lang="sv-SE" dirty="0" err="1" smtClean="0"/>
              <a:t>more</a:t>
            </a:r>
            <a:r>
              <a:rPr lang="sv-SE" dirty="0" smtClean="0"/>
              <a:t> </a:t>
            </a:r>
            <a:r>
              <a:rPr lang="sv-SE" dirty="0" err="1" smtClean="0"/>
              <a:t>complicated</a:t>
            </a:r>
            <a:r>
              <a:rPr lang="sv-SE" dirty="0" smtClean="0"/>
              <a:t> – </a:t>
            </a:r>
            <a:r>
              <a:rPr lang="sv-SE" dirty="0" err="1" smtClean="0"/>
              <a:t>but</a:t>
            </a:r>
            <a:r>
              <a:rPr lang="sv-SE" dirty="0" smtClean="0"/>
              <a:t> </a:t>
            </a:r>
            <a:r>
              <a:rPr lang="sv-SE" dirty="0" err="1" smtClean="0"/>
              <a:t>visual</a:t>
            </a:r>
            <a:r>
              <a:rPr lang="sv-SE" dirty="0" smtClean="0"/>
              <a:t> is </a:t>
            </a:r>
            <a:r>
              <a:rPr lang="sv-SE" dirty="0" err="1" smtClean="0"/>
              <a:t>nice</a:t>
            </a:r>
            <a:r>
              <a:rPr lang="sv-SE" dirty="0" smtClean="0"/>
              <a:t> to </a:t>
            </a:r>
            <a:r>
              <a:rPr lang="sv-SE" dirty="0" err="1" smtClean="0"/>
              <a:t>have</a:t>
            </a:r>
            <a:endParaRPr lang="sv-SE" dirty="0" smtClean="0"/>
          </a:p>
          <a:p>
            <a:r>
              <a:rPr lang="sv-SE" dirty="0" smtClean="0"/>
              <a:t>If </a:t>
            </a:r>
            <a:r>
              <a:rPr lang="sv-SE" dirty="0" err="1" smtClean="0"/>
              <a:t>you</a:t>
            </a:r>
            <a:r>
              <a:rPr lang="sv-SE" dirty="0" smtClean="0"/>
              <a:t> </a:t>
            </a:r>
            <a:r>
              <a:rPr lang="sv-SE" dirty="0" err="1" smtClean="0"/>
              <a:t>can</a:t>
            </a:r>
            <a:r>
              <a:rPr lang="sv-SE" dirty="0" smtClean="0"/>
              <a:t> get </a:t>
            </a:r>
            <a:r>
              <a:rPr lang="sv-SE" dirty="0" err="1" smtClean="0"/>
              <a:t>myModule</a:t>
            </a:r>
            <a:r>
              <a:rPr lang="sv-SE" dirty="0" smtClean="0"/>
              <a:t> to </a:t>
            </a:r>
            <a:r>
              <a:rPr lang="sv-SE" dirty="0" err="1" smtClean="0"/>
              <a:t>work</a:t>
            </a:r>
            <a:r>
              <a:rPr lang="sv-SE" dirty="0" smtClean="0"/>
              <a:t> in a </a:t>
            </a:r>
            <a:r>
              <a:rPr lang="sv-SE" dirty="0" err="1" smtClean="0"/>
              <a:t>testbench</a:t>
            </a:r>
            <a:r>
              <a:rPr lang="sv-SE" dirty="0" smtClean="0"/>
              <a:t>, </a:t>
            </a:r>
            <a:r>
              <a:rPr lang="sv-SE" dirty="0" err="1" smtClean="0"/>
              <a:t>more</a:t>
            </a:r>
            <a:r>
              <a:rPr lang="sv-SE" dirty="0" smtClean="0"/>
              <a:t> </a:t>
            </a:r>
            <a:r>
              <a:rPr lang="sv-SE" dirty="0" err="1" smtClean="0"/>
              <a:t>likely</a:t>
            </a:r>
            <a:r>
              <a:rPr lang="sv-SE" dirty="0" smtClean="0"/>
              <a:t> it </a:t>
            </a:r>
            <a:r>
              <a:rPr lang="sv-SE" dirty="0" err="1" smtClean="0"/>
              <a:t>will</a:t>
            </a:r>
            <a:r>
              <a:rPr lang="sv-SE" dirty="0" smtClean="0"/>
              <a:t> </a:t>
            </a:r>
            <a:r>
              <a:rPr lang="sv-SE" dirty="0" err="1" smtClean="0"/>
              <a:t>work</a:t>
            </a:r>
            <a:r>
              <a:rPr lang="sv-SE" dirty="0" smtClean="0"/>
              <a:t> in UL2 </a:t>
            </a:r>
            <a:endParaRPr lang="sv-SE" dirty="0" smtClean="0">
              <a:solidFill>
                <a:srgbClr val="FF0000"/>
              </a:solidFill>
            </a:endParaRPr>
          </a:p>
          <a:p>
            <a:endParaRPr lang="sv-SE" dirty="0"/>
          </a:p>
        </p:txBody>
      </p:sp>
      <p:sp>
        <p:nvSpPr>
          <p:cNvPr id="49" name="Content Placeholder 2"/>
          <p:cNvSpPr txBox="1">
            <a:spLocks/>
          </p:cNvSpPr>
          <p:nvPr/>
        </p:nvSpPr>
        <p:spPr>
          <a:xfrm>
            <a:off x="418374" y="5562611"/>
            <a:ext cx="4849452" cy="111680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b="1" dirty="0" smtClean="0"/>
              <a:t>WARNING: </a:t>
            </a:r>
            <a:r>
              <a:rPr lang="sv-SE" dirty="0" err="1" smtClean="0"/>
              <a:t>TestBenches</a:t>
            </a:r>
            <a:r>
              <a:rPr lang="sv-SE" dirty="0" smtClean="0"/>
              <a:t> </a:t>
            </a:r>
            <a:r>
              <a:rPr lang="sv-SE" dirty="0" err="1" smtClean="0"/>
              <a:t>are</a:t>
            </a:r>
            <a:r>
              <a:rPr lang="sv-SE" dirty="0" smtClean="0"/>
              <a:t> as </a:t>
            </a:r>
            <a:r>
              <a:rPr lang="sv-SE" dirty="0" err="1" smtClean="0"/>
              <a:t>meaningful</a:t>
            </a:r>
            <a:r>
              <a:rPr lang="sv-SE" dirty="0" smtClean="0"/>
              <a:t> as </a:t>
            </a:r>
            <a:r>
              <a:rPr lang="sv-SE" dirty="0" err="1" smtClean="0"/>
              <a:t>you</a:t>
            </a:r>
            <a:r>
              <a:rPr lang="sv-SE" dirty="0" smtClean="0"/>
              <a:t> make </a:t>
            </a:r>
            <a:r>
              <a:rPr lang="sv-SE" dirty="0" err="1" smtClean="0"/>
              <a:t>them</a:t>
            </a:r>
            <a:r>
              <a:rPr lang="sv-SE" dirty="0" smtClean="0"/>
              <a:t>! Make sure </a:t>
            </a:r>
            <a:r>
              <a:rPr lang="sv-SE" dirty="0" err="1" smtClean="0"/>
              <a:t>what</a:t>
            </a:r>
            <a:r>
              <a:rPr lang="sv-SE" dirty="0" smtClean="0"/>
              <a:t> test </a:t>
            </a:r>
            <a:r>
              <a:rPr lang="sv-SE" dirty="0" err="1" smtClean="0"/>
              <a:t>values</a:t>
            </a:r>
            <a:r>
              <a:rPr lang="sv-SE" dirty="0" smtClean="0"/>
              <a:t> </a:t>
            </a:r>
            <a:r>
              <a:rPr lang="sv-SE" dirty="0" err="1" smtClean="0"/>
              <a:t>corresponds</a:t>
            </a:r>
            <a:r>
              <a:rPr lang="sv-SE" dirty="0" smtClean="0"/>
              <a:t> to </a:t>
            </a:r>
            <a:r>
              <a:rPr lang="sv-SE" dirty="0" err="1" smtClean="0"/>
              <a:t>what</a:t>
            </a:r>
            <a:r>
              <a:rPr lang="sv-SE" dirty="0" smtClean="0"/>
              <a:t> </a:t>
            </a:r>
            <a:r>
              <a:rPr lang="sv-SE" dirty="0" err="1" smtClean="0"/>
              <a:t>you</a:t>
            </a:r>
            <a:r>
              <a:rPr lang="sv-SE" dirty="0" smtClean="0"/>
              <a:t> </a:t>
            </a:r>
            <a:r>
              <a:rPr lang="sv-SE" dirty="0" err="1" smtClean="0"/>
              <a:t>want</a:t>
            </a:r>
            <a:r>
              <a:rPr lang="sv-SE" dirty="0" smtClean="0"/>
              <a:t> to test</a:t>
            </a:r>
            <a:endParaRPr lang="sv-SE" dirty="0"/>
          </a:p>
        </p:txBody>
      </p:sp>
    </p:spTree>
    <p:extLst>
      <p:ext uri="{BB962C8B-B14F-4D97-AF65-F5344CB8AC3E}">
        <p14:creationId xmlns:p14="http://schemas.microsoft.com/office/powerpoint/2010/main" val="27001032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Creating Simulation </a:t>
            </a:r>
            <a:endParaRPr lang="sv-SE" dirty="0"/>
          </a:p>
        </p:txBody>
      </p:sp>
      <p:pic>
        <p:nvPicPr>
          <p:cNvPr id="7" name="Picture 6"/>
          <p:cNvPicPr>
            <a:picLocks noChangeAspect="1"/>
          </p:cNvPicPr>
          <p:nvPr/>
        </p:nvPicPr>
        <p:blipFill rotWithShape="1">
          <a:blip r:embed="rId2"/>
          <a:srcRect r="50000" b="40113"/>
          <a:stretch/>
        </p:blipFill>
        <p:spPr>
          <a:xfrm>
            <a:off x="605589" y="1523340"/>
            <a:ext cx="6174526" cy="4622198"/>
          </a:xfrm>
          <a:prstGeom prst="rect">
            <a:avLst/>
          </a:prstGeom>
        </p:spPr>
      </p:pic>
      <p:sp>
        <p:nvSpPr>
          <p:cNvPr id="8" name="Content Placeholder 7"/>
          <p:cNvSpPr>
            <a:spLocks noGrp="1"/>
          </p:cNvSpPr>
          <p:nvPr>
            <p:ph idx="1"/>
          </p:nvPr>
        </p:nvSpPr>
        <p:spPr>
          <a:xfrm>
            <a:off x="7218946" y="1491916"/>
            <a:ext cx="4134853" cy="4685047"/>
          </a:xfrm>
        </p:spPr>
        <p:txBody>
          <a:bodyPr/>
          <a:lstStyle/>
          <a:p>
            <a:r>
              <a:rPr lang="sv-SE" dirty="0" err="1" smtClean="0"/>
              <a:t>Add</a:t>
            </a:r>
            <a:r>
              <a:rPr lang="sv-SE" dirty="0" smtClean="0"/>
              <a:t> or </a:t>
            </a:r>
            <a:r>
              <a:rPr lang="sv-SE" dirty="0" err="1" smtClean="0"/>
              <a:t>create</a:t>
            </a:r>
            <a:r>
              <a:rPr lang="sv-SE" dirty="0" smtClean="0"/>
              <a:t> simulation </a:t>
            </a:r>
            <a:r>
              <a:rPr lang="sv-SE" dirty="0" err="1" smtClean="0"/>
              <a:t>sources</a:t>
            </a:r>
            <a:r>
              <a:rPr lang="sv-SE" dirty="0" smtClean="0"/>
              <a:t> -&gt; *</a:t>
            </a:r>
            <a:r>
              <a:rPr lang="sv-SE" dirty="0" err="1" smtClean="0"/>
              <a:t>Specify</a:t>
            </a:r>
            <a:r>
              <a:rPr lang="sv-SE" dirty="0" smtClean="0"/>
              <a:t> simulation set*-&gt; </a:t>
            </a:r>
            <a:r>
              <a:rPr lang="sv-SE" dirty="0" err="1" smtClean="0"/>
              <a:t>Create</a:t>
            </a:r>
            <a:r>
              <a:rPr lang="sv-SE" dirty="0" smtClean="0"/>
              <a:t> new simulation </a:t>
            </a:r>
          </a:p>
          <a:p>
            <a:r>
              <a:rPr lang="sv-SE" dirty="0" smtClean="0"/>
              <a:t>Make sure to </a:t>
            </a:r>
            <a:r>
              <a:rPr lang="sv-SE" dirty="0" err="1" smtClean="0"/>
              <a:t>add</a:t>
            </a:r>
            <a:r>
              <a:rPr lang="sv-SE" dirty="0" smtClean="0"/>
              <a:t> the </a:t>
            </a:r>
            <a:r>
              <a:rPr lang="sv-SE" dirty="0" err="1" smtClean="0"/>
              <a:t>module</a:t>
            </a:r>
            <a:r>
              <a:rPr lang="sv-SE" dirty="0" smtClean="0"/>
              <a:t> </a:t>
            </a:r>
            <a:r>
              <a:rPr lang="sv-SE" dirty="0" err="1" smtClean="0"/>
              <a:t>file</a:t>
            </a:r>
            <a:r>
              <a:rPr lang="sv-SE" dirty="0" smtClean="0"/>
              <a:t> ’.v’ and the </a:t>
            </a:r>
            <a:r>
              <a:rPr lang="sv-SE" dirty="0" err="1" smtClean="0"/>
              <a:t>testbench</a:t>
            </a:r>
            <a:r>
              <a:rPr lang="sv-SE" dirty="0" smtClean="0"/>
              <a:t> </a:t>
            </a:r>
            <a:r>
              <a:rPr lang="sv-SE" dirty="0" err="1" smtClean="0"/>
              <a:t>file</a:t>
            </a:r>
            <a:r>
              <a:rPr lang="sv-SE" dirty="0" smtClean="0"/>
              <a:t> ’.v’</a:t>
            </a:r>
          </a:p>
          <a:p>
            <a:r>
              <a:rPr lang="sv-SE" dirty="0" smtClean="0"/>
              <a:t>Do not </a:t>
            </a:r>
            <a:r>
              <a:rPr lang="sv-SE" dirty="0" err="1" smtClean="0"/>
              <a:t>need</a:t>
            </a:r>
            <a:r>
              <a:rPr lang="sv-SE" dirty="0" smtClean="0"/>
              <a:t> to </a:t>
            </a:r>
            <a:r>
              <a:rPr lang="sv-SE" dirty="0" err="1" smtClean="0"/>
              <a:t>worry</a:t>
            </a:r>
            <a:r>
              <a:rPr lang="sv-SE" dirty="0" smtClean="0"/>
              <a:t> </a:t>
            </a:r>
            <a:r>
              <a:rPr lang="sv-SE" dirty="0" err="1" smtClean="0"/>
              <a:t>about</a:t>
            </a:r>
            <a:r>
              <a:rPr lang="sv-SE" dirty="0" smtClean="0"/>
              <a:t> inputs and outputs</a:t>
            </a:r>
          </a:p>
          <a:p>
            <a:r>
              <a:rPr lang="sv-SE" dirty="0" err="1" smtClean="0"/>
              <a:t>Follow</a:t>
            </a:r>
            <a:r>
              <a:rPr lang="sv-SE" dirty="0" smtClean="0"/>
              <a:t> </a:t>
            </a:r>
            <a:r>
              <a:rPr lang="sv-SE" dirty="0" err="1" smtClean="0"/>
              <a:t>previous</a:t>
            </a:r>
            <a:r>
              <a:rPr lang="sv-SE" dirty="0" smtClean="0"/>
              <a:t> ex. </a:t>
            </a:r>
            <a:endParaRPr lang="sv-SE" dirty="0"/>
          </a:p>
        </p:txBody>
      </p:sp>
    </p:spTree>
    <p:extLst>
      <p:ext uri="{BB962C8B-B14F-4D97-AF65-F5344CB8AC3E}">
        <p14:creationId xmlns:p14="http://schemas.microsoft.com/office/powerpoint/2010/main" val="35087938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Design not </a:t>
            </a:r>
            <a:r>
              <a:rPr lang="sv-SE" dirty="0" err="1" smtClean="0"/>
              <a:t>working</a:t>
            </a:r>
            <a:r>
              <a:rPr lang="sv-SE" dirty="0" smtClean="0"/>
              <a:t>? </a:t>
            </a:r>
            <a:endParaRPr lang="sv-SE" dirty="0"/>
          </a:p>
        </p:txBody>
      </p:sp>
      <p:sp>
        <p:nvSpPr>
          <p:cNvPr id="3" name="Content Placeholder 2"/>
          <p:cNvSpPr>
            <a:spLocks noGrp="1"/>
          </p:cNvSpPr>
          <p:nvPr>
            <p:ph idx="1"/>
          </p:nvPr>
        </p:nvSpPr>
        <p:spPr/>
        <p:txBody>
          <a:bodyPr>
            <a:normAutofit/>
          </a:bodyPr>
          <a:lstStyle/>
          <a:p>
            <a:r>
              <a:rPr lang="sv-SE" dirty="0" smtClean="0"/>
              <a:t>Do bit </a:t>
            </a:r>
            <a:r>
              <a:rPr lang="sv-SE" dirty="0" err="1" smtClean="0"/>
              <a:t>widths</a:t>
            </a:r>
            <a:r>
              <a:rPr lang="sv-SE" dirty="0" smtClean="0"/>
              <a:t> match? </a:t>
            </a:r>
          </a:p>
          <a:p>
            <a:r>
              <a:rPr lang="sv-SE" dirty="0" smtClean="0"/>
              <a:t>ex. </a:t>
            </a:r>
            <a:r>
              <a:rPr lang="sv-SE" dirty="0" err="1" smtClean="0"/>
              <a:t>if</a:t>
            </a:r>
            <a:r>
              <a:rPr lang="sv-SE" dirty="0" smtClean="0"/>
              <a:t> </a:t>
            </a:r>
            <a:r>
              <a:rPr lang="sv-SE" dirty="0" err="1" smtClean="0"/>
              <a:t>you</a:t>
            </a:r>
            <a:r>
              <a:rPr lang="sv-SE" dirty="0" smtClean="0"/>
              <a:t> </a:t>
            </a:r>
            <a:r>
              <a:rPr lang="sv-SE" dirty="0" err="1" smtClean="0"/>
              <a:t>declare</a:t>
            </a:r>
            <a:r>
              <a:rPr lang="sv-SE" dirty="0" smtClean="0"/>
              <a:t> a wire to be 32 bits and </a:t>
            </a:r>
            <a:r>
              <a:rPr lang="sv-SE" dirty="0" err="1" smtClean="0"/>
              <a:t>assign</a:t>
            </a:r>
            <a:r>
              <a:rPr lang="sv-SE" dirty="0" smtClean="0"/>
              <a:t> it to a </a:t>
            </a:r>
            <a:r>
              <a:rPr lang="sv-SE" dirty="0" err="1" smtClean="0"/>
              <a:t>module</a:t>
            </a:r>
            <a:r>
              <a:rPr lang="sv-SE" dirty="0" smtClean="0"/>
              <a:t> input </a:t>
            </a:r>
            <a:r>
              <a:rPr lang="sv-SE" dirty="0" err="1" smtClean="0"/>
              <a:t>that</a:t>
            </a:r>
            <a:r>
              <a:rPr lang="sv-SE" dirty="0" smtClean="0"/>
              <a:t> </a:t>
            </a:r>
            <a:r>
              <a:rPr lang="sv-SE" dirty="0" err="1" smtClean="0"/>
              <a:t>takes</a:t>
            </a:r>
            <a:r>
              <a:rPr lang="sv-SE" dirty="0" smtClean="0"/>
              <a:t> in a different </a:t>
            </a:r>
            <a:r>
              <a:rPr lang="sv-SE" dirty="0" err="1" smtClean="0"/>
              <a:t>amount</a:t>
            </a:r>
            <a:r>
              <a:rPr lang="sv-SE" dirty="0" smtClean="0"/>
              <a:t>, </a:t>
            </a:r>
            <a:r>
              <a:rPr lang="sv-SE" dirty="0" err="1" smtClean="0"/>
              <a:t>there</a:t>
            </a:r>
            <a:r>
              <a:rPr lang="sv-SE" dirty="0" smtClean="0"/>
              <a:t> </a:t>
            </a:r>
            <a:r>
              <a:rPr lang="sv-SE" dirty="0" err="1" smtClean="0"/>
              <a:t>will</a:t>
            </a:r>
            <a:r>
              <a:rPr lang="sv-SE" dirty="0" smtClean="0"/>
              <a:t> be </a:t>
            </a:r>
            <a:r>
              <a:rPr lang="sv-SE" dirty="0" err="1" smtClean="0"/>
              <a:t>errors</a:t>
            </a:r>
            <a:r>
              <a:rPr lang="sv-SE" dirty="0" smtClean="0"/>
              <a:t> </a:t>
            </a:r>
            <a:r>
              <a:rPr lang="sv-SE" dirty="0" err="1" smtClean="0"/>
              <a:t>either</a:t>
            </a:r>
            <a:r>
              <a:rPr lang="sv-SE" dirty="0" smtClean="0"/>
              <a:t> no signal </a:t>
            </a:r>
            <a:r>
              <a:rPr lang="sv-SE" dirty="0" err="1" smtClean="0"/>
              <a:t>will</a:t>
            </a:r>
            <a:r>
              <a:rPr lang="sv-SE" dirty="0" smtClean="0"/>
              <a:t> get </a:t>
            </a:r>
            <a:r>
              <a:rPr lang="sv-SE" dirty="0" err="1" smtClean="0"/>
              <a:t>through</a:t>
            </a:r>
            <a:r>
              <a:rPr lang="sv-SE" dirty="0" smtClean="0"/>
              <a:t> or data </a:t>
            </a:r>
            <a:r>
              <a:rPr lang="sv-SE" dirty="0" err="1" smtClean="0"/>
              <a:t>will</a:t>
            </a:r>
            <a:r>
              <a:rPr lang="sv-SE" dirty="0" smtClean="0"/>
              <a:t> be </a:t>
            </a:r>
            <a:r>
              <a:rPr lang="sv-SE" dirty="0" err="1" smtClean="0"/>
              <a:t>parsed</a:t>
            </a:r>
            <a:endParaRPr lang="sv-SE" dirty="0" smtClean="0"/>
          </a:p>
          <a:p>
            <a:r>
              <a:rPr lang="sv-SE" dirty="0" smtClean="0"/>
              <a:t>Is </a:t>
            </a:r>
            <a:r>
              <a:rPr lang="sv-SE" dirty="0" err="1" smtClean="0"/>
              <a:t>your</a:t>
            </a:r>
            <a:r>
              <a:rPr lang="sv-SE" dirty="0" smtClean="0"/>
              <a:t> data </a:t>
            </a:r>
            <a:r>
              <a:rPr lang="sv-SE" dirty="0" err="1" smtClean="0"/>
              <a:t>signed</a:t>
            </a:r>
            <a:r>
              <a:rPr lang="sv-SE" dirty="0" smtClean="0"/>
              <a:t> or </a:t>
            </a:r>
            <a:r>
              <a:rPr lang="sv-SE" dirty="0" err="1" smtClean="0"/>
              <a:t>unsigned</a:t>
            </a:r>
            <a:r>
              <a:rPr lang="sv-SE" dirty="0" smtClean="0"/>
              <a:t>? Do the </a:t>
            </a:r>
            <a:r>
              <a:rPr lang="sv-SE" dirty="0" err="1" smtClean="0"/>
              <a:t>calculations</a:t>
            </a:r>
            <a:r>
              <a:rPr lang="sv-SE" dirty="0" smtClean="0"/>
              <a:t> </a:t>
            </a:r>
            <a:r>
              <a:rPr lang="sv-SE" dirty="0" err="1" smtClean="0"/>
              <a:t>follow</a:t>
            </a:r>
            <a:r>
              <a:rPr lang="sv-SE" dirty="0" smtClean="0"/>
              <a:t> </a:t>
            </a:r>
            <a:r>
              <a:rPr lang="sv-SE" dirty="0" err="1" smtClean="0"/>
              <a:t>your</a:t>
            </a:r>
            <a:r>
              <a:rPr lang="sv-SE" dirty="0" smtClean="0"/>
              <a:t> </a:t>
            </a:r>
            <a:r>
              <a:rPr lang="sv-SE" dirty="0" err="1" smtClean="0"/>
              <a:t>intended</a:t>
            </a:r>
            <a:r>
              <a:rPr lang="sv-SE" dirty="0" smtClean="0"/>
              <a:t> </a:t>
            </a:r>
            <a:r>
              <a:rPr lang="sv-SE" dirty="0" err="1" smtClean="0"/>
              <a:t>sign</a:t>
            </a:r>
            <a:r>
              <a:rPr lang="sv-SE" dirty="0" smtClean="0"/>
              <a:t> </a:t>
            </a:r>
            <a:r>
              <a:rPr lang="sv-SE" dirty="0" err="1" smtClean="0"/>
              <a:t>convention</a:t>
            </a:r>
            <a:r>
              <a:rPr lang="sv-SE" dirty="0" smtClean="0"/>
              <a:t>?</a:t>
            </a:r>
          </a:p>
          <a:p>
            <a:r>
              <a:rPr lang="sv-SE" dirty="0" smtClean="0"/>
              <a:t>Timing: Is </a:t>
            </a:r>
            <a:r>
              <a:rPr lang="sv-SE" dirty="0" err="1" smtClean="0"/>
              <a:t>your</a:t>
            </a:r>
            <a:r>
              <a:rPr lang="sv-SE" dirty="0" smtClean="0"/>
              <a:t> data </a:t>
            </a:r>
            <a:r>
              <a:rPr lang="sv-SE" dirty="0" err="1" smtClean="0"/>
              <a:t>arriving</a:t>
            </a:r>
            <a:r>
              <a:rPr lang="sv-SE" dirty="0" smtClean="0"/>
              <a:t> </a:t>
            </a:r>
            <a:r>
              <a:rPr lang="sv-SE" dirty="0" err="1" smtClean="0"/>
              <a:t>too</a:t>
            </a:r>
            <a:r>
              <a:rPr lang="sv-SE" dirty="0" smtClean="0"/>
              <a:t> </a:t>
            </a:r>
            <a:r>
              <a:rPr lang="sv-SE" dirty="0" err="1" smtClean="0"/>
              <a:t>early</a:t>
            </a:r>
            <a:r>
              <a:rPr lang="sv-SE" dirty="0" smtClean="0"/>
              <a:t> or </a:t>
            </a:r>
            <a:r>
              <a:rPr lang="sv-SE" dirty="0" err="1" smtClean="0"/>
              <a:t>too</a:t>
            </a:r>
            <a:r>
              <a:rPr lang="sv-SE" dirty="0" smtClean="0"/>
              <a:t> late? Check </a:t>
            </a:r>
            <a:r>
              <a:rPr lang="sv-SE" dirty="0" err="1" smtClean="0"/>
              <a:t>triggering</a:t>
            </a:r>
            <a:r>
              <a:rPr lang="sv-SE" dirty="0" smtClean="0"/>
              <a:t> and </a:t>
            </a:r>
            <a:r>
              <a:rPr lang="sv-SE" dirty="0" err="1" smtClean="0"/>
              <a:t>control</a:t>
            </a:r>
            <a:r>
              <a:rPr lang="sv-SE" dirty="0" smtClean="0"/>
              <a:t> </a:t>
            </a:r>
            <a:r>
              <a:rPr lang="sv-SE" dirty="0" err="1" smtClean="0"/>
              <a:t>logic</a:t>
            </a:r>
            <a:endParaRPr lang="sv-SE" dirty="0" smtClean="0"/>
          </a:p>
          <a:p>
            <a:r>
              <a:rPr lang="sv-SE" dirty="0" err="1" smtClean="0"/>
              <a:t>Are</a:t>
            </a:r>
            <a:r>
              <a:rPr lang="sv-SE" dirty="0" smtClean="0"/>
              <a:t> </a:t>
            </a:r>
            <a:r>
              <a:rPr lang="sv-SE" dirty="0" err="1" smtClean="0"/>
              <a:t>you</a:t>
            </a:r>
            <a:r>
              <a:rPr lang="sv-SE" dirty="0" smtClean="0"/>
              <a:t> </a:t>
            </a:r>
            <a:r>
              <a:rPr lang="sv-SE" dirty="0" err="1" smtClean="0"/>
              <a:t>reading</a:t>
            </a:r>
            <a:r>
              <a:rPr lang="sv-SE" dirty="0" smtClean="0"/>
              <a:t> </a:t>
            </a:r>
            <a:r>
              <a:rPr lang="sv-SE" dirty="0" err="1" smtClean="0"/>
              <a:t>out</a:t>
            </a:r>
            <a:r>
              <a:rPr lang="sv-SE" dirty="0" smtClean="0"/>
              <a:t> </a:t>
            </a:r>
            <a:r>
              <a:rPr lang="sv-SE" dirty="0" err="1" smtClean="0"/>
              <a:t>meanful</a:t>
            </a:r>
            <a:r>
              <a:rPr lang="sv-SE" dirty="0" smtClean="0"/>
              <a:t> data? </a:t>
            </a:r>
          </a:p>
          <a:p>
            <a:endParaRPr lang="sv-SE" dirty="0" smtClean="0"/>
          </a:p>
        </p:txBody>
      </p:sp>
    </p:spTree>
    <p:extLst>
      <p:ext uri="{BB962C8B-B14F-4D97-AF65-F5344CB8AC3E}">
        <p14:creationId xmlns:p14="http://schemas.microsoft.com/office/powerpoint/2010/main" val="28508817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Our</a:t>
            </a:r>
            <a:r>
              <a:rPr lang="sv-SE" dirty="0" smtClean="0"/>
              <a:t> Setup</a:t>
            </a:r>
            <a:endParaRPr lang="sv-SE" dirty="0"/>
          </a:p>
        </p:txBody>
      </p:sp>
      <p:sp>
        <p:nvSpPr>
          <p:cNvPr id="3" name="Subtitle 2"/>
          <p:cNvSpPr>
            <a:spLocks noGrp="1"/>
          </p:cNvSpPr>
          <p:nvPr>
            <p:ph type="subTitle" idx="1"/>
          </p:nvPr>
        </p:nvSpPr>
        <p:spPr/>
        <p:txBody>
          <a:bodyPr/>
          <a:lstStyle/>
          <a:p>
            <a:endParaRPr lang="sv-SE"/>
          </a:p>
        </p:txBody>
      </p:sp>
    </p:spTree>
    <p:extLst>
      <p:ext uri="{BB962C8B-B14F-4D97-AF65-F5344CB8AC3E}">
        <p14:creationId xmlns:p14="http://schemas.microsoft.com/office/powerpoint/2010/main" val="15102954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Overview</a:t>
            </a:r>
            <a:r>
              <a:rPr lang="sv-SE" dirty="0" smtClean="0"/>
              <a:t> </a:t>
            </a:r>
            <a:r>
              <a:rPr lang="sv-SE" dirty="0" err="1" smtClean="0"/>
              <a:t>of</a:t>
            </a:r>
            <a:r>
              <a:rPr lang="sv-SE" dirty="0" smtClean="0"/>
              <a:t> </a:t>
            </a:r>
            <a:r>
              <a:rPr lang="sv-SE" dirty="0" err="1" smtClean="0"/>
              <a:t>Device</a:t>
            </a:r>
            <a:r>
              <a:rPr lang="sv-SE" dirty="0" smtClean="0"/>
              <a:t> </a:t>
            </a:r>
            <a:endParaRPr lang="sv-SE" dirty="0"/>
          </a:p>
        </p:txBody>
      </p:sp>
      <p:sp>
        <p:nvSpPr>
          <p:cNvPr id="3" name="Subtitle 2"/>
          <p:cNvSpPr>
            <a:spLocks noGrp="1"/>
          </p:cNvSpPr>
          <p:nvPr>
            <p:ph type="subTitle" idx="1"/>
          </p:nvPr>
        </p:nvSpPr>
        <p:spPr/>
        <p:txBody>
          <a:bodyPr/>
          <a:lstStyle/>
          <a:p>
            <a:endParaRPr lang="sv-SE"/>
          </a:p>
        </p:txBody>
      </p:sp>
    </p:spTree>
    <p:extLst>
      <p:ext uri="{BB962C8B-B14F-4D97-AF65-F5344CB8AC3E}">
        <p14:creationId xmlns:p14="http://schemas.microsoft.com/office/powerpoint/2010/main" val="5170843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Operation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Software Development Kit allows you to communicate your custom logic with the Digitizer </a:t>
            </a:r>
          </a:p>
          <a:p>
            <a:r>
              <a:rPr lang="en-US" dirty="0" smtClean="0"/>
              <a:t>The ADQ14 Dev Kit Folder contains a lot of files (reading manuals about these files will help) but there are a few files that you must worry about</a:t>
            </a:r>
          </a:p>
          <a:p>
            <a:r>
              <a:rPr lang="en-US" dirty="0" smtClean="0"/>
              <a:t>UserLogic1 and UserLogic2 are the portions that can be customized for hardware logic</a:t>
            </a:r>
          </a:p>
          <a:p>
            <a:r>
              <a:rPr lang="en-US" dirty="0" err="1" smtClean="0"/>
              <a:t>Simple_acquisition_streaming</a:t>
            </a:r>
            <a:r>
              <a:rPr lang="en-US" dirty="0" smtClean="0"/>
              <a:t> is the c-file that can communicate the FGPA with the computer and digitizer </a:t>
            </a:r>
          </a:p>
          <a:p>
            <a:r>
              <a:rPr lang="en-US" dirty="0" smtClean="0"/>
              <a:t>This summer we focused on averaging signals and acquiring a covariance matrix of all 4 channels </a:t>
            </a:r>
          </a:p>
          <a:p>
            <a:pPr lvl="1"/>
            <a:r>
              <a:rPr lang="en-US" dirty="0" smtClean="0"/>
              <a:t>We will implement our design ideas through UserLogic2 </a:t>
            </a:r>
          </a:p>
        </p:txBody>
      </p:sp>
    </p:spTree>
    <p:extLst>
      <p:ext uri="{BB962C8B-B14F-4D97-AF65-F5344CB8AC3E}">
        <p14:creationId xmlns:p14="http://schemas.microsoft.com/office/powerpoint/2010/main" val="13499241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355600"/>
            <a:ext cx="10515600" cy="1325563"/>
          </a:xfrm>
        </p:spPr>
        <p:txBody>
          <a:bodyPr/>
          <a:lstStyle/>
          <a:p>
            <a:r>
              <a:rPr lang="sv-SE" dirty="0" err="1" smtClean="0"/>
              <a:t>Our</a:t>
            </a:r>
            <a:r>
              <a:rPr lang="sv-SE" dirty="0" smtClean="0"/>
              <a:t> Plan</a:t>
            </a:r>
            <a:endParaRPr lang="sv-SE" dirty="0"/>
          </a:p>
        </p:txBody>
      </p:sp>
      <p:sp>
        <p:nvSpPr>
          <p:cNvPr id="3" name="Content Placeholder 2"/>
          <p:cNvSpPr>
            <a:spLocks noGrp="1"/>
          </p:cNvSpPr>
          <p:nvPr>
            <p:ph idx="1"/>
          </p:nvPr>
        </p:nvSpPr>
        <p:spPr/>
        <p:txBody>
          <a:bodyPr>
            <a:normAutofit fontScale="85000" lnSpcReduction="10000"/>
          </a:bodyPr>
          <a:lstStyle/>
          <a:p>
            <a:r>
              <a:rPr lang="sv-SE" dirty="0" err="1" smtClean="0"/>
              <a:t>Create</a:t>
            </a:r>
            <a:r>
              <a:rPr lang="sv-SE" dirty="0" smtClean="0"/>
              <a:t> a </a:t>
            </a:r>
            <a:r>
              <a:rPr lang="sv-SE" dirty="0" err="1" smtClean="0"/>
              <a:t>covariance</a:t>
            </a:r>
            <a:r>
              <a:rPr lang="sv-SE" dirty="0" smtClean="0"/>
              <a:t> matrix from the 4 </a:t>
            </a:r>
            <a:r>
              <a:rPr lang="sv-SE" dirty="0" err="1" smtClean="0"/>
              <a:t>incoming</a:t>
            </a:r>
            <a:r>
              <a:rPr lang="sv-SE" dirty="0" smtClean="0"/>
              <a:t> signals </a:t>
            </a:r>
          </a:p>
          <a:p>
            <a:pPr lvl="1"/>
            <a:r>
              <a:rPr lang="sv-SE" dirty="0" smtClean="0"/>
              <a:t>Channel A: I1</a:t>
            </a:r>
          </a:p>
          <a:p>
            <a:pPr lvl="1"/>
            <a:r>
              <a:rPr lang="sv-SE" dirty="0" smtClean="0"/>
              <a:t>Channel B: Q1</a:t>
            </a:r>
          </a:p>
          <a:p>
            <a:pPr lvl="1"/>
            <a:r>
              <a:rPr lang="sv-SE" dirty="0" smtClean="0"/>
              <a:t>Channel C: I2</a:t>
            </a:r>
          </a:p>
          <a:p>
            <a:pPr lvl="1"/>
            <a:r>
              <a:rPr lang="sv-SE" dirty="0" smtClean="0"/>
              <a:t>Channel D: Q2</a:t>
            </a:r>
          </a:p>
          <a:p>
            <a:r>
              <a:rPr lang="sv-SE" dirty="0" err="1" smtClean="0"/>
              <a:t>Each</a:t>
            </a:r>
            <a:r>
              <a:rPr lang="sv-SE" dirty="0" smtClean="0"/>
              <a:t> </a:t>
            </a:r>
            <a:r>
              <a:rPr lang="sv-SE" dirty="0" err="1" smtClean="0"/>
              <a:t>calculated</a:t>
            </a:r>
            <a:r>
              <a:rPr lang="sv-SE" dirty="0" smtClean="0"/>
              <a:t> </a:t>
            </a:r>
            <a:r>
              <a:rPr lang="sv-SE" dirty="0" err="1" smtClean="0"/>
              <a:t>value</a:t>
            </a:r>
            <a:r>
              <a:rPr lang="sv-SE" dirty="0" smtClean="0"/>
              <a:t> is </a:t>
            </a:r>
            <a:r>
              <a:rPr lang="sv-SE" dirty="0" err="1" smtClean="0"/>
              <a:t>pushed</a:t>
            </a:r>
            <a:r>
              <a:rPr lang="sv-SE" dirty="0" smtClean="0"/>
              <a:t> </a:t>
            </a:r>
            <a:r>
              <a:rPr lang="sv-SE" dirty="0" err="1" smtClean="0"/>
              <a:t>into</a:t>
            </a:r>
            <a:r>
              <a:rPr lang="sv-SE" dirty="0" smtClean="0"/>
              <a:t> a Control Register</a:t>
            </a:r>
          </a:p>
          <a:p>
            <a:r>
              <a:rPr lang="sv-SE" dirty="0" smtClean="0"/>
              <a:t>Check </a:t>
            </a:r>
            <a:r>
              <a:rPr lang="sv-SE" dirty="0" err="1" smtClean="0"/>
              <a:t>work</a:t>
            </a:r>
            <a:r>
              <a:rPr lang="sv-SE" dirty="0" smtClean="0"/>
              <a:t> </a:t>
            </a:r>
            <a:r>
              <a:rPr lang="sv-SE" dirty="0" err="1" smtClean="0"/>
              <a:t>through</a:t>
            </a:r>
            <a:r>
              <a:rPr lang="sv-SE" dirty="0" smtClean="0"/>
              <a:t> Control Register </a:t>
            </a:r>
          </a:p>
          <a:p>
            <a:r>
              <a:rPr lang="sv-SE" dirty="0" smtClean="0"/>
              <a:t>Start </a:t>
            </a:r>
            <a:r>
              <a:rPr lang="sv-SE" dirty="0" err="1" smtClean="0"/>
              <a:t>with</a:t>
            </a:r>
            <a:r>
              <a:rPr lang="sv-SE" dirty="0" smtClean="0"/>
              <a:t> </a:t>
            </a:r>
            <a:r>
              <a:rPr lang="sv-SE" dirty="0" err="1" smtClean="0"/>
              <a:t>single</a:t>
            </a:r>
            <a:r>
              <a:rPr lang="sv-SE" dirty="0" smtClean="0"/>
              <a:t> </a:t>
            </a:r>
            <a:r>
              <a:rPr lang="sv-SE" dirty="0" err="1" smtClean="0"/>
              <a:t>channels</a:t>
            </a:r>
            <a:r>
              <a:rPr lang="sv-SE" dirty="0" smtClean="0"/>
              <a:t>: </a:t>
            </a:r>
            <a:r>
              <a:rPr lang="sv-SE" dirty="0" err="1" smtClean="0"/>
              <a:t>calculate</a:t>
            </a:r>
            <a:r>
              <a:rPr lang="sv-SE" dirty="0" smtClean="0"/>
              <a:t> </a:t>
            </a:r>
            <a:r>
              <a:rPr lang="sv-SE" dirty="0" err="1" smtClean="0"/>
              <a:t>sum</a:t>
            </a:r>
            <a:r>
              <a:rPr lang="sv-SE" dirty="0" smtClean="0"/>
              <a:t>, </a:t>
            </a:r>
            <a:r>
              <a:rPr lang="sv-SE" dirty="0" err="1" smtClean="0"/>
              <a:t>average</a:t>
            </a:r>
            <a:r>
              <a:rPr lang="sv-SE" dirty="0" smtClean="0"/>
              <a:t>, </a:t>
            </a:r>
            <a:r>
              <a:rPr lang="sv-SE" dirty="0" err="1" smtClean="0"/>
              <a:t>square</a:t>
            </a:r>
            <a:r>
              <a:rPr lang="sv-SE" dirty="0" smtClean="0"/>
              <a:t>, </a:t>
            </a:r>
            <a:r>
              <a:rPr lang="sv-SE" dirty="0" err="1" smtClean="0"/>
              <a:t>sum</a:t>
            </a:r>
            <a:r>
              <a:rPr lang="sv-SE" dirty="0" smtClean="0"/>
              <a:t> </a:t>
            </a:r>
            <a:r>
              <a:rPr lang="sv-SE" dirty="0" err="1" smtClean="0"/>
              <a:t>of</a:t>
            </a:r>
            <a:r>
              <a:rPr lang="sv-SE" dirty="0" smtClean="0"/>
              <a:t> </a:t>
            </a:r>
            <a:r>
              <a:rPr lang="sv-SE" dirty="0" err="1" smtClean="0"/>
              <a:t>squares</a:t>
            </a:r>
            <a:r>
              <a:rPr lang="sv-SE" dirty="0" smtClean="0"/>
              <a:t>, and </a:t>
            </a:r>
            <a:r>
              <a:rPr lang="sv-SE" dirty="0" err="1" smtClean="0"/>
              <a:t>average</a:t>
            </a:r>
            <a:r>
              <a:rPr lang="sv-SE" dirty="0" smtClean="0"/>
              <a:t> </a:t>
            </a:r>
            <a:r>
              <a:rPr lang="sv-SE" dirty="0" err="1" smtClean="0"/>
              <a:t>square</a:t>
            </a:r>
            <a:r>
              <a:rPr lang="sv-SE" dirty="0" smtClean="0"/>
              <a:t> (</a:t>
            </a:r>
            <a:r>
              <a:rPr lang="sv-SE" dirty="0" err="1" smtClean="0"/>
              <a:t>meanvariance.v</a:t>
            </a:r>
            <a:r>
              <a:rPr lang="sv-SE" dirty="0" smtClean="0"/>
              <a:t>)</a:t>
            </a:r>
          </a:p>
          <a:p>
            <a:r>
              <a:rPr lang="sv-SE" dirty="0" err="1" smtClean="0"/>
              <a:t>Calculations</a:t>
            </a:r>
            <a:r>
              <a:rPr lang="sv-SE" dirty="0" smtClean="0"/>
              <a:t> </a:t>
            </a:r>
            <a:r>
              <a:rPr lang="sv-SE" dirty="0" err="1" smtClean="0"/>
              <a:t>with</a:t>
            </a:r>
            <a:r>
              <a:rPr lang="sv-SE" dirty="0" smtClean="0"/>
              <a:t> </a:t>
            </a:r>
            <a:r>
              <a:rPr lang="sv-SE" dirty="0" err="1" smtClean="0"/>
              <a:t>two</a:t>
            </a:r>
            <a:r>
              <a:rPr lang="sv-SE" dirty="0" smtClean="0"/>
              <a:t> signals (sig2corr.v)</a:t>
            </a:r>
          </a:p>
          <a:p>
            <a:r>
              <a:rPr lang="sv-SE" dirty="0" smtClean="0"/>
              <a:t>Stick </a:t>
            </a:r>
            <a:r>
              <a:rPr lang="sv-SE" dirty="0" err="1" smtClean="0"/>
              <a:t>calculations</a:t>
            </a:r>
            <a:r>
              <a:rPr lang="sv-SE" dirty="0" smtClean="0"/>
              <a:t> in </a:t>
            </a:r>
            <a:r>
              <a:rPr lang="sv-SE" dirty="0" err="1" smtClean="0"/>
              <a:t>covariance</a:t>
            </a:r>
            <a:r>
              <a:rPr lang="sv-SE" dirty="0" smtClean="0"/>
              <a:t> </a:t>
            </a:r>
            <a:r>
              <a:rPr lang="sv-SE" dirty="0" err="1" smtClean="0"/>
              <a:t>calculator</a:t>
            </a:r>
            <a:r>
              <a:rPr lang="sv-SE" dirty="0" smtClean="0"/>
              <a:t> (</a:t>
            </a:r>
            <a:r>
              <a:rPr lang="sv-SE" dirty="0" err="1" smtClean="0"/>
              <a:t>covariance.v</a:t>
            </a:r>
            <a:r>
              <a:rPr lang="sv-SE" dirty="0" smtClean="0"/>
              <a:t>) and </a:t>
            </a:r>
            <a:r>
              <a:rPr lang="sv-SE" dirty="0" err="1" smtClean="0"/>
              <a:t>repeat</a:t>
            </a:r>
            <a:r>
              <a:rPr lang="sv-SE" dirty="0" smtClean="0"/>
              <a:t> </a:t>
            </a:r>
            <a:r>
              <a:rPr lang="sv-SE" dirty="0" err="1" smtClean="0"/>
              <a:t>across</a:t>
            </a:r>
            <a:r>
              <a:rPr lang="sv-SE" dirty="0" smtClean="0"/>
              <a:t> all 4 </a:t>
            </a:r>
            <a:r>
              <a:rPr lang="sv-SE" dirty="0" err="1" smtClean="0"/>
              <a:t>channels</a:t>
            </a:r>
            <a:r>
              <a:rPr lang="sv-SE" dirty="0" smtClean="0"/>
              <a:t> and combinations </a:t>
            </a:r>
            <a:r>
              <a:rPr lang="sv-SE" dirty="0" err="1" smtClean="0"/>
              <a:t>until</a:t>
            </a:r>
            <a:r>
              <a:rPr lang="sv-SE" dirty="0" smtClean="0"/>
              <a:t> </a:t>
            </a:r>
            <a:r>
              <a:rPr lang="sv-SE" dirty="0" err="1" smtClean="0"/>
              <a:t>we</a:t>
            </a:r>
            <a:r>
              <a:rPr lang="sv-SE" dirty="0" smtClean="0"/>
              <a:t> </a:t>
            </a:r>
            <a:r>
              <a:rPr lang="sv-SE" dirty="0" err="1" smtClean="0"/>
              <a:t>have</a:t>
            </a:r>
            <a:r>
              <a:rPr lang="sv-SE" dirty="0" smtClean="0"/>
              <a:t> a </a:t>
            </a:r>
            <a:r>
              <a:rPr lang="sv-SE" dirty="0" err="1" smtClean="0"/>
              <a:t>complete</a:t>
            </a:r>
            <a:r>
              <a:rPr lang="sv-SE" dirty="0" smtClean="0"/>
              <a:t> </a:t>
            </a:r>
            <a:r>
              <a:rPr lang="sv-SE" dirty="0" err="1" smtClean="0"/>
              <a:t>variance</a:t>
            </a:r>
            <a:r>
              <a:rPr lang="sv-SE" dirty="0" smtClean="0"/>
              <a:t>- </a:t>
            </a:r>
            <a:r>
              <a:rPr lang="sv-SE" dirty="0" err="1" smtClean="0"/>
              <a:t>covariance</a:t>
            </a:r>
            <a:r>
              <a:rPr lang="sv-SE" dirty="0" smtClean="0"/>
              <a:t> matrix</a:t>
            </a:r>
          </a:p>
          <a:p>
            <a:endParaRPr lang="sv-SE" dirty="0"/>
          </a:p>
        </p:txBody>
      </p:sp>
    </p:spTree>
    <p:extLst>
      <p:ext uri="{BB962C8B-B14F-4D97-AF65-F5344CB8AC3E}">
        <p14:creationId xmlns:p14="http://schemas.microsoft.com/office/powerpoint/2010/main" val="29977062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Data Flow Chart </a:t>
            </a:r>
            <a:endParaRPr lang="sv-SE" dirty="0"/>
          </a:p>
        </p:txBody>
      </p:sp>
      <p:sp>
        <p:nvSpPr>
          <p:cNvPr id="3" name="Content Placeholder 2"/>
          <p:cNvSpPr>
            <a:spLocks noGrp="1"/>
          </p:cNvSpPr>
          <p:nvPr>
            <p:ph idx="1"/>
          </p:nvPr>
        </p:nvSpPr>
        <p:spPr>
          <a:xfrm>
            <a:off x="8191500" y="1825625"/>
            <a:ext cx="3162300" cy="4351338"/>
          </a:xfrm>
        </p:spPr>
        <p:txBody>
          <a:bodyPr/>
          <a:lstStyle/>
          <a:p>
            <a:r>
              <a:rPr lang="sv-SE" dirty="0" smtClean="0"/>
              <a:t>Fir</a:t>
            </a:r>
            <a:endParaRPr lang="sv-SE"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626" t="25538" r="49983" b="42204"/>
          <a:stretch/>
        </p:blipFill>
        <p:spPr bwMode="auto">
          <a:xfrm>
            <a:off x="209550" y="1733549"/>
            <a:ext cx="7780853" cy="408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809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879010" y="994951"/>
            <a:ext cx="11312990" cy="5181600"/>
            <a:chOff x="545635" y="994951"/>
            <a:chExt cx="11312990" cy="5181600"/>
          </a:xfrm>
        </p:grpSpPr>
        <p:grpSp>
          <p:nvGrpSpPr>
            <p:cNvPr id="46" name="Group 45"/>
            <p:cNvGrpSpPr/>
            <p:nvPr/>
          </p:nvGrpSpPr>
          <p:grpSpPr>
            <a:xfrm>
              <a:off x="919821" y="994951"/>
              <a:ext cx="10537402" cy="5181600"/>
              <a:chOff x="919821" y="994951"/>
              <a:chExt cx="10537402" cy="5181600"/>
            </a:xfrm>
          </p:grpSpPr>
          <p:grpSp>
            <p:nvGrpSpPr>
              <p:cNvPr id="194" name="Group 193"/>
              <p:cNvGrpSpPr/>
              <p:nvPr/>
            </p:nvGrpSpPr>
            <p:grpSpPr>
              <a:xfrm>
                <a:off x="919821" y="994951"/>
                <a:ext cx="10537402" cy="5181600"/>
                <a:chOff x="425873" y="204491"/>
                <a:chExt cx="10537402" cy="5181600"/>
              </a:xfrm>
            </p:grpSpPr>
            <p:grpSp>
              <p:nvGrpSpPr>
                <p:cNvPr id="2" name="Group 1"/>
                <p:cNvGrpSpPr/>
                <p:nvPr/>
              </p:nvGrpSpPr>
              <p:grpSpPr>
                <a:xfrm>
                  <a:off x="3934283" y="3065329"/>
                  <a:ext cx="2566474" cy="1383536"/>
                  <a:chOff x="7122696" y="1825625"/>
                  <a:chExt cx="3498929" cy="2313238"/>
                </a:xfrm>
              </p:grpSpPr>
              <p:sp>
                <p:nvSpPr>
                  <p:cNvPr id="3" name="Rectangle 2"/>
                  <p:cNvSpPr/>
                  <p:nvPr/>
                </p:nvSpPr>
                <p:spPr>
                  <a:xfrm>
                    <a:off x="7122696" y="1825625"/>
                    <a:ext cx="3408947" cy="2313238"/>
                  </a:xfrm>
                  <a:prstGeom prst="rect">
                    <a:avLst/>
                  </a:prstGeom>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TextBox 3"/>
                  <p:cNvSpPr txBox="1"/>
                  <p:nvPr/>
                </p:nvSpPr>
                <p:spPr>
                  <a:xfrm>
                    <a:off x="7367339" y="1925052"/>
                    <a:ext cx="2979820" cy="501729"/>
                  </a:xfrm>
                  <a:prstGeom prst="rect">
                    <a:avLst/>
                  </a:prstGeom>
                  <a:noFill/>
                </p:spPr>
                <p:txBody>
                  <a:bodyPr wrap="square" rtlCol="0">
                    <a:spAutoFit/>
                  </a:bodyPr>
                  <a:lstStyle/>
                  <a:p>
                    <a:r>
                      <a:rPr lang="sv-SE" b="1" u="sng" dirty="0" err="1" smtClean="0"/>
                      <a:t>meanvariance</a:t>
                    </a:r>
                    <a:endParaRPr lang="sv-SE" b="1" u="sng" dirty="0"/>
                  </a:p>
                </p:txBody>
              </p:sp>
              <p:sp>
                <p:nvSpPr>
                  <p:cNvPr id="5" name="TextBox 4"/>
                  <p:cNvSpPr txBox="1"/>
                  <p:nvPr/>
                </p:nvSpPr>
                <p:spPr>
                  <a:xfrm>
                    <a:off x="7199146" y="2426782"/>
                    <a:ext cx="842207" cy="376296"/>
                  </a:xfrm>
                  <a:prstGeom prst="rect">
                    <a:avLst/>
                  </a:prstGeom>
                  <a:noFill/>
                </p:spPr>
                <p:txBody>
                  <a:bodyPr wrap="square" rtlCol="0">
                    <a:spAutoFit/>
                  </a:bodyPr>
                  <a:lstStyle/>
                  <a:p>
                    <a:r>
                      <a:rPr lang="sv-SE" sz="1200" dirty="0" err="1" smtClean="0"/>
                      <a:t>clk</a:t>
                    </a:r>
                    <a:endParaRPr lang="sv-SE" sz="1200" dirty="0"/>
                  </a:p>
                </p:txBody>
              </p:sp>
              <p:sp>
                <p:nvSpPr>
                  <p:cNvPr id="6" name="TextBox 5"/>
                  <p:cNvSpPr txBox="1"/>
                  <p:nvPr/>
                </p:nvSpPr>
                <p:spPr>
                  <a:xfrm>
                    <a:off x="7122696" y="2727281"/>
                    <a:ext cx="842209" cy="276999"/>
                  </a:xfrm>
                  <a:prstGeom prst="rect">
                    <a:avLst/>
                  </a:prstGeom>
                  <a:noFill/>
                </p:spPr>
                <p:txBody>
                  <a:bodyPr wrap="square" rtlCol="0">
                    <a:spAutoFit/>
                  </a:bodyPr>
                  <a:lstStyle/>
                  <a:p>
                    <a:r>
                      <a:rPr lang="sv-SE" sz="1200" dirty="0" err="1" smtClean="0"/>
                      <a:t>sclr</a:t>
                    </a:r>
                    <a:endParaRPr lang="sv-SE" sz="1200" dirty="0"/>
                  </a:p>
                </p:txBody>
              </p:sp>
              <p:sp>
                <p:nvSpPr>
                  <p:cNvPr id="7" name="TextBox 6"/>
                  <p:cNvSpPr txBox="1"/>
                  <p:nvPr/>
                </p:nvSpPr>
                <p:spPr>
                  <a:xfrm>
                    <a:off x="7146757" y="3478656"/>
                    <a:ext cx="1269629" cy="627161"/>
                  </a:xfrm>
                  <a:prstGeom prst="rect">
                    <a:avLst/>
                  </a:prstGeom>
                  <a:noFill/>
                </p:spPr>
                <p:txBody>
                  <a:bodyPr wrap="square" rtlCol="0">
                    <a:spAutoFit/>
                  </a:bodyPr>
                  <a:lstStyle/>
                  <a:p>
                    <a:r>
                      <a:rPr lang="en-US" sz="1200" dirty="0" smtClean="0"/>
                      <a:t>[63:0] data</a:t>
                    </a:r>
                    <a:endParaRPr lang="sv-SE" sz="1200" dirty="0"/>
                  </a:p>
                </p:txBody>
              </p:sp>
              <p:sp>
                <p:nvSpPr>
                  <p:cNvPr id="8" name="TextBox 7"/>
                  <p:cNvSpPr txBox="1"/>
                  <p:nvPr/>
                </p:nvSpPr>
                <p:spPr>
                  <a:xfrm>
                    <a:off x="7146759" y="3156285"/>
                    <a:ext cx="883116" cy="463135"/>
                  </a:xfrm>
                  <a:prstGeom prst="rect">
                    <a:avLst/>
                  </a:prstGeom>
                  <a:noFill/>
                </p:spPr>
                <p:txBody>
                  <a:bodyPr wrap="square" rtlCol="0">
                    <a:spAutoFit/>
                  </a:bodyPr>
                  <a:lstStyle/>
                  <a:p>
                    <a:r>
                      <a:rPr lang="sv-SE" sz="1200" dirty="0" smtClean="0"/>
                      <a:t>valid</a:t>
                    </a:r>
                  </a:p>
                </p:txBody>
              </p:sp>
              <p:sp>
                <p:nvSpPr>
                  <p:cNvPr id="9" name="TextBox 8"/>
                  <p:cNvSpPr txBox="1"/>
                  <p:nvPr/>
                </p:nvSpPr>
                <p:spPr>
                  <a:xfrm>
                    <a:off x="9371329" y="2305895"/>
                    <a:ext cx="1240969" cy="463135"/>
                  </a:xfrm>
                  <a:prstGeom prst="rect">
                    <a:avLst/>
                  </a:prstGeom>
                  <a:noFill/>
                </p:spPr>
                <p:txBody>
                  <a:bodyPr wrap="square" rtlCol="0">
                    <a:spAutoFit/>
                  </a:bodyPr>
                  <a:lstStyle/>
                  <a:p>
                    <a:r>
                      <a:rPr lang="en-US" sz="1200" dirty="0" smtClean="0"/>
                      <a:t>[</a:t>
                    </a:r>
                    <a:r>
                      <a:rPr lang="en-US" sz="1200" dirty="0" smtClean="0"/>
                      <a:t>35</a:t>
                    </a:r>
                    <a:r>
                      <a:rPr lang="en-US" sz="1200" dirty="0" smtClean="0"/>
                      <a:t>:0</a:t>
                    </a:r>
                    <a:r>
                      <a:rPr lang="en-US" sz="1200" dirty="0" smtClean="0"/>
                      <a:t>] sum</a:t>
                    </a:r>
                    <a:endParaRPr lang="sv-SE" sz="1200" dirty="0"/>
                  </a:p>
                </p:txBody>
              </p:sp>
              <p:sp>
                <p:nvSpPr>
                  <p:cNvPr id="10" name="TextBox 9"/>
                  <p:cNvSpPr txBox="1"/>
                  <p:nvPr/>
                </p:nvSpPr>
                <p:spPr>
                  <a:xfrm>
                    <a:off x="9072293" y="2727279"/>
                    <a:ext cx="1513670" cy="463135"/>
                  </a:xfrm>
                  <a:prstGeom prst="rect">
                    <a:avLst/>
                  </a:prstGeom>
                  <a:noFill/>
                </p:spPr>
                <p:txBody>
                  <a:bodyPr wrap="square" rtlCol="0">
                    <a:spAutoFit/>
                  </a:bodyPr>
                  <a:lstStyle/>
                  <a:p>
                    <a:r>
                      <a:rPr lang="en-US" sz="1200" dirty="0" smtClean="0"/>
                      <a:t>[</a:t>
                    </a:r>
                    <a:r>
                      <a:rPr lang="en-US" sz="1200" dirty="0" smtClean="0"/>
                      <a:t>31</a:t>
                    </a:r>
                    <a:r>
                      <a:rPr lang="en-US" sz="1200" dirty="0" smtClean="0"/>
                      <a:t>:0</a:t>
                    </a:r>
                    <a:r>
                      <a:rPr lang="en-US" sz="1200" dirty="0" smtClean="0"/>
                      <a:t>] average</a:t>
                    </a:r>
                    <a:endParaRPr lang="sv-SE" sz="1200" dirty="0"/>
                  </a:p>
                </p:txBody>
              </p:sp>
              <p:sp>
                <p:nvSpPr>
                  <p:cNvPr id="11" name="TextBox 10"/>
                  <p:cNvSpPr txBox="1"/>
                  <p:nvPr/>
                </p:nvSpPr>
                <p:spPr>
                  <a:xfrm>
                    <a:off x="8755124" y="3102897"/>
                    <a:ext cx="1866501" cy="463135"/>
                  </a:xfrm>
                  <a:prstGeom prst="rect">
                    <a:avLst/>
                  </a:prstGeom>
                  <a:noFill/>
                </p:spPr>
                <p:txBody>
                  <a:bodyPr wrap="square" rtlCol="0">
                    <a:spAutoFit/>
                  </a:bodyPr>
                  <a:lstStyle/>
                  <a:p>
                    <a:r>
                      <a:rPr lang="en-US" sz="1200" dirty="0" smtClean="0"/>
                      <a:t>[35:0</a:t>
                    </a:r>
                    <a:r>
                      <a:rPr lang="en-US" sz="1200" dirty="0" smtClean="0"/>
                      <a:t>] </a:t>
                    </a:r>
                    <a:r>
                      <a:rPr lang="en-US" sz="1200" dirty="0" err="1" smtClean="0"/>
                      <a:t>sum_square</a:t>
                    </a:r>
                    <a:endParaRPr lang="sv-SE" sz="1200" dirty="0"/>
                  </a:p>
                </p:txBody>
              </p:sp>
              <p:sp>
                <p:nvSpPr>
                  <p:cNvPr id="12" name="TextBox 11"/>
                  <p:cNvSpPr txBox="1"/>
                  <p:nvPr/>
                </p:nvSpPr>
                <p:spPr>
                  <a:xfrm>
                    <a:off x="9126618" y="3478657"/>
                    <a:ext cx="1405024" cy="463135"/>
                  </a:xfrm>
                  <a:prstGeom prst="rect">
                    <a:avLst/>
                  </a:prstGeom>
                  <a:noFill/>
                </p:spPr>
                <p:txBody>
                  <a:bodyPr wrap="square" rtlCol="0">
                    <a:spAutoFit/>
                  </a:bodyPr>
                  <a:lstStyle/>
                  <a:p>
                    <a:r>
                      <a:rPr lang="en-US" sz="1200" dirty="0" smtClean="0"/>
                      <a:t>[31:0</a:t>
                    </a:r>
                    <a:r>
                      <a:rPr lang="en-US" sz="1200" dirty="0" smtClean="0"/>
                      <a:t>] </a:t>
                    </a:r>
                    <a:r>
                      <a:rPr lang="en-US" sz="1200" dirty="0" err="1" smtClean="0"/>
                      <a:t>avgvar</a:t>
                    </a:r>
                    <a:endParaRPr lang="sv-SE" sz="1200" dirty="0"/>
                  </a:p>
                </p:txBody>
              </p:sp>
            </p:grpSp>
            <p:grpSp>
              <p:nvGrpSpPr>
                <p:cNvPr id="13" name="Group 12"/>
                <p:cNvGrpSpPr/>
                <p:nvPr/>
              </p:nvGrpSpPr>
              <p:grpSpPr>
                <a:xfrm>
                  <a:off x="3878206" y="1176971"/>
                  <a:ext cx="2497086" cy="1546519"/>
                  <a:chOff x="6621363" y="1690688"/>
                  <a:chExt cx="4317320" cy="3593488"/>
                </a:xfrm>
              </p:grpSpPr>
              <p:sp>
                <p:nvSpPr>
                  <p:cNvPr id="14" name="Rectangle 13"/>
                  <p:cNvSpPr/>
                  <p:nvPr/>
                </p:nvSpPr>
                <p:spPr>
                  <a:xfrm>
                    <a:off x="6638391" y="1690688"/>
                    <a:ext cx="4300292" cy="3593488"/>
                  </a:xfrm>
                  <a:prstGeom prst="rect">
                    <a:avLst/>
                  </a:prstGeom>
                  <a:ln w="28575">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713857" y="1868679"/>
                    <a:ext cx="2504976" cy="651395"/>
                  </a:xfrm>
                  <a:prstGeom prst="rect">
                    <a:avLst/>
                  </a:prstGeom>
                  <a:noFill/>
                </p:spPr>
                <p:txBody>
                  <a:bodyPr wrap="square" rtlCol="0">
                    <a:spAutoFit/>
                  </a:bodyPr>
                  <a:lstStyle/>
                  <a:p>
                    <a:r>
                      <a:rPr lang="en-US" sz="2400" b="1" u="sng" dirty="0" smtClean="0"/>
                      <a:t>Sig2Corrr</a:t>
                    </a:r>
                    <a:endParaRPr lang="en-US" sz="2400" b="1" u="sng" dirty="0"/>
                  </a:p>
                </p:txBody>
              </p:sp>
              <p:sp>
                <p:nvSpPr>
                  <p:cNvPr id="16" name="TextBox 15"/>
                  <p:cNvSpPr txBox="1"/>
                  <p:nvPr/>
                </p:nvSpPr>
                <p:spPr>
                  <a:xfrm>
                    <a:off x="6644432" y="2262207"/>
                    <a:ext cx="909460" cy="567785"/>
                  </a:xfrm>
                  <a:prstGeom prst="rect">
                    <a:avLst/>
                  </a:prstGeom>
                  <a:noFill/>
                </p:spPr>
                <p:txBody>
                  <a:bodyPr wrap="square" rtlCol="0">
                    <a:spAutoFit/>
                  </a:bodyPr>
                  <a:lstStyle/>
                  <a:p>
                    <a:r>
                      <a:rPr lang="sv-SE" sz="1200" dirty="0" err="1" smtClean="0"/>
                      <a:t>clk</a:t>
                    </a:r>
                    <a:endParaRPr lang="sv-SE" sz="1200" dirty="0"/>
                  </a:p>
                </p:txBody>
              </p:sp>
              <p:sp>
                <p:nvSpPr>
                  <p:cNvPr id="17" name="TextBox 16"/>
                  <p:cNvSpPr txBox="1"/>
                  <p:nvPr/>
                </p:nvSpPr>
                <p:spPr>
                  <a:xfrm>
                    <a:off x="6638391" y="2611964"/>
                    <a:ext cx="1545418" cy="567785"/>
                  </a:xfrm>
                  <a:prstGeom prst="rect">
                    <a:avLst/>
                  </a:prstGeom>
                  <a:noFill/>
                </p:spPr>
                <p:txBody>
                  <a:bodyPr wrap="square" rtlCol="0">
                    <a:spAutoFit/>
                  </a:bodyPr>
                  <a:lstStyle/>
                  <a:p>
                    <a:r>
                      <a:rPr lang="sv-SE" sz="1200" dirty="0" err="1" smtClean="0"/>
                      <a:t>sclr</a:t>
                    </a:r>
                    <a:endParaRPr lang="sv-SE" sz="1200" dirty="0"/>
                  </a:p>
                </p:txBody>
              </p:sp>
              <p:sp>
                <p:nvSpPr>
                  <p:cNvPr id="18" name="TextBox 17"/>
                  <p:cNvSpPr txBox="1"/>
                  <p:nvPr/>
                </p:nvSpPr>
                <p:spPr>
                  <a:xfrm>
                    <a:off x="6621363" y="3165615"/>
                    <a:ext cx="1261980" cy="643634"/>
                  </a:xfrm>
                  <a:prstGeom prst="rect">
                    <a:avLst/>
                  </a:prstGeom>
                  <a:noFill/>
                </p:spPr>
                <p:txBody>
                  <a:bodyPr wrap="square" rtlCol="0">
                    <a:spAutoFit/>
                  </a:bodyPr>
                  <a:lstStyle/>
                  <a:p>
                    <a:r>
                      <a:rPr lang="sv-SE" sz="1200" dirty="0" smtClean="0"/>
                      <a:t>valid</a:t>
                    </a:r>
                  </a:p>
                </p:txBody>
              </p:sp>
              <p:sp>
                <p:nvSpPr>
                  <p:cNvPr id="19" name="TextBox 18"/>
                  <p:cNvSpPr txBox="1"/>
                  <p:nvPr/>
                </p:nvSpPr>
                <p:spPr>
                  <a:xfrm>
                    <a:off x="6698315" y="3717829"/>
                    <a:ext cx="1776691" cy="567785"/>
                  </a:xfrm>
                  <a:prstGeom prst="rect">
                    <a:avLst/>
                  </a:prstGeom>
                  <a:noFill/>
                </p:spPr>
                <p:txBody>
                  <a:bodyPr wrap="square" rtlCol="0">
                    <a:spAutoFit/>
                  </a:bodyPr>
                  <a:lstStyle/>
                  <a:p>
                    <a:r>
                      <a:rPr lang="en-US" sz="1200" dirty="0" smtClean="0"/>
                      <a:t>[63:0] data1</a:t>
                    </a:r>
                    <a:endParaRPr lang="en-US" sz="1200" dirty="0"/>
                  </a:p>
                </p:txBody>
              </p:sp>
              <p:sp>
                <p:nvSpPr>
                  <p:cNvPr id="20" name="TextBox 19"/>
                  <p:cNvSpPr txBox="1"/>
                  <p:nvPr/>
                </p:nvSpPr>
                <p:spPr>
                  <a:xfrm>
                    <a:off x="6698315" y="4355127"/>
                    <a:ext cx="1984139" cy="567785"/>
                  </a:xfrm>
                  <a:prstGeom prst="rect">
                    <a:avLst/>
                  </a:prstGeom>
                  <a:noFill/>
                </p:spPr>
                <p:txBody>
                  <a:bodyPr wrap="square" rtlCol="0">
                    <a:spAutoFit/>
                  </a:bodyPr>
                  <a:lstStyle/>
                  <a:p>
                    <a:r>
                      <a:rPr lang="en-US" sz="1200" dirty="0" smtClean="0"/>
                      <a:t>[63:0] data2</a:t>
                    </a:r>
                    <a:endParaRPr lang="en-US" sz="1200" dirty="0"/>
                  </a:p>
                </p:txBody>
              </p:sp>
              <p:sp>
                <p:nvSpPr>
                  <p:cNvPr id="21" name="TextBox 20"/>
                  <p:cNvSpPr txBox="1"/>
                  <p:nvPr/>
                </p:nvSpPr>
                <p:spPr>
                  <a:xfrm>
                    <a:off x="8788536" y="2932718"/>
                    <a:ext cx="1924748" cy="539661"/>
                  </a:xfrm>
                  <a:prstGeom prst="rect">
                    <a:avLst/>
                  </a:prstGeom>
                  <a:noFill/>
                </p:spPr>
                <p:txBody>
                  <a:bodyPr wrap="square" rtlCol="0">
                    <a:spAutoFit/>
                  </a:bodyPr>
                  <a:lstStyle/>
                  <a:p>
                    <a:r>
                      <a:rPr lang="en-US" sz="1200" dirty="0" smtClean="0"/>
                      <a:t>[</a:t>
                    </a:r>
                    <a:r>
                      <a:rPr lang="en-US" sz="1200" dirty="0" smtClean="0"/>
                      <a:t>35</a:t>
                    </a:r>
                    <a:r>
                      <a:rPr lang="en-US" sz="1200" dirty="0" smtClean="0"/>
                      <a:t>:0</a:t>
                    </a:r>
                    <a:r>
                      <a:rPr lang="en-US" sz="1200" dirty="0" smtClean="0"/>
                      <a:t>] sum</a:t>
                    </a:r>
                    <a:endParaRPr lang="en-US" sz="1200" dirty="0"/>
                  </a:p>
                </p:txBody>
              </p:sp>
              <p:sp>
                <p:nvSpPr>
                  <p:cNvPr id="22" name="TextBox 21"/>
                  <p:cNvSpPr txBox="1"/>
                  <p:nvPr/>
                </p:nvSpPr>
                <p:spPr>
                  <a:xfrm>
                    <a:off x="8788536" y="3462061"/>
                    <a:ext cx="1994220" cy="539661"/>
                  </a:xfrm>
                  <a:prstGeom prst="rect">
                    <a:avLst/>
                  </a:prstGeom>
                  <a:noFill/>
                </p:spPr>
                <p:txBody>
                  <a:bodyPr wrap="square" rtlCol="0">
                    <a:spAutoFit/>
                  </a:bodyPr>
                  <a:lstStyle/>
                  <a:p>
                    <a:r>
                      <a:rPr lang="en-US" sz="1200" dirty="0" smtClean="0"/>
                      <a:t>[31:0</a:t>
                    </a:r>
                    <a:r>
                      <a:rPr lang="en-US" sz="1200" dirty="0" smtClean="0"/>
                      <a:t>] average</a:t>
                    </a:r>
                    <a:endParaRPr lang="en-US" sz="1200" dirty="0"/>
                  </a:p>
                </p:txBody>
              </p:sp>
              <p:sp>
                <p:nvSpPr>
                  <p:cNvPr id="23" name="TextBox 22"/>
                  <p:cNvSpPr txBox="1"/>
                  <p:nvPr/>
                </p:nvSpPr>
                <p:spPr>
                  <a:xfrm>
                    <a:off x="8788536" y="3923726"/>
                    <a:ext cx="1875981" cy="539661"/>
                  </a:xfrm>
                  <a:prstGeom prst="rect">
                    <a:avLst/>
                  </a:prstGeom>
                  <a:noFill/>
                </p:spPr>
                <p:txBody>
                  <a:bodyPr wrap="square" rtlCol="0">
                    <a:spAutoFit/>
                  </a:bodyPr>
                  <a:lstStyle/>
                  <a:p>
                    <a:r>
                      <a:rPr lang="en-US" sz="1200" dirty="0" smtClean="0"/>
                      <a:t>[</a:t>
                    </a:r>
                    <a:r>
                      <a:rPr lang="en-US" sz="1200" dirty="0" smtClean="0"/>
                      <a:t>35</a:t>
                    </a:r>
                    <a:r>
                      <a:rPr lang="en-US" sz="1200" dirty="0" smtClean="0"/>
                      <a:t>:0</a:t>
                    </a:r>
                    <a:r>
                      <a:rPr lang="en-US" sz="1200" dirty="0" smtClean="0"/>
                      <a:t>] </a:t>
                    </a:r>
                    <a:r>
                      <a:rPr lang="en-US" sz="1200" dirty="0" err="1" smtClean="0"/>
                      <a:t>sq_sum</a:t>
                    </a:r>
                    <a:endParaRPr lang="en-US" sz="1200" dirty="0"/>
                  </a:p>
                </p:txBody>
              </p:sp>
              <p:sp>
                <p:nvSpPr>
                  <p:cNvPr id="24" name="TextBox 23"/>
                  <p:cNvSpPr txBox="1"/>
                  <p:nvPr/>
                </p:nvSpPr>
                <p:spPr>
                  <a:xfrm>
                    <a:off x="8788535" y="4422175"/>
                    <a:ext cx="2150148" cy="567784"/>
                  </a:xfrm>
                  <a:prstGeom prst="rect">
                    <a:avLst/>
                  </a:prstGeom>
                  <a:noFill/>
                </p:spPr>
                <p:txBody>
                  <a:bodyPr wrap="square" rtlCol="0">
                    <a:spAutoFit/>
                  </a:bodyPr>
                  <a:lstStyle/>
                  <a:p>
                    <a:r>
                      <a:rPr lang="en-US" sz="1200" dirty="0" smtClean="0"/>
                      <a:t>[</a:t>
                    </a:r>
                    <a:r>
                      <a:rPr lang="en-US" sz="1200" dirty="0" smtClean="0"/>
                      <a:t>31</a:t>
                    </a:r>
                    <a:r>
                      <a:rPr lang="en-US" sz="1200" dirty="0" smtClean="0"/>
                      <a:t>:0</a:t>
                    </a:r>
                    <a:r>
                      <a:rPr lang="en-US" sz="1200" dirty="0" smtClean="0"/>
                      <a:t>] </a:t>
                    </a:r>
                    <a:r>
                      <a:rPr lang="en-US" sz="1200" dirty="0" err="1" smtClean="0"/>
                      <a:t>avgsqsum</a:t>
                    </a:r>
                    <a:endParaRPr lang="en-US" sz="1200" dirty="0"/>
                  </a:p>
                </p:txBody>
              </p:sp>
            </p:grpSp>
            <p:grpSp>
              <p:nvGrpSpPr>
                <p:cNvPr id="25" name="Group 24"/>
                <p:cNvGrpSpPr/>
                <p:nvPr/>
              </p:nvGrpSpPr>
              <p:grpSpPr>
                <a:xfrm>
                  <a:off x="7214197" y="2254123"/>
                  <a:ext cx="2672218" cy="1836774"/>
                  <a:chOff x="6438900" y="1690688"/>
                  <a:chExt cx="4520151" cy="3593488"/>
                </a:xfrm>
              </p:grpSpPr>
              <p:sp>
                <p:nvSpPr>
                  <p:cNvPr id="26" name="Rectangle 25"/>
                  <p:cNvSpPr/>
                  <p:nvPr/>
                </p:nvSpPr>
                <p:spPr>
                  <a:xfrm>
                    <a:off x="6438900" y="1690688"/>
                    <a:ext cx="4499783" cy="3593488"/>
                  </a:xfrm>
                  <a:prstGeom prst="rect">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320639" y="1826404"/>
                    <a:ext cx="2640063" cy="702319"/>
                  </a:xfrm>
                  <a:prstGeom prst="rect">
                    <a:avLst/>
                  </a:prstGeom>
                  <a:noFill/>
                </p:spPr>
                <p:txBody>
                  <a:bodyPr wrap="square" rtlCol="0">
                    <a:spAutoFit/>
                  </a:bodyPr>
                  <a:lstStyle/>
                  <a:p>
                    <a:r>
                      <a:rPr lang="en-US" sz="2400" b="1" u="sng" dirty="0" smtClean="0"/>
                      <a:t>covariance</a:t>
                    </a:r>
                    <a:endParaRPr lang="en-US" sz="2400" b="1" u="sng" dirty="0"/>
                  </a:p>
                </p:txBody>
              </p:sp>
              <p:sp>
                <p:nvSpPr>
                  <p:cNvPr id="28" name="TextBox 27"/>
                  <p:cNvSpPr txBox="1"/>
                  <p:nvPr/>
                </p:nvSpPr>
                <p:spPr>
                  <a:xfrm>
                    <a:off x="6552086" y="2210116"/>
                    <a:ext cx="870363" cy="539322"/>
                  </a:xfrm>
                  <a:prstGeom prst="rect">
                    <a:avLst/>
                  </a:prstGeom>
                  <a:noFill/>
                </p:spPr>
                <p:txBody>
                  <a:bodyPr wrap="square" rtlCol="0">
                    <a:spAutoFit/>
                  </a:bodyPr>
                  <a:lstStyle/>
                  <a:p>
                    <a:r>
                      <a:rPr lang="sv-SE" sz="1200" dirty="0" err="1" smtClean="0"/>
                      <a:t>clk</a:t>
                    </a:r>
                    <a:endParaRPr lang="sv-SE" sz="1200" dirty="0"/>
                  </a:p>
                </p:txBody>
              </p:sp>
              <p:sp>
                <p:nvSpPr>
                  <p:cNvPr id="29" name="TextBox 28"/>
                  <p:cNvSpPr txBox="1"/>
                  <p:nvPr/>
                </p:nvSpPr>
                <p:spPr>
                  <a:xfrm>
                    <a:off x="6507059" y="2610938"/>
                    <a:ext cx="1160508" cy="276999"/>
                  </a:xfrm>
                  <a:prstGeom prst="rect">
                    <a:avLst/>
                  </a:prstGeom>
                  <a:noFill/>
                </p:spPr>
                <p:txBody>
                  <a:bodyPr wrap="square" rtlCol="0">
                    <a:spAutoFit/>
                  </a:bodyPr>
                  <a:lstStyle/>
                  <a:p>
                    <a:r>
                      <a:rPr lang="sv-SE" sz="1200" dirty="0" err="1" smtClean="0"/>
                      <a:t>sclr</a:t>
                    </a:r>
                    <a:endParaRPr lang="sv-SE" sz="1200" dirty="0"/>
                  </a:p>
                </p:txBody>
              </p:sp>
              <p:sp>
                <p:nvSpPr>
                  <p:cNvPr id="30" name="TextBox 29"/>
                  <p:cNvSpPr txBox="1"/>
                  <p:nvPr/>
                </p:nvSpPr>
                <p:spPr>
                  <a:xfrm>
                    <a:off x="6552086" y="2911947"/>
                    <a:ext cx="1160507" cy="276999"/>
                  </a:xfrm>
                  <a:prstGeom prst="rect">
                    <a:avLst/>
                  </a:prstGeom>
                  <a:noFill/>
                </p:spPr>
                <p:txBody>
                  <a:bodyPr wrap="square" rtlCol="0">
                    <a:spAutoFit/>
                  </a:bodyPr>
                  <a:lstStyle/>
                  <a:p>
                    <a:r>
                      <a:rPr lang="sv-SE" sz="1200" dirty="0" smtClean="0"/>
                      <a:t>valid</a:t>
                    </a:r>
                  </a:p>
                </p:txBody>
              </p:sp>
              <p:sp>
                <p:nvSpPr>
                  <p:cNvPr id="31" name="TextBox 30"/>
                  <p:cNvSpPr txBox="1"/>
                  <p:nvPr/>
                </p:nvSpPr>
                <p:spPr>
                  <a:xfrm>
                    <a:off x="6522312" y="3302766"/>
                    <a:ext cx="1842813" cy="466251"/>
                  </a:xfrm>
                  <a:prstGeom prst="rect">
                    <a:avLst/>
                  </a:prstGeom>
                  <a:noFill/>
                </p:spPr>
                <p:txBody>
                  <a:bodyPr wrap="square" rtlCol="0">
                    <a:spAutoFit/>
                  </a:bodyPr>
                  <a:lstStyle/>
                  <a:p>
                    <a:r>
                      <a:rPr lang="en-US" sz="1200" dirty="0" smtClean="0"/>
                      <a:t>[31:0] </a:t>
                    </a:r>
                    <a:r>
                      <a:rPr lang="en-US" sz="1200" dirty="0" err="1" smtClean="0"/>
                      <a:t>avg_XY</a:t>
                    </a:r>
                    <a:endParaRPr lang="en-US" sz="1200" dirty="0"/>
                  </a:p>
                </p:txBody>
              </p:sp>
              <p:sp>
                <p:nvSpPr>
                  <p:cNvPr id="32" name="TextBox 31"/>
                  <p:cNvSpPr txBox="1"/>
                  <p:nvPr/>
                </p:nvSpPr>
                <p:spPr>
                  <a:xfrm>
                    <a:off x="8545669" y="2911947"/>
                    <a:ext cx="2413382" cy="421392"/>
                  </a:xfrm>
                  <a:prstGeom prst="rect">
                    <a:avLst/>
                  </a:prstGeom>
                  <a:noFill/>
                </p:spPr>
                <p:txBody>
                  <a:bodyPr wrap="square" rtlCol="0">
                    <a:spAutoFit/>
                  </a:bodyPr>
                  <a:lstStyle/>
                  <a:p>
                    <a:r>
                      <a:rPr lang="en-US" sz="1200" dirty="0" smtClean="0"/>
                      <a:t>[31:0] </a:t>
                    </a:r>
                    <a:r>
                      <a:rPr lang="en-US" sz="1200" dirty="0" err="1" smtClean="0"/>
                      <a:t>covarianceXY</a:t>
                    </a:r>
                    <a:endParaRPr lang="en-US" sz="1200" dirty="0"/>
                  </a:p>
                </p:txBody>
              </p:sp>
              <p:sp>
                <p:nvSpPr>
                  <p:cNvPr id="33" name="TextBox 32"/>
                  <p:cNvSpPr txBox="1"/>
                  <p:nvPr/>
                </p:nvSpPr>
                <p:spPr>
                  <a:xfrm>
                    <a:off x="8545669" y="3400995"/>
                    <a:ext cx="2118850" cy="421392"/>
                  </a:xfrm>
                  <a:prstGeom prst="rect">
                    <a:avLst/>
                  </a:prstGeom>
                  <a:noFill/>
                </p:spPr>
                <p:txBody>
                  <a:bodyPr wrap="square" rtlCol="0">
                    <a:spAutoFit/>
                  </a:bodyPr>
                  <a:lstStyle/>
                  <a:p>
                    <a:r>
                      <a:rPr lang="en-US" sz="1200" dirty="0" smtClean="0"/>
                      <a:t>[31:0] </a:t>
                    </a:r>
                    <a:r>
                      <a:rPr lang="en-US" sz="1200" dirty="0" err="1" smtClean="0"/>
                      <a:t>varianceX</a:t>
                    </a:r>
                    <a:endParaRPr lang="en-US" sz="1200" dirty="0"/>
                  </a:p>
                </p:txBody>
              </p:sp>
              <p:sp>
                <p:nvSpPr>
                  <p:cNvPr id="34" name="TextBox 33"/>
                  <p:cNvSpPr txBox="1"/>
                  <p:nvPr/>
                </p:nvSpPr>
                <p:spPr>
                  <a:xfrm>
                    <a:off x="8545669" y="3868178"/>
                    <a:ext cx="2118850" cy="421392"/>
                  </a:xfrm>
                  <a:prstGeom prst="rect">
                    <a:avLst/>
                  </a:prstGeom>
                  <a:noFill/>
                </p:spPr>
                <p:txBody>
                  <a:bodyPr wrap="square" rtlCol="0">
                    <a:spAutoFit/>
                  </a:bodyPr>
                  <a:lstStyle/>
                  <a:p>
                    <a:r>
                      <a:rPr lang="en-US" sz="1200" dirty="0" smtClean="0"/>
                      <a:t>[31:0] </a:t>
                    </a:r>
                    <a:r>
                      <a:rPr lang="en-US" sz="1200" dirty="0" err="1" smtClean="0"/>
                      <a:t>varianceY</a:t>
                    </a:r>
                    <a:endParaRPr lang="en-US" sz="1200" dirty="0"/>
                  </a:p>
                </p:txBody>
              </p:sp>
              <p:sp>
                <p:nvSpPr>
                  <p:cNvPr id="35" name="TextBox 34"/>
                  <p:cNvSpPr txBox="1"/>
                  <p:nvPr/>
                </p:nvSpPr>
                <p:spPr>
                  <a:xfrm>
                    <a:off x="6515477" y="3607941"/>
                    <a:ext cx="1849646" cy="466251"/>
                  </a:xfrm>
                  <a:prstGeom prst="rect">
                    <a:avLst/>
                  </a:prstGeom>
                  <a:noFill/>
                </p:spPr>
                <p:txBody>
                  <a:bodyPr wrap="square" rtlCol="0">
                    <a:spAutoFit/>
                  </a:bodyPr>
                  <a:lstStyle/>
                  <a:p>
                    <a:r>
                      <a:rPr lang="en-US" sz="1200" dirty="0" smtClean="0"/>
                      <a:t>[31:0] </a:t>
                    </a:r>
                    <a:r>
                      <a:rPr lang="en-US" sz="1200" dirty="0" err="1" smtClean="0"/>
                      <a:t>avgX</a:t>
                    </a:r>
                    <a:endParaRPr lang="en-US" sz="1200" dirty="0"/>
                  </a:p>
                </p:txBody>
              </p:sp>
              <p:sp>
                <p:nvSpPr>
                  <p:cNvPr id="36" name="TextBox 35"/>
                  <p:cNvSpPr txBox="1"/>
                  <p:nvPr/>
                </p:nvSpPr>
                <p:spPr>
                  <a:xfrm>
                    <a:off x="6534529" y="3923723"/>
                    <a:ext cx="1830595" cy="466251"/>
                  </a:xfrm>
                  <a:prstGeom prst="rect">
                    <a:avLst/>
                  </a:prstGeom>
                  <a:noFill/>
                </p:spPr>
                <p:txBody>
                  <a:bodyPr wrap="square" rtlCol="0">
                    <a:spAutoFit/>
                  </a:bodyPr>
                  <a:lstStyle/>
                  <a:p>
                    <a:r>
                      <a:rPr lang="en-US" sz="1200" dirty="0" smtClean="0"/>
                      <a:t>[31:0] </a:t>
                    </a:r>
                    <a:r>
                      <a:rPr lang="en-US" sz="1200" dirty="0" err="1" smtClean="0"/>
                      <a:t>avgY</a:t>
                    </a:r>
                    <a:endParaRPr lang="en-US" sz="1200" dirty="0"/>
                  </a:p>
                </p:txBody>
              </p:sp>
              <p:sp>
                <p:nvSpPr>
                  <p:cNvPr id="37" name="TextBox 36"/>
                  <p:cNvSpPr txBox="1"/>
                  <p:nvPr/>
                </p:nvSpPr>
                <p:spPr>
                  <a:xfrm>
                    <a:off x="6531838" y="4231374"/>
                    <a:ext cx="1833285" cy="466251"/>
                  </a:xfrm>
                  <a:prstGeom prst="rect">
                    <a:avLst/>
                  </a:prstGeom>
                  <a:noFill/>
                </p:spPr>
                <p:txBody>
                  <a:bodyPr wrap="square" rtlCol="0">
                    <a:spAutoFit/>
                  </a:bodyPr>
                  <a:lstStyle/>
                  <a:p>
                    <a:r>
                      <a:rPr lang="en-US" sz="1200" dirty="0" smtClean="0"/>
                      <a:t>[31:0] </a:t>
                    </a:r>
                    <a:r>
                      <a:rPr lang="en-US" sz="1200" dirty="0" smtClean="0"/>
                      <a:t>avgX2</a:t>
                    </a:r>
                    <a:endParaRPr lang="en-US" sz="1200" dirty="0"/>
                  </a:p>
                </p:txBody>
              </p:sp>
              <p:sp>
                <p:nvSpPr>
                  <p:cNvPr id="38" name="TextBox 37"/>
                  <p:cNvSpPr txBox="1"/>
                  <p:nvPr/>
                </p:nvSpPr>
                <p:spPr>
                  <a:xfrm>
                    <a:off x="6523509" y="4568440"/>
                    <a:ext cx="1841612" cy="466251"/>
                  </a:xfrm>
                  <a:prstGeom prst="rect">
                    <a:avLst/>
                  </a:prstGeom>
                  <a:noFill/>
                </p:spPr>
                <p:txBody>
                  <a:bodyPr wrap="square" rtlCol="0">
                    <a:spAutoFit/>
                  </a:bodyPr>
                  <a:lstStyle/>
                  <a:p>
                    <a:r>
                      <a:rPr lang="en-US" sz="1200" dirty="0" smtClean="0"/>
                      <a:t>[31:0] </a:t>
                    </a:r>
                    <a:r>
                      <a:rPr lang="en-US" sz="1200" dirty="0" smtClean="0"/>
                      <a:t>avgY2</a:t>
                    </a:r>
                    <a:endParaRPr lang="en-US" sz="1200" dirty="0"/>
                  </a:p>
                </p:txBody>
              </p:sp>
            </p:grpSp>
            <p:sp>
              <p:nvSpPr>
                <p:cNvPr id="39" name="Rectangle 38"/>
                <p:cNvSpPr/>
                <p:nvPr/>
              </p:nvSpPr>
              <p:spPr>
                <a:xfrm>
                  <a:off x="425873" y="204491"/>
                  <a:ext cx="10537402" cy="5181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5" name="Elbow Connector 44"/>
                <p:cNvCxnSpPr>
                  <a:stCxn id="3" idx="3"/>
                  <a:endCxn id="36" idx="1"/>
                </p:cNvCxnSpPr>
                <p:nvPr/>
              </p:nvCxnSpPr>
              <p:spPr>
                <a:xfrm flipV="1">
                  <a:off x="6434755" y="3514676"/>
                  <a:ext cx="835976" cy="242421"/>
                </a:xfrm>
                <a:prstGeom prst="bentConnector3">
                  <a:avLst>
                    <a:gd name="adj1" fmla="val 50000"/>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12" idx="3"/>
                  <a:endCxn id="37" idx="1"/>
                </p:cNvCxnSpPr>
                <p:nvPr/>
              </p:nvCxnSpPr>
              <p:spPr>
                <a:xfrm flipV="1">
                  <a:off x="6434754" y="3671928"/>
                  <a:ext cx="834386" cy="520571"/>
                </a:xfrm>
                <a:prstGeom prst="bentConnector3">
                  <a:avLst>
                    <a:gd name="adj1" fmla="val 50000"/>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24" idx="3"/>
                  <a:endCxn id="31" idx="1"/>
                </p:cNvCxnSpPr>
                <p:nvPr/>
              </p:nvCxnSpPr>
              <p:spPr>
                <a:xfrm>
                  <a:off x="6375292" y="2474691"/>
                  <a:ext cx="888216" cy="722589"/>
                </a:xfrm>
                <a:prstGeom prst="bentConnector3">
                  <a:avLst>
                    <a:gd name="adj1" fmla="val 50000"/>
                  </a:avLst>
                </a:prstGeom>
                <a:ln w="28575">
                  <a:solidFill>
                    <a:srgbClr val="FF99FF"/>
                  </a:solidFill>
                </a:ln>
              </p:spPr>
              <p:style>
                <a:lnRef idx="1">
                  <a:schemeClr val="accent1"/>
                </a:lnRef>
                <a:fillRef idx="0">
                  <a:schemeClr val="accent1"/>
                </a:fillRef>
                <a:effectRef idx="0">
                  <a:schemeClr val="accent1"/>
                </a:effectRef>
                <a:fontRef idx="minor">
                  <a:schemeClr val="tx1"/>
                </a:fontRef>
              </p:style>
            </p:cxnSp>
            <p:cxnSp>
              <p:nvCxnSpPr>
                <p:cNvPr id="86" name="Elbow Connector 85"/>
                <p:cNvCxnSpPr>
                  <a:endCxn id="35" idx="1"/>
                </p:cNvCxnSpPr>
                <p:nvPr/>
              </p:nvCxnSpPr>
              <p:spPr>
                <a:xfrm flipV="1">
                  <a:off x="6349127" y="3353267"/>
                  <a:ext cx="910341" cy="723638"/>
                </a:xfrm>
                <a:prstGeom prst="bentConnector3">
                  <a:avLst>
                    <a:gd name="adj1" fmla="val 39537"/>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12" idx="3"/>
                  <a:endCxn id="38" idx="1"/>
                </p:cNvCxnSpPr>
                <p:nvPr/>
              </p:nvCxnSpPr>
              <p:spPr>
                <a:xfrm flipV="1">
                  <a:off x="6434754" y="3844216"/>
                  <a:ext cx="829462" cy="348283"/>
                </a:xfrm>
                <a:prstGeom prst="bentConnector3">
                  <a:avLst>
                    <a:gd name="adj1" fmla="val 50000"/>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98" name="Isosceles Triangle 97"/>
                <p:cNvSpPr/>
                <p:nvPr/>
              </p:nvSpPr>
              <p:spPr>
                <a:xfrm rot="5400000">
                  <a:off x="681540" y="175712"/>
                  <a:ext cx="503817" cy="742950"/>
                </a:xfrm>
                <a:prstGeom prst="triangle">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0" name="TextBox 99"/>
                <p:cNvSpPr txBox="1"/>
                <p:nvPr/>
              </p:nvSpPr>
              <p:spPr>
                <a:xfrm>
                  <a:off x="569943" y="341023"/>
                  <a:ext cx="641294" cy="323165"/>
                </a:xfrm>
                <a:prstGeom prst="rect">
                  <a:avLst/>
                </a:prstGeom>
                <a:noFill/>
              </p:spPr>
              <p:txBody>
                <a:bodyPr wrap="square" rtlCol="0">
                  <a:spAutoFit/>
                </a:bodyPr>
                <a:lstStyle/>
                <a:p>
                  <a:r>
                    <a:rPr lang="sv-SE" sz="1500" b="1" dirty="0" err="1" smtClean="0"/>
                    <a:t>clk</a:t>
                  </a:r>
                  <a:endParaRPr lang="sv-SE" sz="1500" b="1" dirty="0"/>
                </a:p>
              </p:txBody>
            </p:sp>
            <p:grpSp>
              <p:nvGrpSpPr>
                <p:cNvPr id="103" name="Group 102"/>
                <p:cNvGrpSpPr/>
                <p:nvPr/>
              </p:nvGrpSpPr>
              <p:grpSpPr>
                <a:xfrm>
                  <a:off x="561973" y="904277"/>
                  <a:ext cx="809627" cy="465594"/>
                  <a:chOff x="561973" y="904277"/>
                  <a:chExt cx="809627" cy="465594"/>
                </a:xfrm>
              </p:grpSpPr>
              <p:sp>
                <p:nvSpPr>
                  <p:cNvPr id="101" name="Isosceles Triangle 100"/>
                  <p:cNvSpPr/>
                  <p:nvPr/>
                </p:nvSpPr>
                <p:spPr>
                  <a:xfrm rot="5400000">
                    <a:off x="737975" y="736245"/>
                    <a:ext cx="465594" cy="801657"/>
                  </a:xfrm>
                  <a:prstGeom prst="triangle">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2" name="TextBox 101"/>
                  <p:cNvSpPr txBox="1"/>
                  <p:nvPr/>
                </p:nvSpPr>
                <p:spPr>
                  <a:xfrm>
                    <a:off x="561973" y="987012"/>
                    <a:ext cx="641294" cy="276999"/>
                  </a:xfrm>
                  <a:prstGeom prst="rect">
                    <a:avLst/>
                  </a:prstGeom>
                  <a:noFill/>
                </p:spPr>
                <p:txBody>
                  <a:bodyPr wrap="square" rtlCol="0">
                    <a:spAutoFit/>
                  </a:bodyPr>
                  <a:lstStyle/>
                  <a:p>
                    <a:r>
                      <a:rPr lang="sv-SE" sz="1200" dirty="0" smtClean="0"/>
                      <a:t>trigger</a:t>
                    </a:r>
                    <a:endParaRPr lang="sv-SE" sz="1200" dirty="0"/>
                  </a:p>
                </p:txBody>
              </p:sp>
            </p:grpSp>
            <p:grpSp>
              <p:nvGrpSpPr>
                <p:cNvPr id="106" name="Group 105"/>
                <p:cNvGrpSpPr/>
                <p:nvPr/>
              </p:nvGrpSpPr>
              <p:grpSpPr>
                <a:xfrm>
                  <a:off x="1990724" y="829618"/>
                  <a:ext cx="885826" cy="704293"/>
                  <a:chOff x="2228849" y="799096"/>
                  <a:chExt cx="800101" cy="553998"/>
                </a:xfrm>
              </p:grpSpPr>
              <p:sp>
                <p:nvSpPr>
                  <p:cNvPr id="104" name="Rectangle 103"/>
                  <p:cNvSpPr/>
                  <p:nvPr/>
                </p:nvSpPr>
                <p:spPr>
                  <a:xfrm>
                    <a:off x="2228849" y="799096"/>
                    <a:ext cx="800101" cy="488282"/>
                  </a:xfrm>
                  <a:prstGeom prst="rect">
                    <a:avLst/>
                  </a:prstGeom>
                  <a:solidFill>
                    <a:srgbClr val="9999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 name="TextBox 104"/>
                  <p:cNvSpPr txBox="1"/>
                  <p:nvPr/>
                </p:nvSpPr>
                <p:spPr>
                  <a:xfrm>
                    <a:off x="2228849" y="799096"/>
                    <a:ext cx="800101" cy="553998"/>
                  </a:xfrm>
                  <a:prstGeom prst="rect">
                    <a:avLst/>
                  </a:prstGeom>
                  <a:noFill/>
                </p:spPr>
                <p:txBody>
                  <a:bodyPr wrap="square" rtlCol="0">
                    <a:spAutoFit/>
                  </a:bodyPr>
                  <a:lstStyle/>
                  <a:p>
                    <a:pPr algn="ctr"/>
                    <a:r>
                      <a:rPr lang="en-US" sz="1500" b="1" dirty="0" smtClean="0"/>
                      <a:t>Valid Logic</a:t>
                    </a:r>
                    <a:endParaRPr lang="en-US" sz="1500" b="1" dirty="0"/>
                  </a:p>
                </p:txBody>
              </p:sp>
            </p:grpSp>
            <p:cxnSp>
              <p:nvCxnSpPr>
                <p:cNvPr id="108" name="Straight Connector 107"/>
                <p:cNvCxnSpPr>
                  <a:stCxn id="101" idx="0"/>
                  <a:endCxn id="104" idx="1"/>
                </p:cNvCxnSpPr>
                <p:nvPr/>
              </p:nvCxnSpPr>
              <p:spPr>
                <a:xfrm>
                  <a:off x="1371601" y="1137074"/>
                  <a:ext cx="619123" cy="291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104" idx="3"/>
                  <a:endCxn id="18" idx="1"/>
                </p:cNvCxnSpPr>
                <p:nvPr/>
              </p:nvCxnSpPr>
              <p:spPr>
                <a:xfrm>
                  <a:off x="2876550" y="1139993"/>
                  <a:ext cx="1001656" cy="810238"/>
                </a:xfrm>
                <a:prstGeom prst="bentConnector3">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104" idx="3"/>
                  <a:endCxn id="8" idx="1"/>
                </p:cNvCxnSpPr>
                <p:nvPr/>
              </p:nvCxnSpPr>
              <p:spPr>
                <a:xfrm>
                  <a:off x="2876550" y="1139993"/>
                  <a:ext cx="1075383" cy="2859697"/>
                </a:xfrm>
                <a:prstGeom prst="bentConnector3">
                  <a:avLst>
                    <a:gd name="adj1" fmla="val 50000"/>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2" name="Elbow Connector 121"/>
                <p:cNvCxnSpPr>
                  <a:endCxn id="30" idx="1"/>
                </p:cNvCxnSpPr>
                <p:nvPr/>
              </p:nvCxnSpPr>
              <p:spPr>
                <a:xfrm>
                  <a:off x="2876550" y="1091391"/>
                  <a:ext cx="4404560" cy="1857759"/>
                </a:xfrm>
                <a:prstGeom prst="bentConnector3">
                  <a:avLst>
                    <a:gd name="adj1" fmla="val 92818"/>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98" idx="0"/>
                  <a:endCxn id="16" idx="1"/>
                </p:cNvCxnSpPr>
                <p:nvPr/>
              </p:nvCxnSpPr>
              <p:spPr>
                <a:xfrm>
                  <a:off x="1304924" y="547188"/>
                  <a:ext cx="2586625" cy="997924"/>
                </a:xfrm>
                <a:prstGeom prst="bentConnector3">
                  <a:avLst>
                    <a:gd name="adj1" fmla="val 89034"/>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Elbow Connector 130"/>
                <p:cNvCxnSpPr>
                  <a:stCxn id="98" idx="0"/>
                  <a:endCxn id="28" idx="1"/>
                </p:cNvCxnSpPr>
                <p:nvPr/>
              </p:nvCxnSpPr>
              <p:spPr>
                <a:xfrm>
                  <a:off x="1304924" y="547188"/>
                  <a:ext cx="5976186" cy="2110270"/>
                </a:xfrm>
                <a:prstGeom prst="bentConnector3">
                  <a:avLst>
                    <a:gd name="adj1" fmla="val 97177"/>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Elbow Connector 136"/>
                <p:cNvCxnSpPr>
                  <a:stCxn id="98" idx="0"/>
                  <a:endCxn id="5" idx="1"/>
                </p:cNvCxnSpPr>
                <p:nvPr/>
              </p:nvCxnSpPr>
              <p:spPr>
                <a:xfrm>
                  <a:off x="1304924" y="547188"/>
                  <a:ext cx="2685435" cy="2990221"/>
                </a:xfrm>
                <a:prstGeom prst="bentConnector3">
                  <a:avLst>
                    <a:gd name="adj1" fmla="val 19497"/>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9" name="Group 148"/>
                <p:cNvGrpSpPr/>
                <p:nvPr/>
              </p:nvGrpSpPr>
              <p:grpSpPr>
                <a:xfrm>
                  <a:off x="8423177" y="362602"/>
                  <a:ext cx="2027665" cy="1581150"/>
                  <a:chOff x="9391649" y="292820"/>
                  <a:chExt cx="2027665" cy="1581150"/>
                </a:xfrm>
              </p:grpSpPr>
              <p:sp>
                <p:nvSpPr>
                  <p:cNvPr id="144" name="Rectangle 143"/>
                  <p:cNvSpPr/>
                  <p:nvPr/>
                </p:nvSpPr>
                <p:spPr>
                  <a:xfrm>
                    <a:off x="9391649" y="292820"/>
                    <a:ext cx="2027665" cy="1581150"/>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8" name="TextBox 147"/>
                  <p:cNvSpPr txBox="1"/>
                  <p:nvPr/>
                </p:nvSpPr>
                <p:spPr>
                  <a:xfrm>
                    <a:off x="9742676" y="488777"/>
                    <a:ext cx="1325609" cy="830997"/>
                  </a:xfrm>
                  <a:prstGeom prst="rect">
                    <a:avLst/>
                  </a:prstGeom>
                  <a:noFill/>
                </p:spPr>
                <p:txBody>
                  <a:bodyPr wrap="square" rtlCol="0">
                    <a:spAutoFit/>
                  </a:bodyPr>
                  <a:lstStyle/>
                  <a:p>
                    <a:r>
                      <a:rPr lang="en-US" sz="2400" b="1" u="sng" dirty="0" smtClean="0"/>
                      <a:t>Control Register </a:t>
                    </a:r>
                    <a:endParaRPr lang="en-US" sz="2400" b="1" u="sng" dirty="0"/>
                  </a:p>
                </p:txBody>
              </p:sp>
            </p:grpSp>
            <p:grpSp>
              <p:nvGrpSpPr>
                <p:cNvPr id="168" name="Group 167"/>
                <p:cNvGrpSpPr/>
                <p:nvPr/>
              </p:nvGrpSpPr>
              <p:grpSpPr>
                <a:xfrm>
                  <a:off x="444922" y="3843931"/>
                  <a:ext cx="456748" cy="1513798"/>
                  <a:chOff x="425872" y="3843931"/>
                  <a:chExt cx="456748" cy="1513798"/>
                </a:xfrm>
              </p:grpSpPr>
              <p:sp>
                <p:nvSpPr>
                  <p:cNvPr id="150" name="Rectangle 149"/>
                  <p:cNvSpPr/>
                  <p:nvPr/>
                </p:nvSpPr>
                <p:spPr>
                  <a:xfrm>
                    <a:off x="425872" y="3881603"/>
                    <a:ext cx="456748" cy="1476126"/>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1" name="TextBox 150"/>
                  <p:cNvSpPr txBox="1"/>
                  <p:nvPr/>
                </p:nvSpPr>
                <p:spPr>
                  <a:xfrm rot="16200000">
                    <a:off x="-79577" y="4368432"/>
                    <a:ext cx="1418333" cy="369332"/>
                  </a:xfrm>
                  <a:prstGeom prst="rect">
                    <a:avLst/>
                  </a:prstGeom>
                  <a:noFill/>
                </p:spPr>
                <p:txBody>
                  <a:bodyPr wrap="square" rtlCol="0">
                    <a:spAutoFit/>
                  </a:bodyPr>
                  <a:lstStyle/>
                  <a:p>
                    <a:r>
                      <a:rPr lang="sv-SE" b="1" dirty="0" smtClean="0"/>
                      <a:t>Data Bus In</a:t>
                    </a:r>
                    <a:endParaRPr lang="sv-SE" b="1" dirty="0" smtClean="0"/>
                  </a:p>
                </p:txBody>
              </p:sp>
            </p:grpSp>
            <p:grpSp>
              <p:nvGrpSpPr>
                <p:cNvPr id="152" name="Group 151"/>
                <p:cNvGrpSpPr/>
                <p:nvPr/>
              </p:nvGrpSpPr>
              <p:grpSpPr>
                <a:xfrm>
                  <a:off x="511596" y="1557144"/>
                  <a:ext cx="860005" cy="580853"/>
                  <a:chOff x="503750" y="904277"/>
                  <a:chExt cx="867850" cy="465594"/>
                </a:xfrm>
              </p:grpSpPr>
              <p:sp>
                <p:nvSpPr>
                  <p:cNvPr id="153" name="Isosceles Triangle 152"/>
                  <p:cNvSpPr/>
                  <p:nvPr/>
                </p:nvSpPr>
                <p:spPr>
                  <a:xfrm rot="5400000">
                    <a:off x="737975" y="736245"/>
                    <a:ext cx="465594" cy="801657"/>
                  </a:xfrm>
                  <a:prstGeom prst="triangle">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4" name="TextBox 153"/>
                  <p:cNvSpPr txBox="1"/>
                  <p:nvPr/>
                </p:nvSpPr>
                <p:spPr>
                  <a:xfrm>
                    <a:off x="503750" y="913892"/>
                    <a:ext cx="777394" cy="316604"/>
                  </a:xfrm>
                  <a:prstGeom prst="rect">
                    <a:avLst/>
                  </a:prstGeom>
                  <a:noFill/>
                </p:spPr>
                <p:txBody>
                  <a:bodyPr wrap="square" rtlCol="0">
                    <a:spAutoFit/>
                  </a:bodyPr>
                  <a:lstStyle/>
                  <a:p>
                    <a:r>
                      <a:rPr lang="sv-SE" sz="1200" dirty="0" smtClean="0"/>
                      <a:t>Data</a:t>
                    </a:r>
                  </a:p>
                  <a:p>
                    <a:r>
                      <a:rPr lang="sv-SE" sz="1200" dirty="0" smtClean="0"/>
                      <a:t>valid</a:t>
                    </a:r>
                    <a:endParaRPr lang="sv-SE" sz="1200" dirty="0"/>
                  </a:p>
                </p:txBody>
              </p:sp>
            </p:grpSp>
            <p:cxnSp>
              <p:nvCxnSpPr>
                <p:cNvPr id="155" name="Elbow Connector 154"/>
                <p:cNvCxnSpPr>
                  <a:stCxn id="153" idx="0"/>
                  <a:endCxn id="104" idx="1"/>
                </p:cNvCxnSpPr>
                <p:nvPr/>
              </p:nvCxnSpPr>
              <p:spPr>
                <a:xfrm flipV="1">
                  <a:off x="1371602" y="1139993"/>
                  <a:ext cx="619122" cy="707578"/>
                </a:xfrm>
                <a:prstGeom prst="bentConnector3">
                  <a:avLst>
                    <a:gd name="adj1" fmla="val 50000"/>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9" name="Elbow Connector 158"/>
                <p:cNvCxnSpPr>
                  <a:stCxn id="150" idx="3"/>
                  <a:endCxn id="19" idx="1"/>
                </p:cNvCxnSpPr>
                <p:nvPr/>
              </p:nvCxnSpPr>
              <p:spPr>
                <a:xfrm flipV="1">
                  <a:off x="901670" y="2171564"/>
                  <a:ext cx="3021044" cy="2448102"/>
                </a:xfrm>
                <a:prstGeom prst="bentConnector3">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150" idx="3"/>
                  <a:endCxn id="7" idx="1"/>
                </p:cNvCxnSpPr>
                <p:nvPr/>
              </p:nvCxnSpPr>
              <p:spPr>
                <a:xfrm flipV="1">
                  <a:off x="901670" y="4241550"/>
                  <a:ext cx="3050262" cy="378116"/>
                </a:xfrm>
                <a:prstGeom prst="bentConnector3">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Elbow Connector 164"/>
                <p:cNvCxnSpPr>
                  <a:stCxn id="150" idx="3"/>
                  <a:endCxn id="20" idx="1"/>
                </p:cNvCxnSpPr>
                <p:nvPr/>
              </p:nvCxnSpPr>
              <p:spPr>
                <a:xfrm flipV="1">
                  <a:off x="901670" y="2445836"/>
                  <a:ext cx="3021044" cy="2173830"/>
                </a:xfrm>
                <a:prstGeom prst="bentConnector3">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9" name="Group 168"/>
                <p:cNvGrpSpPr/>
                <p:nvPr/>
              </p:nvGrpSpPr>
              <p:grpSpPr>
                <a:xfrm>
                  <a:off x="10480798" y="3841708"/>
                  <a:ext cx="456748" cy="1513799"/>
                  <a:chOff x="425872" y="3843930"/>
                  <a:chExt cx="456748" cy="1513799"/>
                </a:xfrm>
              </p:grpSpPr>
              <p:sp>
                <p:nvSpPr>
                  <p:cNvPr id="170" name="Rectangle 169"/>
                  <p:cNvSpPr/>
                  <p:nvPr/>
                </p:nvSpPr>
                <p:spPr>
                  <a:xfrm>
                    <a:off x="425872" y="3881603"/>
                    <a:ext cx="456748" cy="1476126"/>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1" name="TextBox 170"/>
                  <p:cNvSpPr txBox="1"/>
                  <p:nvPr/>
                </p:nvSpPr>
                <p:spPr>
                  <a:xfrm rot="16200000">
                    <a:off x="-123657" y="4412511"/>
                    <a:ext cx="1506494" cy="369332"/>
                  </a:xfrm>
                  <a:prstGeom prst="rect">
                    <a:avLst/>
                  </a:prstGeom>
                  <a:noFill/>
                </p:spPr>
                <p:txBody>
                  <a:bodyPr wrap="square" rtlCol="0">
                    <a:spAutoFit/>
                  </a:bodyPr>
                  <a:lstStyle/>
                  <a:p>
                    <a:r>
                      <a:rPr lang="sv-SE" b="1" dirty="0" smtClean="0"/>
                      <a:t>Data Bus Out</a:t>
                    </a:r>
                    <a:endParaRPr lang="sv-SE" b="1" dirty="0" smtClean="0"/>
                  </a:p>
                </p:txBody>
              </p:sp>
            </p:grpSp>
            <p:cxnSp>
              <p:nvCxnSpPr>
                <p:cNvPr id="173" name="Straight Connector 172"/>
                <p:cNvCxnSpPr/>
                <p:nvPr/>
              </p:nvCxnSpPr>
              <p:spPr>
                <a:xfrm>
                  <a:off x="896779" y="5172075"/>
                  <a:ext cx="95935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5" name="Elbow Connector 174"/>
                <p:cNvCxnSpPr>
                  <a:stCxn id="32" idx="3"/>
                  <a:endCxn id="144" idx="2"/>
                </p:cNvCxnSpPr>
                <p:nvPr/>
              </p:nvCxnSpPr>
              <p:spPr>
                <a:xfrm flipH="1" flipV="1">
                  <a:off x="9437010" y="1943752"/>
                  <a:ext cx="449405" cy="1042300"/>
                </a:xfrm>
                <a:prstGeom prst="bentConnector4">
                  <a:avLst>
                    <a:gd name="adj1" fmla="val -29672"/>
                    <a:gd name="adj2" fmla="val 72529"/>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Elbow Connector 177"/>
                <p:cNvCxnSpPr>
                  <a:stCxn id="33" idx="3"/>
                  <a:endCxn id="144" idx="2"/>
                </p:cNvCxnSpPr>
                <p:nvPr/>
              </p:nvCxnSpPr>
              <p:spPr>
                <a:xfrm flipH="1" flipV="1">
                  <a:off x="9437010" y="1943752"/>
                  <a:ext cx="275283" cy="1292272"/>
                </a:xfrm>
                <a:prstGeom prst="bentConnector4">
                  <a:avLst>
                    <a:gd name="adj1" fmla="val -176464"/>
                    <a:gd name="adj2" fmla="val 82913"/>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Elbow Connector 185"/>
                <p:cNvCxnSpPr>
                  <a:stCxn id="34" idx="3"/>
                  <a:endCxn id="144" idx="2"/>
                </p:cNvCxnSpPr>
                <p:nvPr/>
              </p:nvCxnSpPr>
              <p:spPr>
                <a:xfrm flipH="1" flipV="1">
                  <a:off x="9437010" y="1943752"/>
                  <a:ext cx="275283" cy="1531067"/>
                </a:xfrm>
                <a:prstGeom prst="bentConnector4">
                  <a:avLst>
                    <a:gd name="adj1" fmla="val -228365"/>
                    <a:gd name="adj2" fmla="val 94577"/>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4484307" y="994951"/>
                <a:ext cx="1593302" cy="369332"/>
              </a:xfrm>
              <a:prstGeom prst="rect">
                <a:avLst/>
              </a:prstGeom>
              <a:noFill/>
            </p:spPr>
            <p:txBody>
              <a:bodyPr wrap="square" rtlCol="0">
                <a:spAutoFit/>
              </a:bodyPr>
              <a:lstStyle/>
              <a:p>
                <a:r>
                  <a:rPr lang="sv-SE" b="1" dirty="0" smtClean="0"/>
                  <a:t>User Logic 2 </a:t>
                </a:r>
                <a:endParaRPr lang="sv-SE" b="1" dirty="0"/>
              </a:p>
            </p:txBody>
          </p:sp>
        </p:grpSp>
        <p:sp>
          <p:nvSpPr>
            <p:cNvPr id="43" name="Right Arrow 42"/>
            <p:cNvSpPr/>
            <p:nvPr/>
          </p:nvSpPr>
          <p:spPr>
            <a:xfrm>
              <a:off x="545635" y="5219561"/>
              <a:ext cx="345611" cy="581164"/>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7" name="Right Arrow 86"/>
            <p:cNvSpPr/>
            <p:nvPr/>
          </p:nvSpPr>
          <p:spPr>
            <a:xfrm>
              <a:off x="11491254" y="5219561"/>
              <a:ext cx="367371" cy="581164"/>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1032577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2079"/>
            <a:ext cx="10515600" cy="1325563"/>
          </a:xfrm>
        </p:spPr>
        <p:txBody>
          <a:bodyPr/>
          <a:lstStyle/>
          <a:p>
            <a:r>
              <a:rPr lang="sv-SE" dirty="0" err="1" smtClean="0"/>
              <a:t>Covariance</a:t>
            </a:r>
            <a:r>
              <a:rPr lang="sv-SE" dirty="0" smtClean="0"/>
              <a:t> Matrix</a:t>
            </a:r>
            <a:endParaRPr lang="sv-SE" dirty="0"/>
          </a:p>
        </p:txBody>
      </p:sp>
      <p:sp>
        <p:nvSpPr>
          <p:cNvPr id="3" name="Content Placeholder 2"/>
          <p:cNvSpPr>
            <a:spLocks noGrp="1"/>
          </p:cNvSpPr>
          <p:nvPr>
            <p:ph idx="1"/>
          </p:nvPr>
        </p:nvSpPr>
        <p:spPr>
          <a:xfrm>
            <a:off x="978568" y="1387642"/>
            <a:ext cx="10375232" cy="4789321"/>
          </a:xfrm>
        </p:spPr>
        <p:txBody>
          <a:bodyPr/>
          <a:lstStyle/>
          <a:p>
            <a:r>
              <a:rPr lang="sv-SE" dirty="0" err="1" smtClean="0"/>
              <a:t>Variance</a:t>
            </a:r>
            <a:r>
              <a:rPr lang="sv-SE" dirty="0" smtClean="0"/>
              <a:t> </a:t>
            </a:r>
            <a:r>
              <a:rPr lang="sv-SE" dirty="0" err="1" smtClean="0"/>
              <a:t>between</a:t>
            </a:r>
            <a:r>
              <a:rPr lang="sv-SE" dirty="0" smtClean="0"/>
              <a:t> </a:t>
            </a:r>
            <a:r>
              <a:rPr lang="sv-SE" dirty="0" err="1" smtClean="0"/>
              <a:t>two</a:t>
            </a:r>
            <a:r>
              <a:rPr lang="sv-SE" dirty="0" smtClean="0"/>
              <a:t> signals (A,B): &lt;(AB)&gt;  -  &lt;A&gt;^2&lt;B&gt;^2</a:t>
            </a:r>
          </a:p>
          <a:p>
            <a:r>
              <a:rPr lang="sv-SE" dirty="0" err="1" smtClean="0"/>
              <a:t>Covariance</a:t>
            </a:r>
            <a:r>
              <a:rPr lang="sv-SE" dirty="0" smtClean="0"/>
              <a:t>: E(XY) – E(X)E(Y)</a:t>
            </a:r>
            <a:endParaRPr lang="sv-SE" dirty="0"/>
          </a:p>
        </p:txBody>
      </p:sp>
      <p:graphicFrame>
        <p:nvGraphicFramePr>
          <p:cNvPr id="5" name="Table 4"/>
          <p:cNvGraphicFramePr>
            <a:graphicFrameLocks noGrp="1"/>
          </p:cNvGraphicFramePr>
          <p:nvPr>
            <p:extLst/>
          </p:nvPr>
        </p:nvGraphicFramePr>
        <p:xfrm>
          <a:off x="2021307" y="2558717"/>
          <a:ext cx="7499683" cy="3810000"/>
        </p:xfrm>
        <a:graphic>
          <a:graphicData uri="http://schemas.openxmlformats.org/drawingml/2006/table">
            <a:tbl>
              <a:tblPr firstRow="1" firstCol="1">
                <a:tableStyleId>{93296810-A885-4BE3-A3E7-6D5BEEA58F35}</a:tableStyleId>
              </a:tblPr>
              <a:tblGrid>
                <a:gridCol w="1507957"/>
                <a:gridCol w="1497141"/>
                <a:gridCol w="1502549"/>
                <a:gridCol w="1502549"/>
                <a:gridCol w="1489487"/>
              </a:tblGrid>
              <a:tr h="706003">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dirty="0" err="1" smtClean="0">
                          <a:solidFill>
                            <a:schemeClr val="tx1"/>
                          </a:solidFill>
                          <a:effectLst/>
                        </a:rPr>
                        <a:t>Ch.A</a:t>
                      </a:r>
                      <a:endParaRPr lang="sv-SE" sz="2200" kern="1200" dirty="0" smtClean="0">
                        <a:solidFill>
                          <a:schemeClr val="tx1"/>
                        </a:solidFill>
                        <a:effectLst/>
                      </a:endParaRPr>
                    </a:p>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dirty="0" smtClean="0">
                          <a:solidFill>
                            <a:schemeClr val="tx1"/>
                          </a:solidFill>
                          <a:effectLst/>
                        </a:rPr>
                        <a:t>I</a:t>
                      </a:r>
                      <a:r>
                        <a:rPr lang="sv-SE" sz="2200" kern="1200" baseline="-25000" dirty="0" smtClean="0">
                          <a:solidFill>
                            <a:schemeClr val="tx1"/>
                          </a:solidFill>
                          <a:effectLst/>
                        </a:rPr>
                        <a:t>1 </a:t>
                      </a:r>
                      <a:endParaRPr lang="sv-SE" sz="220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baseline="0" dirty="0" err="1" smtClean="0">
                          <a:solidFill>
                            <a:schemeClr val="tx1"/>
                          </a:solidFill>
                          <a:effectLst/>
                        </a:rPr>
                        <a:t>Ch.B</a:t>
                      </a:r>
                      <a:endParaRPr lang="sv-SE" sz="2200" kern="1200" baseline="0" dirty="0" smtClean="0">
                        <a:solidFill>
                          <a:schemeClr val="tx1"/>
                        </a:solidFill>
                        <a:effectLst/>
                      </a:endParaRPr>
                    </a:p>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baseline="0" dirty="0" smtClean="0">
                          <a:solidFill>
                            <a:schemeClr val="tx1"/>
                          </a:solidFill>
                          <a:effectLst/>
                        </a:rPr>
                        <a:t>Q</a:t>
                      </a:r>
                      <a:r>
                        <a:rPr lang="sv-SE" sz="2200" kern="1200" baseline="-25000" dirty="0" smtClean="0">
                          <a:solidFill>
                            <a:schemeClr val="tx1"/>
                          </a:solidFill>
                          <a:effectLst/>
                        </a:rPr>
                        <a:t>1 </a:t>
                      </a:r>
                      <a:endParaRPr lang="sv-SE" sz="220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dirty="0" err="1" smtClean="0">
                          <a:solidFill>
                            <a:schemeClr val="tx1"/>
                          </a:solidFill>
                          <a:effectLst/>
                        </a:rPr>
                        <a:t>Ch.C</a:t>
                      </a:r>
                      <a:endParaRPr lang="sv-SE" sz="2200" kern="1200" dirty="0" smtClean="0">
                        <a:solidFill>
                          <a:schemeClr val="tx1"/>
                        </a:solidFill>
                        <a:effectLst/>
                      </a:endParaRPr>
                    </a:p>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dirty="0" smtClean="0">
                          <a:solidFill>
                            <a:schemeClr val="tx1"/>
                          </a:solidFill>
                          <a:effectLst/>
                        </a:rPr>
                        <a:t>I</a:t>
                      </a:r>
                      <a:r>
                        <a:rPr lang="sv-SE" sz="2200" kern="1200" baseline="-25000" dirty="0" smtClean="0">
                          <a:solidFill>
                            <a:schemeClr val="tx1"/>
                          </a:solidFill>
                          <a:effectLst/>
                        </a:rPr>
                        <a:t>2 </a:t>
                      </a:r>
                      <a:endParaRPr lang="sv-SE" sz="220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baseline="0" dirty="0" err="1" smtClean="0">
                          <a:solidFill>
                            <a:schemeClr val="tx1"/>
                          </a:solidFill>
                          <a:effectLst/>
                        </a:rPr>
                        <a:t>Ch.D</a:t>
                      </a:r>
                      <a:endParaRPr lang="sv-SE" sz="2200" kern="1200" baseline="0" dirty="0" smtClean="0">
                        <a:solidFill>
                          <a:schemeClr val="tx1"/>
                        </a:solidFill>
                        <a:effectLst/>
                      </a:endParaRPr>
                    </a:p>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baseline="0" dirty="0" smtClean="0">
                          <a:solidFill>
                            <a:schemeClr val="tx1"/>
                          </a:solidFill>
                          <a:effectLst/>
                        </a:rPr>
                        <a:t>Q</a:t>
                      </a:r>
                      <a:r>
                        <a:rPr lang="sv-SE" sz="2200" kern="1200" baseline="-25000" dirty="0" smtClean="0">
                          <a:solidFill>
                            <a:schemeClr val="tx1"/>
                          </a:solidFill>
                          <a:effectLst/>
                        </a:rPr>
                        <a:t>2 </a:t>
                      </a:r>
                      <a:endParaRPr lang="sv-SE" sz="220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0600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dirty="0" err="1" smtClean="0">
                          <a:solidFill>
                            <a:schemeClr val="tx1"/>
                          </a:solidFill>
                          <a:effectLst/>
                        </a:rPr>
                        <a:t>Ch.A</a:t>
                      </a:r>
                      <a:endParaRPr lang="sv-SE" sz="2200" kern="1200" dirty="0" smtClean="0">
                        <a:solidFill>
                          <a:schemeClr val="tx1"/>
                        </a:solidFill>
                        <a:effectLst/>
                      </a:endParaRPr>
                    </a:p>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dirty="0" smtClean="0">
                          <a:solidFill>
                            <a:schemeClr val="tx1"/>
                          </a:solidFill>
                          <a:effectLst/>
                        </a:rPr>
                        <a:t>I</a:t>
                      </a:r>
                      <a:r>
                        <a:rPr lang="sv-SE" sz="2200" kern="1200" baseline="-25000" dirty="0" smtClean="0">
                          <a:solidFill>
                            <a:schemeClr val="tx1"/>
                          </a:solidFill>
                          <a:effectLst/>
                        </a:rPr>
                        <a:t>1 </a:t>
                      </a:r>
                      <a:endParaRPr lang="sv-SE" sz="220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I</a:t>
                      </a:r>
                      <a:r>
                        <a:rPr lang="sv-SE" sz="1800" kern="1200" baseline="-25000" dirty="0" smtClean="0">
                          <a:effectLst/>
                        </a:rPr>
                        <a:t>1</a:t>
                      </a:r>
                      <a:r>
                        <a:rPr lang="sv-SE" sz="1800" kern="1200" dirty="0" smtClean="0">
                          <a:effectLst/>
                        </a:rPr>
                        <a:t>I</a:t>
                      </a:r>
                      <a:r>
                        <a:rPr lang="sv-SE" sz="1800" kern="1200" baseline="-25000" dirty="0" smtClean="0">
                          <a:effectLst/>
                        </a:rPr>
                        <a:t>1</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I</a:t>
                      </a:r>
                      <a:r>
                        <a:rPr lang="sv-SE" sz="1800" kern="1200" baseline="-25000" dirty="0" smtClean="0">
                          <a:effectLst/>
                        </a:rPr>
                        <a:t>1 </a:t>
                      </a:r>
                      <a:r>
                        <a:rPr lang="sv-SE" sz="1800" kern="1200" dirty="0" smtClean="0">
                          <a:effectLst/>
                        </a:rPr>
                        <a:t>Q</a:t>
                      </a:r>
                      <a:r>
                        <a:rPr lang="sv-SE" sz="1800" kern="1200" baseline="-25000" dirty="0" smtClean="0">
                          <a:effectLst/>
                        </a:rPr>
                        <a:t>1</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I</a:t>
                      </a:r>
                      <a:r>
                        <a:rPr lang="sv-SE" sz="1800" kern="1200" baseline="-25000" dirty="0" smtClean="0">
                          <a:effectLst/>
                        </a:rPr>
                        <a:t>1</a:t>
                      </a:r>
                      <a:r>
                        <a:rPr lang="sv-SE" sz="1800" kern="1200" dirty="0" smtClean="0">
                          <a:effectLst/>
                        </a:rPr>
                        <a:t>I</a:t>
                      </a:r>
                      <a:r>
                        <a:rPr lang="sv-SE" sz="1800" kern="1200" baseline="-25000" dirty="0" smtClean="0">
                          <a:effectLst/>
                        </a:rPr>
                        <a:t>2</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I</a:t>
                      </a:r>
                      <a:r>
                        <a:rPr lang="sv-SE" sz="1800" kern="1200" baseline="-25000" dirty="0" smtClean="0">
                          <a:effectLst/>
                        </a:rPr>
                        <a:t>1 </a:t>
                      </a:r>
                      <a:r>
                        <a:rPr lang="sv-SE" sz="1800" kern="1200" dirty="0" smtClean="0">
                          <a:effectLst/>
                        </a:rPr>
                        <a:t>Q</a:t>
                      </a:r>
                      <a:r>
                        <a:rPr lang="sv-SE" sz="1800" kern="1200" baseline="-25000" dirty="0" smtClean="0">
                          <a:effectLst/>
                        </a:rPr>
                        <a:t>2</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0600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baseline="0" dirty="0" err="1" smtClean="0">
                          <a:solidFill>
                            <a:schemeClr val="tx1"/>
                          </a:solidFill>
                          <a:effectLst/>
                        </a:rPr>
                        <a:t>Ch.B</a:t>
                      </a:r>
                      <a:endParaRPr lang="sv-SE" sz="2200" kern="1200" baseline="0" dirty="0" smtClean="0">
                        <a:solidFill>
                          <a:schemeClr val="tx1"/>
                        </a:solidFill>
                        <a:effectLst/>
                      </a:endParaRPr>
                    </a:p>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baseline="0" dirty="0" smtClean="0">
                          <a:solidFill>
                            <a:schemeClr val="tx1"/>
                          </a:solidFill>
                          <a:effectLst/>
                        </a:rPr>
                        <a:t>Q</a:t>
                      </a:r>
                      <a:r>
                        <a:rPr lang="sv-SE" sz="2200" kern="1200" baseline="-25000" dirty="0" smtClean="0">
                          <a:solidFill>
                            <a:schemeClr val="tx1"/>
                          </a:solidFill>
                          <a:effectLst/>
                        </a:rPr>
                        <a:t>1 </a:t>
                      </a:r>
                      <a:endParaRPr lang="sv-SE" sz="220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I</a:t>
                      </a:r>
                      <a:r>
                        <a:rPr lang="sv-SE" sz="1800" kern="1200" baseline="-25000" dirty="0" smtClean="0">
                          <a:effectLst/>
                        </a:rPr>
                        <a:t>1 </a:t>
                      </a:r>
                      <a:r>
                        <a:rPr lang="sv-SE" sz="1800" kern="1200" dirty="0" smtClean="0">
                          <a:effectLst/>
                        </a:rPr>
                        <a:t>Q</a:t>
                      </a:r>
                      <a:r>
                        <a:rPr lang="sv-SE" sz="1800" kern="1200" baseline="-25000" dirty="0" smtClean="0">
                          <a:effectLst/>
                        </a:rPr>
                        <a:t>1</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Q</a:t>
                      </a:r>
                      <a:r>
                        <a:rPr lang="sv-SE" sz="1800" kern="1200" baseline="-25000" dirty="0" smtClean="0">
                          <a:effectLst/>
                        </a:rPr>
                        <a:t>1</a:t>
                      </a:r>
                      <a:r>
                        <a:rPr lang="sv-SE" sz="1800" kern="1200" dirty="0" smtClean="0">
                          <a:effectLst/>
                        </a:rPr>
                        <a:t> Q</a:t>
                      </a:r>
                      <a:r>
                        <a:rPr lang="sv-SE" sz="1800" kern="1200" baseline="-25000" dirty="0" smtClean="0">
                          <a:effectLst/>
                        </a:rPr>
                        <a:t>1</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I</a:t>
                      </a:r>
                      <a:r>
                        <a:rPr lang="sv-SE" sz="1800" kern="1200" baseline="-25000" dirty="0" smtClean="0">
                          <a:effectLst/>
                        </a:rPr>
                        <a:t>2 </a:t>
                      </a:r>
                      <a:r>
                        <a:rPr lang="sv-SE" sz="1800" kern="1200" dirty="0" smtClean="0">
                          <a:effectLst/>
                        </a:rPr>
                        <a:t> I</a:t>
                      </a:r>
                      <a:r>
                        <a:rPr lang="sv-SE" sz="1800" kern="1200" baseline="-25000" dirty="0" smtClean="0">
                          <a:effectLst/>
                        </a:rPr>
                        <a:t>2</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Q</a:t>
                      </a:r>
                      <a:r>
                        <a:rPr lang="sv-SE" sz="1800" kern="1200" baseline="-25000" dirty="0" smtClean="0">
                          <a:effectLst/>
                        </a:rPr>
                        <a:t>1 </a:t>
                      </a:r>
                      <a:r>
                        <a:rPr lang="sv-SE" sz="1800" kern="1200" dirty="0" smtClean="0">
                          <a:effectLst/>
                        </a:rPr>
                        <a:t> Q</a:t>
                      </a:r>
                      <a:r>
                        <a:rPr lang="sv-SE" sz="1800" kern="1200" baseline="-25000" dirty="0" smtClean="0">
                          <a:effectLst/>
                        </a:rPr>
                        <a:t>2</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0600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dirty="0" err="1" smtClean="0">
                          <a:solidFill>
                            <a:schemeClr val="tx1"/>
                          </a:solidFill>
                          <a:effectLst/>
                        </a:rPr>
                        <a:t>Ch.C</a:t>
                      </a:r>
                      <a:endParaRPr lang="sv-SE" sz="2200" kern="1200" dirty="0" smtClean="0">
                        <a:solidFill>
                          <a:schemeClr val="tx1"/>
                        </a:solidFill>
                        <a:effectLst/>
                      </a:endParaRPr>
                    </a:p>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dirty="0" smtClean="0">
                          <a:solidFill>
                            <a:schemeClr val="tx1"/>
                          </a:solidFill>
                          <a:effectLst/>
                        </a:rPr>
                        <a:t>I</a:t>
                      </a:r>
                      <a:r>
                        <a:rPr lang="sv-SE" sz="2200" kern="1200" baseline="-25000" dirty="0" smtClean="0">
                          <a:solidFill>
                            <a:schemeClr val="tx1"/>
                          </a:solidFill>
                          <a:effectLst/>
                        </a:rPr>
                        <a:t>2 </a:t>
                      </a:r>
                      <a:endParaRPr lang="sv-SE" sz="220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I</a:t>
                      </a:r>
                      <a:r>
                        <a:rPr lang="sv-SE" sz="1800" kern="1200" baseline="-25000" dirty="0" smtClean="0">
                          <a:effectLst/>
                        </a:rPr>
                        <a:t>1 </a:t>
                      </a:r>
                      <a:r>
                        <a:rPr lang="sv-SE" sz="1800" kern="1200" dirty="0" smtClean="0">
                          <a:effectLst/>
                        </a:rPr>
                        <a:t> I</a:t>
                      </a:r>
                      <a:r>
                        <a:rPr lang="sv-SE" sz="1800" kern="1200" baseline="-25000" dirty="0" smtClean="0">
                          <a:effectLst/>
                        </a:rPr>
                        <a:t>2</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I</a:t>
                      </a:r>
                      <a:r>
                        <a:rPr lang="sv-SE" sz="1800" kern="1200" baseline="-25000" dirty="0" smtClean="0">
                          <a:effectLst/>
                        </a:rPr>
                        <a:t>2 </a:t>
                      </a:r>
                      <a:r>
                        <a:rPr lang="sv-SE" sz="1800" kern="1200" dirty="0" smtClean="0">
                          <a:effectLst/>
                        </a:rPr>
                        <a:t> Q</a:t>
                      </a:r>
                      <a:r>
                        <a:rPr lang="sv-SE" sz="1800" kern="1200" baseline="-25000" dirty="0" smtClean="0">
                          <a:effectLst/>
                        </a:rPr>
                        <a:t>1</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I</a:t>
                      </a:r>
                      <a:r>
                        <a:rPr lang="sv-SE" sz="1800" kern="1200" baseline="-25000" dirty="0" smtClean="0">
                          <a:effectLst/>
                        </a:rPr>
                        <a:t>2 </a:t>
                      </a:r>
                      <a:r>
                        <a:rPr lang="sv-SE" sz="1800" kern="1200" dirty="0" smtClean="0">
                          <a:effectLst/>
                        </a:rPr>
                        <a:t> I</a:t>
                      </a:r>
                      <a:r>
                        <a:rPr lang="sv-SE" sz="1800" kern="1200" baseline="-25000" dirty="0" smtClean="0">
                          <a:effectLst/>
                        </a:rPr>
                        <a:t>2</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I</a:t>
                      </a:r>
                      <a:r>
                        <a:rPr lang="sv-SE" sz="1800" kern="1200" baseline="-25000" dirty="0" smtClean="0">
                          <a:effectLst/>
                        </a:rPr>
                        <a:t>2 </a:t>
                      </a:r>
                      <a:r>
                        <a:rPr lang="sv-SE" sz="1800" kern="1200" dirty="0" smtClean="0">
                          <a:effectLst/>
                        </a:rPr>
                        <a:t> Q</a:t>
                      </a:r>
                      <a:r>
                        <a:rPr lang="sv-SE" sz="1800" kern="1200" baseline="-25000" dirty="0" smtClean="0">
                          <a:effectLst/>
                        </a:rPr>
                        <a:t>2</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0600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baseline="0" dirty="0" err="1" smtClean="0">
                          <a:solidFill>
                            <a:schemeClr val="tx1"/>
                          </a:solidFill>
                          <a:effectLst/>
                        </a:rPr>
                        <a:t>Ch.D</a:t>
                      </a:r>
                      <a:endParaRPr lang="sv-SE" sz="2200" kern="1200" baseline="0" dirty="0" smtClean="0">
                        <a:solidFill>
                          <a:schemeClr val="tx1"/>
                        </a:solidFill>
                        <a:effectLst/>
                      </a:endParaRPr>
                    </a:p>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baseline="0" dirty="0" smtClean="0">
                          <a:solidFill>
                            <a:schemeClr val="tx1"/>
                          </a:solidFill>
                          <a:effectLst/>
                        </a:rPr>
                        <a:t>Q</a:t>
                      </a:r>
                      <a:r>
                        <a:rPr lang="sv-SE" sz="2200" kern="1200" baseline="-25000" dirty="0" smtClean="0">
                          <a:solidFill>
                            <a:schemeClr val="tx1"/>
                          </a:solidFill>
                          <a:effectLst/>
                        </a:rPr>
                        <a:t>2 </a:t>
                      </a:r>
                      <a:endParaRPr lang="sv-SE" sz="220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I</a:t>
                      </a:r>
                      <a:r>
                        <a:rPr lang="sv-SE" sz="1800" kern="1200" baseline="-25000" dirty="0" smtClean="0">
                          <a:effectLst/>
                        </a:rPr>
                        <a:t>1 </a:t>
                      </a:r>
                      <a:r>
                        <a:rPr lang="sv-SE" sz="1800" kern="1200" dirty="0" smtClean="0">
                          <a:effectLst/>
                        </a:rPr>
                        <a:t> Q</a:t>
                      </a:r>
                      <a:r>
                        <a:rPr lang="sv-SE" sz="1800" kern="1200" baseline="-25000" dirty="0" smtClean="0">
                          <a:effectLst/>
                        </a:rPr>
                        <a:t>2</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Q</a:t>
                      </a:r>
                      <a:r>
                        <a:rPr lang="sv-SE" sz="1800" kern="1200" baseline="-25000" dirty="0" smtClean="0">
                          <a:effectLst/>
                        </a:rPr>
                        <a:t>2 </a:t>
                      </a:r>
                      <a:r>
                        <a:rPr lang="sv-SE" sz="1800" kern="1200" dirty="0" smtClean="0">
                          <a:effectLst/>
                        </a:rPr>
                        <a:t> Q</a:t>
                      </a:r>
                      <a:r>
                        <a:rPr lang="sv-SE" sz="1800" kern="1200" baseline="-25000" dirty="0" smtClean="0">
                          <a:effectLst/>
                        </a:rPr>
                        <a:t>1</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Q</a:t>
                      </a:r>
                      <a:r>
                        <a:rPr lang="sv-SE" sz="1800" kern="1200" baseline="-25000" dirty="0" smtClean="0">
                          <a:effectLst/>
                        </a:rPr>
                        <a:t>2 </a:t>
                      </a:r>
                      <a:r>
                        <a:rPr lang="sv-SE" sz="1800" kern="1200" dirty="0" smtClean="0">
                          <a:effectLst/>
                        </a:rPr>
                        <a:t> I</a:t>
                      </a:r>
                      <a:r>
                        <a:rPr lang="sv-SE" sz="1800" kern="1200" baseline="-25000" dirty="0" smtClean="0">
                          <a:effectLst/>
                        </a:rPr>
                        <a:t>2</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Q</a:t>
                      </a:r>
                      <a:r>
                        <a:rPr lang="sv-SE" sz="1800" kern="1200" baseline="-25000" dirty="0" smtClean="0">
                          <a:effectLst/>
                        </a:rPr>
                        <a:t>2 </a:t>
                      </a:r>
                      <a:r>
                        <a:rPr lang="sv-SE" sz="1800" kern="1200" dirty="0" smtClean="0">
                          <a:effectLst/>
                        </a:rPr>
                        <a:t>Q</a:t>
                      </a:r>
                      <a:r>
                        <a:rPr lang="sv-SE" sz="1800" kern="1200" baseline="-25000" dirty="0" smtClean="0">
                          <a:effectLst/>
                        </a:rPr>
                        <a:t>2</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96734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Further</a:t>
            </a:r>
            <a:r>
              <a:rPr lang="sv-SE" dirty="0" smtClean="0"/>
              <a:t> </a:t>
            </a:r>
            <a:r>
              <a:rPr lang="sv-SE" dirty="0" err="1" smtClean="0"/>
              <a:t>Calculations</a:t>
            </a:r>
            <a:r>
              <a:rPr lang="sv-SE" dirty="0" smtClean="0"/>
              <a:t> …</a:t>
            </a:r>
            <a:endParaRPr lang="sv-SE" dirty="0"/>
          </a:p>
        </p:txBody>
      </p:sp>
      <p:sp>
        <p:nvSpPr>
          <p:cNvPr id="3" name="Content Placeholder 2"/>
          <p:cNvSpPr>
            <a:spLocks noGrp="1"/>
          </p:cNvSpPr>
          <p:nvPr>
            <p:ph idx="1"/>
          </p:nvPr>
        </p:nvSpPr>
        <p:spPr/>
        <p:txBody>
          <a:bodyPr/>
          <a:lstStyle/>
          <a:p>
            <a:r>
              <a:rPr lang="sv-SE" dirty="0" err="1" smtClean="0"/>
              <a:t>Single</a:t>
            </a:r>
            <a:r>
              <a:rPr lang="sv-SE" dirty="0" smtClean="0"/>
              <a:t>-mode </a:t>
            </a:r>
            <a:r>
              <a:rPr lang="sv-SE" dirty="0" err="1" smtClean="0"/>
              <a:t>squeezing</a:t>
            </a:r>
            <a:r>
              <a:rPr lang="sv-SE" dirty="0" smtClean="0"/>
              <a:t> </a:t>
            </a:r>
          </a:p>
          <a:p>
            <a:pPr lvl="1"/>
            <a:r>
              <a:rPr lang="el-GR" dirty="0" smtClean="0"/>
              <a:t>σ</a:t>
            </a:r>
            <a:r>
              <a:rPr lang="sv-SE" baseline="-25000" dirty="0"/>
              <a:t>1 </a:t>
            </a:r>
            <a:r>
              <a:rPr lang="sv-SE" dirty="0" smtClean="0"/>
              <a:t> =</a:t>
            </a:r>
            <a:r>
              <a:rPr lang="sv-SE" dirty="0" smtClean="0">
                <a:sym typeface="Wingdings" panose="05000000000000000000" pitchFamily="2" charset="2"/>
              </a:rPr>
              <a:t> (</a:t>
            </a:r>
            <a:r>
              <a:rPr lang="sv-SE" dirty="0" smtClean="0"/>
              <a:t>&lt; </a:t>
            </a:r>
            <a:r>
              <a:rPr lang="sv-SE" dirty="0"/>
              <a:t>I</a:t>
            </a:r>
            <a:r>
              <a:rPr lang="sv-SE" baseline="30000" dirty="0"/>
              <a:t>2</a:t>
            </a:r>
            <a:r>
              <a:rPr lang="sv-SE" dirty="0"/>
              <a:t> &gt; - &lt; Q</a:t>
            </a:r>
            <a:r>
              <a:rPr lang="sv-SE" baseline="30000" dirty="0"/>
              <a:t>2 </a:t>
            </a:r>
            <a:r>
              <a:rPr lang="sv-SE" dirty="0" smtClean="0"/>
              <a:t>&gt;) /  (&lt; </a:t>
            </a:r>
            <a:r>
              <a:rPr lang="sv-SE" dirty="0"/>
              <a:t>I</a:t>
            </a:r>
            <a:r>
              <a:rPr lang="sv-SE" baseline="30000" dirty="0"/>
              <a:t>2 </a:t>
            </a:r>
            <a:r>
              <a:rPr lang="sv-SE" dirty="0"/>
              <a:t>&gt; + &lt; Q</a:t>
            </a:r>
            <a:r>
              <a:rPr lang="sv-SE" baseline="30000" dirty="0"/>
              <a:t>2 </a:t>
            </a:r>
            <a:r>
              <a:rPr lang="sv-SE" dirty="0" smtClean="0"/>
              <a:t>&gt;)</a:t>
            </a:r>
          </a:p>
          <a:p>
            <a:r>
              <a:rPr lang="sv-SE" dirty="0" err="1" smtClean="0"/>
              <a:t>Average</a:t>
            </a:r>
            <a:r>
              <a:rPr lang="sv-SE" dirty="0" smtClean="0"/>
              <a:t> Power </a:t>
            </a:r>
          </a:p>
          <a:p>
            <a:pPr lvl="1"/>
            <a:r>
              <a:rPr lang="sv-SE" dirty="0" err="1" smtClean="0"/>
              <a:t>P</a:t>
            </a:r>
            <a:r>
              <a:rPr lang="sv-SE" baseline="-25000" dirty="0" err="1" smtClean="0"/>
              <a:t>avg</a:t>
            </a:r>
            <a:r>
              <a:rPr lang="sv-SE" dirty="0" smtClean="0"/>
              <a:t> = (1/2)(</a:t>
            </a:r>
            <a:r>
              <a:rPr lang="sv-SE" dirty="0"/>
              <a:t>&lt; I</a:t>
            </a:r>
            <a:r>
              <a:rPr lang="sv-SE" baseline="-25000" dirty="0"/>
              <a:t>1</a:t>
            </a:r>
            <a:r>
              <a:rPr lang="sv-SE" baseline="30000" dirty="0"/>
              <a:t>2</a:t>
            </a:r>
            <a:r>
              <a:rPr lang="sv-SE" dirty="0"/>
              <a:t> &gt; + &lt; I</a:t>
            </a:r>
            <a:r>
              <a:rPr lang="sv-SE" baseline="-25000" dirty="0"/>
              <a:t>2</a:t>
            </a:r>
            <a:r>
              <a:rPr lang="sv-SE" baseline="30000" dirty="0"/>
              <a:t>2</a:t>
            </a:r>
            <a:r>
              <a:rPr lang="sv-SE" dirty="0"/>
              <a:t> &gt; + &lt; Q</a:t>
            </a:r>
            <a:r>
              <a:rPr lang="sv-SE" baseline="-25000" dirty="0"/>
              <a:t>1</a:t>
            </a:r>
            <a:r>
              <a:rPr lang="sv-SE" baseline="30000" dirty="0"/>
              <a:t>2</a:t>
            </a:r>
            <a:r>
              <a:rPr lang="sv-SE" dirty="0"/>
              <a:t> &gt; + &lt; Q</a:t>
            </a:r>
            <a:r>
              <a:rPr lang="sv-SE" baseline="-25000" dirty="0"/>
              <a:t>2</a:t>
            </a:r>
            <a:r>
              <a:rPr lang="sv-SE" baseline="30000" dirty="0"/>
              <a:t>2</a:t>
            </a:r>
            <a:r>
              <a:rPr lang="sv-SE" dirty="0"/>
              <a:t> </a:t>
            </a:r>
            <a:r>
              <a:rPr lang="sv-SE" dirty="0" smtClean="0"/>
              <a:t>&gt; )</a:t>
            </a:r>
          </a:p>
          <a:p>
            <a:r>
              <a:rPr lang="sv-SE" dirty="0" err="1" smtClean="0"/>
              <a:t>Two</a:t>
            </a:r>
            <a:r>
              <a:rPr lang="sv-SE" dirty="0" smtClean="0"/>
              <a:t>-mode </a:t>
            </a:r>
            <a:r>
              <a:rPr lang="sv-SE" dirty="0" err="1" smtClean="0"/>
              <a:t>squeezing</a:t>
            </a:r>
            <a:r>
              <a:rPr lang="sv-SE" dirty="0"/>
              <a:t> </a:t>
            </a:r>
            <a:endParaRPr lang="sv-SE" dirty="0" smtClean="0"/>
          </a:p>
          <a:p>
            <a:pPr lvl="1"/>
            <a:r>
              <a:rPr lang="el-GR" dirty="0" smtClean="0"/>
              <a:t>σ</a:t>
            </a:r>
            <a:r>
              <a:rPr lang="sv-SE" baseline="-25000" dirty="0" smtClean="0"/>
              <a:t>2</a:t>
            </a:r>
            <a:r>
              <a:rPr lang="sv-SE" dirty="0" smtClean="0"/>
              <a:t> = (&lt; I</a:t>
            </a:r>
            <a:r>
              <a:rPr lang="sv-SE" baseline="-25000" dirty="0" smtClean="0"/>
              <a:t>1</a:t>
            </a:r>
            <a:r>
              <a:rPr lang="sv-SE" dirty="0" smtClean="0"/>
              <a:t>I</a:t>
            </a:r>
            <a:r>
              <a:rPr lang="sv-SE" baseline="-25000" dirty="0" smtClean="0"/>
              <a:t>2</a:t>
            </a:r>
            <a:r>
              <a:rPr lang="sv-SE" dirty="0" smtClean="0"/>
              <a:t>&gt; - &lt; Q</a:t>
            </a:r>
            <a:r>
              <a:rPr lang="sv-SE" baseline="-25000" dirty="0" smtClean="0"/>
              <a:t>1</a:t>
            </a:r>
            <a:r>
              <a:rPr lang="sv-SE" dirty="0" smtClean="0"/>
              <a:t>Q</a:t>
            </a:r>
            <a:r>
              <a:rPr lang="sv-SE" baseline="-25000" dirty="0" smtClean="0"/>
              <a:t>2</a:t>
            </a:r>
            <a:r>
              <a:rPr lang="sv-SE" dirty="0" smtClean="0"/>
              <a:t>&gt; ) / </a:t>
            </a:r>
            <a:r>
              <a:rPr lang="sv-SE" dirty="0" err="1" smtClean="0"/>
              <a:t>P</a:t>
            </a:r>
            <a:r>
              <a:rPr lang="sv-SE" baseline="-25000" dirty="0" err="1" smtClean="0"/>
              <a:t>avg</a:t>
            </a:r>
            <a:r>
              <a:rPr lang="sv-SE" dirty="0" smtClean="0"/>
              <a:t> </a:t>
            </a:r>
          </a:p>
          <a:p>
            <a:r>
              <a:rPr lang="sv-SE" dirty="0" err="1" smtClean="0"/>
              <a:t>Should</a:t>
            </a:r>
            <a:r>
              <a:rPr lang="sv-SE" dirty="0" smtClean="0"/>
              <a:t> be </a:t>
            </a:r>
            <a:r>
              <a:rPr lang="sv-SE" dirty="0" err="1" smtClean="0"/>
              <a:t>easy</a:t>
            </a:r>
            <a:r>
              <a:rPr lang="sv-SE" dirty="0" smtClean="0"/>
              <a:t> to </a:t>
            </a:r>
            <a:r>
              <a:rPr lang="sv-SE" dirty="0" err="1" smtClean="0"/>
              <a:t>calculate</a:t>
            </a:r>
            <a:r>
              <a:rPr lang="sv-SE" dirty="0"/>
              <a:t> </a:t>
            </a:r>
            <a:r>
              <a:rPr lang="sv-SE" dirty="0" err="1" smtClean="0"/>
              <a:t>once</a:t>
            </a:r>
            <a:r>
              <a:rPr lang="sv-SE" dirty="0" smtClean="0"/>
              <a:t> </a:t>
            </a:r>
            <a:r>
              <a:rPr lang="sv-SE" dirty="0" err="1" smtClean="0"/>
              <a:t>each</a:t>
            </a:r>
            <a:r>
              <a:rPr lang="sv-SE" dirty="0" smtClean="0"/>
              <a:t> </a:t>
            </a:r>
            <a:r>
              <a:rPr lang="sv-SE" dirty="0" err="1" smtClean="0"/>
              <a:t>component</a:t>
            </a:r>
            <a:r>
              <a:rPr lang="sv-SE" dirty="0" smtClean="0"/>
              <a:t> is </a:t>
            </a:r>
            <a:r>
              <a:rPr lang="sv-SE" dirty="0" err="1" smtClean="0"/>
              <a:t>calculated</a:t>
            </a:r>
            <a:r>
              <a:rPr lang="sv-SE" dirty="0" smtClean="0"/>
              <a:t> </a:t>
            </a:r>
          </a:p>
          <a:p>
            <a:endParaRPr lang="sv-SE" dirty="0" smtClean="0"/>
          </a:p>
          <a:p>
            <a:pPr lvl="1"/>
            <a:endParaRPr lang="sv-SE" dirty="0" smtClean="0"/>
          </a:p>
          <a:p>
            <a:pPr lvl="1"/>
            <a:endParaRPr lang="sv-SE" dirty="0"/>
          </a:p>
        </p:txBody>
      </p:sp>
    </p:spTree>
    <p:extLst>
      <p:ext uri="{BB962C8B-B14F-4D97-AF65-F5344CB8AC3E}">
        <p14:creationId xmlns:p14="http://schemas.microsoft.com/office/powerpoint/2010/main" val="25291612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305" y="176459"/>
            <a:ext cx="10515600" cy="1325563"/>
          </a:xfrm>
        </p:spPr>
        <p:txBody>
          <a:bodyPr/>
          <a:lstStyle/>
          <a:p>
            <a:r>
              <a:rPr lang="sv-SE" dirty="0" err="1" smtClean="0"/>
              <a:t>Current</a:t>
            </a:r>
            <a:r>
              <a:rPr lang="sv-SE" dirty="0" smtClean="0"/>
              <a:t> </a:t>
            </a:r>
            <a:r>
              <a:rPr lang="sv-SE" dirty="0" err="1" smtClean="0"/>
              <a:t>Structure</a:t>
            </a:r>
            <a:r>
              <a:rPr lang="sv-SE" dirty="0" smtClean="0"/>
              <a:t> </a:t>
            </a:r>
            <a:endParaRPr lang="sv-SE" dirty="0"/>
          </a:p>
        </p:txBody>
      </p:sp>
      <p:sp>
        <p:nvSpPr>
          <p:cNvPr id="5" name="Rectangle 4"/>
          <p:cNvSpPr/>
          <p:nvPr/>
        </p:nvSpPr>
        <p:spPr>
          <a:xfrm>
            <a:off x="4311315" y="1556458"/>
            <a:ext cx="3168316" cy="183832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ight Arrow 5"/>
          <p:cNvSpPr/>
          <p:nvPr/>
        </p:nvSpPr>
        <p:spPr>
          <a:xfrm>
            <a:off x="1604210" y="2066921"/>
            <a:ext cx="2622884" cy="408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ight Arrow 6"/>
          <p:cNvSpPr/>
          <p:nvPr/>
        </p:nvSpPr>
        <p:spPr>
          <a:xfrm>
            <a:off x="7672141" y="2066921"/>
            <a:ext cx="2622884" cy="408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TextBox 7"/>
          <p:cNvSpPr txBox="1"/>
          <p:nvPr/>
        </p:nvSpPr>
        <p:spPr>
          <a:xfrm>
            <a:off x="5141496" y="1833354"/>
            <a:ext cx="1716505" cy="369332"/>
          </a:xfrm>
          <a:prstGeom prst="rect">
            <a:avLst/>
          </a:prstGeom>
          <a:noFill/>
        </p:spPr>
        <p:txBody>
          <a:bodyPr wrap="square" rtlCol="0">
            <a:spAutoFit/>
          </a:bodyPr>
          <a:lstStyle/>
          <a:p>
            <a:r>
              <a:rPr lang="sv-SE" b="1" dirty="0" smtClean="0"/>
              <a:t>UserLogic2 </a:t>
            </a:r>
            <a:endParaRPr lang="sv-SE" b="1" dirty="0"/>
          </a:p>
        </p:txBody>
      </p:sp>
      <p:sp>
        <p:nvSpPr>
          <p:cNvPr id="9" name="TextBox 8"/>
          <p:cNvSpPr txBox="1"/>
          <p:nvPr/>
        </p:nvSpPr>
        <p:spPr>
          <a:xfrm>
            <a:off x="1900989" y="1583587"/>
            <a:ext cx="1716505" cy="369332"/>
          </a:xfrm>
          <a:prstGeom prst="rect">
            <a:avLst/>
          </a:prstGeom>
          <a:noFill/>
        </p:spPr>
        <p:txBody>
          <a:bodyPr wrap="square" rtlCol="0">
            <a:spAutoFit/>
          </a:bodyPr>
          <a:lstStyle/>
          <a:p>
            <a:r>
              <a:rPr lang="sv-SE" dirty="0" smtClean="0"/>
              <a:t>Data Bus In </a:t>
            </a:r>
            <a:endParaRPr lang="sv-SE" dirty="0"/>
          </a:p>
        </p:txBody>
      </p:sp>
      <p:sp>
        <p:nvSpPr>
          <p:cNvPr id="10" name="TextBox 9"/>
          <p:cNvSpPr txBox="1"/>
          <p:nvPr/>
        </p:nvSpPr>
        <p:spPr>
          <a:xfrm>
            <a:off x="8289758" y="1648688"/>
            <a:ext cx="1716505" cy="369332"/>
          </a:xfrm>
          <a:prstGeom prst="rect">
            <a:avLst/>
          </a:prstGeom>
          <a:noFill/>
        </p:spPr>
        <p:txBody>
          <a:bodyPr wrap="square" rtlCol="0">
            <a:spAutoFit/>
          </a:bodyPr>
          <a:lstStyle/>
          <a:p>
            <a:r>
              <a:rPr lang="sv-SE" dirty="0" smtClean="0"/>
              <a:t>Data Bus </a:t>
            </a:r>
            <a:r>
              <a:rPr lang="sv-SE" dirty="0" err="1" smtClean="0"/>
              <a:t>Out</a:t>
            </a:r>
            <a:r>
              <a:rPr lang="sv-SE" dirty="0" smtClean="0"/>
              <a:t>  </a:t>
            </a:r>
            <a:endParaRPr lang="sv-SE" dirty="0"/>
          </a:p>
        </p:txBody>
      </p:sp>
      <p:sp>
        <p:nvSpPr>
          <p:cNvPr id="11" name="TextBox 10"/>
          <p:cNvSpPr txBox="1"/>
          <p:nvPr/>
        </p:nvSpPr>
        <p:spPr>
          <a:xfrm>
            <a:off x="1194599" y="3553158"/>
            <a:ext cx="1992157" cy="1477328"/>
          </a:xfrm>
          <a:prstGeom prst="rect">
            <a:avLst/>
          </a:prstGeom>
          <a:noFill/>
        </p:spPr>
        <p:txBody>
          <a:bodyPr wrap="square" rtlCol="0">
            <a:spAutoFit/>
          </a:bodyPr>
          <a:lstStyle/>
          <a:p>
            <a:r>
              <a:rPr lang="sv-SE" u="sng" dirty="0" smtClean="0"/>
              <a:t>Trigger Data </a:t>
            </a:r>
            <a:r>
              <a:rPr lang="sv-SE" dirty="0" smtClean="0"/>
              <a:t> +</a:t>
            </a:r>
            <a:endParaRPr lang="sv-SE" u="sng" dirty="0" smtClean="0"/>
          </a:p>
          <a:p>
            <a:r>
              <a:rPr lang="sv-SE" u="sng" dirty="0" smtClean="0"/>
              <a:t>Process Data</a:t>
            </a:r>
          </a:p>
          <a:p>
            <a:r>
              <a:rPr lang="sv-SE" dirty="0" smtClean="0"/>
              <a:t>-</a:t>
            </a:r>
            <a:r>
              <a:rPr lang="sv-SE" dirty="0" err="1" smtClean="0"/>
              <a:t>single</a:t>
            </a:r>
            <a:r>
              <a:rPr lang="sv-SE" dirty="0" smtClean="0"/>
              <a:t> data </a:t>
            </a:r>
            <a:r>
              <a:rPr lang="sv-SE" dirty="0" err="1" smtClean="0"/>
              <a:t>points</a:t>
            </a:r>
            <a:r>
              <a:rPr lang="sv-SE" dirty="0" smtClean="0"/>
              <a:t> for </a:t>
            </a:r>
            <a:r>
              <a:rPr lang="sv-SE" dirty="0" err="1" smtClean="0"/>
              <a:t>covariance</a:t>
            </a:r>
            <a:r>
              <a:rPr lang="sv-SE" dirty="0" smtClean="0"/>
              <a:t> matrix </a:t>
            </a:r>
            <a:endParaRPr lang="sv-SE" dirty="0"/>
          </a:p>
        </p:txBody>
      </p:sp>
      <p:sp>
        <p:nvSpPr>
          <p:cNvPr id="15" name="Oval 14"/>
          <p:cNvSpPr/>
          <p:nvPr/>
        </p:nvSpPr>
        <p:spPr>
          <a:xfrm>
            <a:off x="4475747" y="3718317"/>
            <a:ext cx="2506578" cy="1147011"/>
          </a:xfrm>
          <a:prstGeom prst="ellipse">
            <a:avLst/>
          </a:prstGeom>
          <a:ln w="190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sv-SE"/>
          </a:p>
        </p:txBody>
      </p:sp>
      <p:sp>
        <p:nvSpPr>
          <p:cNvPr id="16" name="TextBox 15"/>
          <p:cNvSpPr txBox="1"/>
          <p:nvPr/>
        </p:nvSpPr>
        <p:spPr>
          <a:xfrm>
            <a:off x="4770519" y="4122962"/>
            <a:ext cx="1917033" cy="369332"/>
          </a:xfrm>
          <a:prstGeom prst="rect">
            <a:avLst/>
          </a:prstGeom>
          <a:noFill/>
        </p:spPr>
        <p:txBody>
          <a:bodyPr wrap="square" rtlCol="0">
            <a:spAutoFit/>
          </a:bodyPr>
          <a:lstStyle/>
          <a:p>
            <a:r>
              <a:rPr lang="sv-SE" dirty="0" smtClean="0"/>
              <a:t>Control Registers </a:t>
            </a:r>
            <a:endParaRPr lang="sv-SE" dirty="0"/>
          </a:p>
        </p:txBody>
      </p:sp>
      <p:cxnSp>
        <p:nvCxnSpPr>
          <p:cNvPr id="21" name="Straight Arrow Connector 20"/>
          <p:cNvCxnSpPr/>
          <p:nvPr/>
        </p:nvCxnSpPr>
        <p:spPr>
          <a:xfrm flipH="1">
            <a:off x="2861239" y="2271270"/>
            <a:ext cx="1983478" cy="147865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069122" y="4423734"/>
            <a:ext cx="130636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135796" y="4319783"/>
            <a:ext cx="130636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689735" y="3819355"/>
            <a:ext cx="1974253" cy="923330"/>
          </a:xfrm>
          <a:prstGeom prst="rect">
            <a:avLst/>
          </a:prstGeom>
          <a:noFill/>
        </p:spPr>
        <p:txBody>
          <a:bodyPr wrap="square" rtlCol="0">
            <a:spAutoFit/>
          </a:bodyPr>
          <a:lstStyle/>
          <a:p>
            <a:r>
              <a:rPr lang="sv-SE" u="sng" dirty="0" err="1" smtClean="0"/>
              <a:t>ReadUserRegister</a:t>
            </a:r>
            <a:r>
              <a:rPr lang="sv-SE" u="sng" dirty="0" smtClean="0"/>
              <a:t>()</a:t>
            </a:r>
          </a:p>
          <a:p>
            <a:r>
              <a:rPr lang="sv-SE" dirty="0" smtClean="0"/>
              <a:t>-read </a:t>
            </a:r>
            <a:r>
              <a:rPr lang="sv-SE" dirty="0" err="1" smtClean="0"/>
              <a:t>out</a:t>
            </a:r>
            <a:r>
              <a:rPr lang="sv-SE" dirty="0" smtClean="0"/>
              <a:t> data </a:t>
            </a:r>
            <a:r>
              <a:rPr lang="sv-SE" dirty="0" err="1" smtClean="0"/>
              <a:t>points</a:t>
            </a:r>
            <a:r>
              <a:rPr lang="sv-SE" dirty="0" smtClean="0"/>
              <a:t> on C </a:t>
            </a:r>
            <a:r>
              <a:rPr lang="sv-SE" dirty="0" err="1" smtClean="0"/>
              <a:t>code</a:t>
            </a:r>
            <a:r>
              <a:rPr lang="sv-SE" dirty="0" smtClean="0"/>
              <a:t> </a:t>
            </a:r>
            <a:endParaRPr lang="sv-SE" dirty="0"/>
          </a:p>
        </p:txBody>
      </p:sp>
      <p:cxnSp>
        <p:nvCxnSpPr>
          <p:cNvPr id="36" name="Straight Arrow Connector 35"/>
          <p:cNvCxnSpPr/>
          <p:nvPr/>
        </p:nvCxnSpPr>
        <p:spPr>
          <a:xfrm flipH="1" flipV="1">
            <a:off x="5654842" y="2971934"/>
            <a:ext cx="14431" cy="6762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p:cNvSpPr>
            <a:spLocks noGrp="1"/>
          </p:cNvSpPr>
          <p:nvPr>
            <p:ph idx="1"/>
          </p:nvPr>
        </p:nvSpPr>
        <p:spPr>
          <a:xfrm>
            <a:off x="753979" y="5382065"/>
            <a:ext cx="10575758" cy="1355470"/>
          </a:xfrm>
        </p:spPr>
        <p:txBody>
          <a:bodyPr>
            <a:normAutofit/>
          </a:bodyPr>
          <a:lstStyle/>
          <a:p>
            <a:r>
              <a:rPr lang="sv-SE" sz="1400" dirty="0" err="1" smtClean="0"/>
              <a:t>Raw</a:t>
            </a:r>
            <a:r>
              <a:rPr lang="sv-SE" sz="1400" dirty="0" smtClean="0"/>
              <a:t> Data streaming in the </a:t>
            </a:r>
            <a:r>
              <a:rPr lang="sv-SE" sz="1400" dirty="0" err="1" smtClean="0"/>
              <a:t>macros</a:t>
            </a:r>
            <a:r>
              <a:rPr lang="sv-SE" sz="1400" dirty="0" smtClean="0"/>
              <a:t> </a:t>
            </a:r>
            <a:r>
              <a:rPr lang="sv-SE" sz="1400" dirty="0" err="1" smtClean="0"/>
              <a:t>of</a:t>
            </a:r>
            <a:r>
              <a:rPr lang="sv-SE" sz="1400" dirty="0" smtClean="0"/>
              <a:t> UL2 is </a:t>
            </a:r>
            <a:r>
              <a:rPr lang="sv-SE" sz="1400" dirty="0" err="1" smtClean="0"/>
              <a:t>collected</a:t>
            </a:r>
            <a:r>
              <a:rPr lang="sv-SE" sz="1400" dirty="0" smtClean="0"/>
              <a:t> and is the same data </a:t>
            </a:r>
            <a:r>
              <a:rPr lang="sv-SE" sz="1400" dirty="0" err="1" smtClean="0"/>
              <a:t>that</a:t>
            </a:r>
            <a:r>
              <a:rPr lang="sv-SE" sz="1400" dirty="0" smtClean="0"/>
              <a:t> </a:t>
            </a:r>
            <a:r>
              <a:rPr lang="sv-SE" sz="1400" dirty="0" err="1" smtClean="0"/>
              <a:t>exiting</a:t>
            </a:r>
            <a:r>
              <a:rPr lang="sv-SE" sz="1400" dirty="0" smtClean="0"/>
              <a:t> in the Data Bus. For </a:t>
            </a:r>
            <a:r>
              <a:rPr lang="sv-SE" sz="1400" dirty="0" err="1" smtClean="0"/>
              <a:t>now</a:t>
            </a:r>
            <a:r>
              <a:rPr lang="sv-SE" sz="1400" dirty="0" smtClean="0"/>
              <a:t> </a:t>
            </a:r>
            <a:r>
              <a:rPr lang="sv-SE" sz="1400" dirty="0" err="1" smtClean="0"/>
              <a:t>we</a:t>
            </a:r>
            <a:r>
              <a:rPr lang="sv-SE" sz="1400" dirty="0" smtClean="0"/>
              <a:t> </a:t>
            </a:r>
            <a:r>
              <a:rPr lang="sv-SE" sz="1400" dirty="0" err="1" smtClean="0"/>
              <a:t>are</a:t>
            </a:r>
            <a:r>
              <a:rPr lang="sv-SE" sz="1400" dirty="0" smtClean="0"/>
              <a:t> not </a:t>
            </a:r>
            <a:r>
              <a:rPr lang="sv-SE" sz="1400" dirty="0" err="1" smtClean="0"/>
              <a:t>inserting</a:t>
            </a:r>
            <a:r>
              <a:rPr lang="sv-SE" sz="1400" dirty="0" smtClean="0"/>
              <a:t> </a:t>
            </a:r>
            <a:r>
              <a:rPr lang="sv-SE" sz="1400" dirty="0" err="1" smtClean="0"/>
              <a:t>anything</a:t>
            </a:r>
            <a:r>
              <a:rPr lang="sv-SE" sz="1400" dirty="0" smtClean="0"/>
              <a:t> </a:t>
            </a:r>
            <a:r>
              <a:rPr lang="sv-SE" sz="1400" dirty="0" err="1" smtClean="0"/>
              <a:t>of</a:t>
            </a:r>
            <a:r>
              <a:rPr lang="sv-SE" sz="1400" dirty="0" smtClean="0"/>
              <a:t> </a:t>
            </a:r>
            <a:r>
              <a:rPr lang="sv-SE" sz="1400" dirty="0" err="1" smtClean="0"/>
              <a:t>our</a:t>
            </a:r>
            <a:r>
              <a:rPr lang="sv-SE" sz="1400" dirty="0" smtClean="0"/>
              <a:t> </a:t>
            </a:r>
            <a:r>
              <a:rPr lang="sv-SE" sz="1400" dirty="0" err="1" smtClean="0"/>
              <a:t>own</a:t>
            </a:r>
            <a:r>
              <a:rPr lang="sv-SE" sz="1400" dirty="0" smtClean="0"/>
              <a:t> </a:t>
            </a:r>
            <a:r>
              <a:rPr lang="sv-SE" sz="1400" dirty="0" err="1" smtClean="0"/>
              <a:t>into</a:t>
            </a:r>
            <a:r>
              <a:rPr lang="sv-SE" sz="1400" dirty="0" smtClean="0"/>
              <a:t> the data bus, </a:t>
            </a:r>
            <a:r>
              <a:rPr lang="sv-SE" sz="1400" dirty="0" err="1" smtClean="0"/>
              <a:t>but</a:t>
            </a:r>
            <a:r>
              <a:rPr lang="sv-SE" sz="1400" dirty="0" smtClean="0"/>
              <a:t> </a:t>
            </a:r>
            <a:r>
              <a:rPr lang="sv-SE" sz="1400" dirty="0" err="1" smtClean="0"/>
              <a:t>are</a:t>
            </a:r>
            <a:r>
              <a:rPr lang="sv-SE" sz="1400" dirty="0" smtClean="0"/>
              <a:t> </a:t>
            </a:r>
            <a:r>
              <a:rPr lang="sv-SE" sz="1400" dirty="0" err="1" smtClean="0"/>
              <a:t>reading</a:t>
            </a:r>
            <a:r>
              <a:rPr lang="sv-SE" sz="1400" dirty="0" smtClean="0"/>
              <a:t> </a:t>
            </a:r>
            <a:r>
              <a:rPr lang="sv-SE" sz="1400" dirty="0" err="1" smtClean="0"/>
              <a:t>out</a:t>
            </a:r>
            <a:r>
              <a:rPr lang="sv-SE" sz="1400" dirty="0" smtClean="0"/>
              <a:t> </a:t>
            </a:r>
            <a:r>
              <a:rPr lang="sv-SE" sz="1400" dirty="0" err="1" smtClean="0"/>
              <a:t>single</a:t>
            </a:r>
            <a:r>
              <a:rPr lang="sv-SE" sz="1400" dirty="0" smtClean="0"/>
              <a:t> </a:t>
            </a:r>
            <a:r>
              <a:rPr lang="sv-SE" sz="1400" dirty="0" err="1" smtClean="0"/>
              <a:t>calculated</a:t>
            </a:r>
            <a:r>
              <a:rPr lang="sv-SE" sz="1400" dirty="0" smtClean="0"/>
              <a:t> </a:t>
            </a:r>
            <a:r>
              <a:rPr lang="sv-SE" sz="1400" dirty="0" err="1" smtClean="0"/>
              <a:t>values</a:t>
            </a:r>
            <a:r>
              <a:rPr lang="sv-SE" sz="1400" dirty="0" smtClean="0"/>
              <a:t> from the Control Registers </a:t>
            </a:r>
            <a:r>
              <a:rPr lang="sv-SE" sz="1400" dirty="0" err="1" smtClean="0"/>
              <a:t>using</a:t>
            </a:r>
            <a:r>
              <a:rPr lang="sv-SE" sz="1400" dirty="0" smtClean="0"/>
              <a:t> </a:t>
            </a:r>
            <a:r>
              <a:rPr lang="sv-SE" sz="1400" dirty="0" err="1" smtClean="0"/>
              <a:t>ReadUserRegister</a:t>
            </a:r>
            <a:r>
              <a:rPr lang="sv-SE" sz="1400" dirty="0" smtClean="0"/>
              <a:t>() in Visual Studios. </a:t>
            </a:r>
            <a:r>
              <a:rPr lang="sv-SE" sz="1400" dirty="0" err="1" smtClean="0"/>
              <a:t>Enough</a:t>
            </a:r>
            <a:r>
              <a:rPr lang="sv-SE" sz="1400" dirty="0" smtClean="0"/>
              <a:t> data </a:t>
            </a:r>
            <a:r>
              <a:rPr lang="sv-SE" sz="1400" dirty="0" err="1" smtClean="0"/>
              <a:t>can</a:t>
            </a:r>
            <a:r>
              <a:rPr lang="sv-SE" sz="1400" dirty="0" smtClean="0"/>
              <a:t> be </a:t>
            </a:r>
            <a:r>
              <a:rPr lang="sv-SE" sz="1400" dirty="0" err="1" smtClean="0"/>
              <a:t>collected</a:t>
            </a:r>
            <a:r>
              <a:rPr lang="sv-SE" sz="1400" dirty="0" smtClean="0"/>
              <a:t> to </a:t>
            </a:r>
            <a:r>
              <a:rPr lang="sv-SE" sz="1400" dirty="0" err="1" smtClean="0"/>
              <a:t>have</a:t>
            </a:r>
            <a:r>
              <a:rPr lang="sv-SE" sz="1400" dirty="0" smtClean="0"/>
              <a:t> a </a:t>
            </a:r>
            <a:r>
              <a:rPr lang="sv-SE" sz="1400" dirty="0" err="1" smtClean="0"/>
              <a:t>complete</a:t>
            </a:r>
            <a:r>
              <a:rPr lang="sv-SE" sz="1400" dirty="0" smtClean="0"/>
              <a:t> </a:t>
            </a:r>
            <a:r>
              <a:rPr lang="sv-SE" sz="1400" dirty="0" err="1" smtClean="0"/>
              <a:t>covariance</a:t>
            </a:r>
            <a:r>
              <a:rPr lang="sv-SE" sz="1400" dirty="0" smtClean="0"/>
              <a:t> matrix. </a:t>
            </a:r>
          </a:p>
          <a:p>
            <a:r>
              <a:rPr lang="sv-SE" sz="1400" dirty="0" err="1" smtClean="0"/>
              <a:t>Future</a:t>
            </a:r>
            <a:r>
              <a:rPr lang="sv-SE" sz="1400" dirty="0" smtClean="0"/>
              <a:t> </a:t>
            </a:r>
            <a:r>
              <a:rPr lang="sv-SE" sz="1400" dirty="0" err="1" smtClean="0"/>
              <a:t>work</a:t>
            </a:r>
            <a:r>
              <a:rPr lang="sv-SE" sz="1400" dirty="0" smtClean="0"/>
              <a:t> </a:t>
            </a:r>
            <a:r>
              <a:rPr lang="sv-SE" sz="1400" dirty="0" err="1" smtClean="0"/>
              <a:t>will</a:t>
            </a:r>
            <a:r>
              <a:rPr lang="sv-SE" sz="1400" dirty="0" smtClean="0"/>
              <a:t> be handling the </a:t>
            </a:r>
            <a:r>
              <a:rPr lang="sv-SE" sz="1400" dirty="0" err="1" smtClean="0"/>
              <a:t>covariance</a:t>
            </a:r>
            <a:r>
              <a:rPr lang="sv-SE" sz="1400" dirty="0" smtClean="0"/>
              <a:t> matrix and FFT in UL2 and streaming it in the </a:t>
            </a:r>
            <a:r>
              <a:rPr lang="sv-SE" sz="1400" dirty="0" err="1" smtClean="0"/>
              <a:t>Out</a:t>
            </a:r>
            <a:r>
              <a:rPr lang="sv-SE" sz="1400" dirty="0" smtClean="0"/>
              <a:t> Data Bus.  </a:t>
            </a:r>
          </a:p>
          <a:p>
            <a:r>
              <a:rPr lang="sv-SE" sz="1400" dirty="0" err="1" smtClean="0"/>
              <a:t>Calculating</a:t>
            </a:r>
            <a:r>
              <a:rPr lang="sv-SE" sz="1400" dirty="0" smtClean="0"/>
              <a:t> on Trigger is </a:t>
            </a:r>
            <a:r>
              <a:rPr lang="sv-SE" sz="1400" dirty="0" err="1" smtClean="0"/>
              <a:t>also</a:t>
            </a:r>
            <a:r>
              <a:rPr lang="sv-SE" sz="1400" dirty="0" smtClean="0"/>
              <a:t> </a:t>
            </a:r>
            <a:r>
              <a:rPr lang="sv-SE" sz="1400" dirty="0" err="1" smtClean="0"/>
              <a:t>essentially</a:t>
            </a:r>
            <a:r>
              <a:rPr lang="sv-SE" sz="1400" dirty="0" smtClean="0"/>
              <a:t> to </a:t>
            </a:r>
            <a:r>
              <a:rPr lang="sv-SE" sz="1400" dirty="0" err="1" smtClean="0"/>
              <a:t>ensure</a:t>
            </a:r>
            <a:r>
              <a:rPr lang="sv-SE" sz="1400" dirty="0"/>
              <a:t> </a:t>
            </a:r>
            <a:r>
              <a:rPr lang="sv-SE" sz="1400" dirty="0" err="1" smtClean="0"/>
              <a:t>averaging</a:t>
            </a:r>
            <a:r>
              <a:rPr lang="sv-SE" sz="1400" dirty="0" smtClean="0"/>
              <a:t> and integration is </a:t>
            </a:r>
            <a:r>
              <a:rPr lang="sv-SE" sz="1400" dirty="0" err="1" smtClean="0"/>
              <a:t>performed</a:t>
            </a:r>
            <a:r>
              <a:rPr lang="sv-SE" sz="1400" dirty="0" smtClean="0"/>
              <a:t> </a:t>
            </a:r>
            <a:r>
              <a:rPr lang="sv-SE" sz="1400" dirty="0" err="1" smtClean="0"/>
              <a:t>accurately</a:t>
            </a:r>
            <a:endParaRPr lang="sv-SE" sz="1400" dirty="0" smtClean="0"/>
          </a:p>
        </p:txBody>
      </p:sp>
    </p:spTree>
    <p:extLst>
      <p:ext uri="{BB962C8B-B14F-4D97-AF65-F5344CB8AC3E}">
        <p14:creationId xmlns:p14="http://schemas.microsoft.com/office/powerpoint/2010/main" val="27663617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What</a:t>
            </a:r>
            <a:r>
              <a:rPr lang="sv-SE" dirty="0"/>
              <a:t> </a:t>
            </a:r>
            <a:r>
              <a:rPr lang="sv-SE" dirty="0" smtClean="0"/>
              <a:t>I think we can Implement in the Future </a:t>
            </a:r>
            <a:endParaRPr lang="sv-SE" dirty="0"/>
          </a:p>
        </p:txBody>
      </p:sp>
      <p:sp>
        <p:nvSpPr>
          <p:cNvPr id="4" name="Rectangle 3"/>
          <p:cNvSpPr/>
          <p:nvPr/>
        </p:nvSpPr>
        <p:spPr>
          <a:xfrm>
            <a:off x="4311315" y="1556458"/>
            <a:ext cx="3168316" cy="183832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ight Arrow 4"/>
          <p:cNvSpPr/>
          <p:nvPr/>
        </p:nvSpPr>
        <p:spPr>
          <a:xfrm>
            <a:off x="1604210" y="2066921"/>
            <a:ext cx="2622884" cy="408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ight Arrow 5"/>
          <p:cNvSpPr/>
          <p:nvPr/>
        </p:nvSpPr>
        <p:spPr>
          <a:xfrm>
            <a:off x="7672141" y="2066921"/>
            <a:ext cx="2622884" cy="408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TextBox 6"/>
          <p:cNvSpPr txBox="1"/>
          <p:nvPr/>
        </p:nvSpPr>
        <p:spPr>
          <a:xfrm>
            <a:off x="5141496" y="1833354"/>
            <a:ext cx="1716505" cy="369332"/>
          </a:xfrm>
          <a:prstGeom prst="rect">
            <a:avLst/>
          </a:prstGeom>
          <a:noFill/>
        </p:spPr>
        <p:txBody>
          <a:bodyPr wrap="square" rtlCol="0">
            <a:spAutoFit/>
          </a:bodyPr>
          <a:lstStyle/>
          <a:p>
            <a:r>
              <a:rPr lang="sv-SE" b="1" dirty="0" smtClean="0"/>
              <a:t>UserLogic2 </a:t>
            </a:r>
            <a:endParaRPr lang="sv-SE" b="1" dirty="0"/>
          </a:p>
        </p:txBody>
      </p:sp>
      <p:sp>
        <p:nvSpPr>
          <p:cNvPr id="8" name="TextBox 7"/>
          <p:cNvSpPr txBox="1"/>
          <p:nvPr/>
        </p:nvSpPr>
        <p:spPr>
          <a:xfrm>
            <a:off x="1900989" y="1583587"/>
            <a:ext cx="1716505" cy="369332"/>
          </a:xfrm>
          <a:prstGeom prst="rect">
            <a:avLst/>
          </a:prstGeom>
          <a:noFill/>
        </p:spPr>
        <p:txBody>
          <a:bodyPr wrap="square" rtlCol="0">
            <a:spAutoFit/>
          </a:bodyPr>
          <a:lstStyle/>
          <a:p>
            <a:r>
              <a:rPr lang="sv-SE" dirty="0" smtClean="0"/>
              <a:t>Data Bus In </a:t>
            </a:r>
            <a:endParaRPr lang="sv-SE" dirty="0"/>
          </a:p>
        </p:txBody>
      </p:sp>
      <p:sp>
        <p:nvSpPr>
          <p:cNvPr id="9" name="TextBox 8"/>
          <p:cNvSpPr txBox="1"/>
          <p:nvPr/>
        </p:nvSpPr>
        <p:spPr>
          <a:xfrm>
            <a:off x="8289758" y="1648688"/>
            <a:ext cx="1716505" cy="369332"/>
          </a:xfrm>
          <a:prstGeom prst="rect">
            <a:avLst/>
          </a:prstGeom>
          <a:noFill/>
        </p:spPr>
        <p:txBody>
          <a:bodyPr wrap="square" rtlCol="0">
            <a:spAutoFit/>
          </a:bodyPr>
          <a:lstStyle/>
          <a:p>
            <a:r>
              <a:rPr lang="sv-SE" dirty="0" smtClean="0"/>
              <a:t>Data Bus </a:t>
            </a:r>
            <a:r>
              <a:rPr lang="sv-SE" dirty="0" err="1" smtClean="0"/>
              <a:t>Out</a:t>
            </a:r>
            <a:r>
              <a:rPr lang="sv-SE" dirty="0" smtClean="0"/>
              <a:t>  </a:t>
            </a:r>
            <a:endParaRPr lang="sv-SE" dirty="0"/>
          </a:p>
        </p:txBody>
      </p:sp>
      <p:sp>
        <p:nvSpPr>
          <p:cNvPr id="11" name="Oval 10"/>
          <p:cNvSpPr/>
          <p:nvPr/>
        </p:nvSpPr>
        <p:spPr>
          <a:xfrm>
            <a:off x="632857" y="5255069"/>
            <a:ext cx="1951121" cy="987869"/>
          </a:xfrm>
          <a:prstGeom prst="ellipse">
            <a:avLst/>
          </a:prstGeom>
          <a:ln w="190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sv-SE"/>
          </a:p>
        </p:txBody>
      </p:sp>
      <p:sp>
        <p:nvSpPr>
          <p:cNvPr id="12" name="TextBox 11"/>
          <p:cNvSpPr txBox="1"/>
          <p:nvPr/>
        </p:nvSpPr>
        <p:spPr>
          <a:xfrm>
            <a:off x="737938" y="5529484"/>
            <a:ext cx="1913564" cy="369332"/>
          </a:xfrm>
          <a:prstGeom prst="rect">
            <a:avLst/>
          </a:prstGeom>
          <a:noFill/>
        </p:spPr>
        <p:txBody>
          <a:bodyPr wrap="square" rtlCol="0">
            <a:spAutoFit/>
          </a:bodyPr>
          <a:lstStyle/>
          <a:p>
            <a:r>
              <a:rPr lang="sv-SE" dirty="0" smtClean="0"/>
              <a:t>Control Registers </a:t>
            </a:r>
            <a:endParaRPr lang="sv-SE" dirty="0"/>
          </a:p>
        </p:txBody>
      </p:sp>
      <p:cxnSp>
        <p:nvCxnSpPr>
          <p:cNvPr id="13" name="Straight Arrow Connector 12"/>
          <p:cNvCxnSpPr/>
          <p:nvPr/>
        </p:nvCxnSpPr>
        <p:spPr>
          <a:xfrm flipH="1">
            <a:off x="2951747" y="2271270"/>
            <a:ext cx="1892970" cy="9932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0"/>
          </p:cNvCxnSpPr>
          <p:nvPr/>
        </p:nvCxnSpPr>
        <p:spPr>
          <a:xfrm flipH="1">
            <a:off x="1608418" y="4160641"/>
            <a:ext cx="277728" cy="10944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6" idx="1"/>
          </p:cNvCxnSpPr>
          <p:nvPr/>
        </p:nvCxnSpPr>
        <p:spPr>
          <a:xfrm>
            <a:off x="2583978" y="5731489"/>
            <a:ext cx="1252157" cy="599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836135" y="5329739"/>
            <a:ext cx="1974253" cy="923330"/>
          </a:xfrm>
          <a:prstGeom prst="rect">
            <a:avLst/>
          </a:prstGeom>
          <a:noFill/>
        </p:spPr>
        <p:txBody>
          <a:bodyPr wrap="square" rtlCol="0">
            <a:spAutoFit/>
          </a:bodyPr>
          <a:lstStyle/>
          <a:p>
            <a:r>
              <a:rPr lang="sv-SE" u="sng" dirty="0" err="1" smtClean="0"/>
              <a:t>ReadUserRegister</a:t>
            </a:r>
            <a:r>
              <a:rPr lang="sv-SE" u="sng" dirty="0" smtClean="0"/>
              <a:t>()</a:t>
            </a:r>
          </a:p>
          <a:p>
            <a:r>
              <a:rPr lang="sv-SE" dirty="0" smtClean="0"/>
              <a:t>-read </a:t>
            </a:r>
            <a:r>
              <a:rPr lang="sv-SE" dirty="0" err="1" smtClean="0"/>
              <a:t>out</a:t>
            </a:r>
            <a:r>
              <a:rPr lang="sv-SE" dirty="0" smtClean="0"/>
              <a:t> data </a:t>
            </a:r>
            <a:r>
              <a:rPr lang="sv-SE" dirty="0" err="1" smtClean="0"/>
              <a:t>points</a:t>
            </a:r>
            <a:r>
              <a:rPr lang="sv-SE" dirty="0" smtClean="0"/>
              <a:t> on C </a:t>
            </a:r>
            <a:r>
              <a:rPr lang="sv-SE" dirty="0" err="1" smtClean="0"/>
              <a:t>code</a:t>
            </a:r>
            <a:r>
              <a:rPr lang="sv-SE" dirty="0" smtClean="0"/>
              <a:t> </a:t>
            </a:r>
            <a:endParaRPr lang="sv-SE" dirty="0"/>
          </a:p>
        </p:txBody>
      </p:sp>
      <p:cxnSp>
        <p:nvCxnSpPr>
          <p:cNvPr id="20" name="Elbow Connector 19"/>
          <p:cNvCxnSpPr/>
          <p:nvPr/>
        </p:nvCxnSpPr>
        <p:spPr>
          <a:xfrm>
            <a:off x="3143463" y="3849144"/>
            <a:ext cx="880168" cy="738664"/>
          </a:xfrm>
          <a:prstGeom prst="bentConnector3">
            <a:avLst>
              <a:gd name="adj1" fmla="val 2539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4125095" y="4006499"/>
            <a:ext cx="2032801" cy="8341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sv-SE"/>
          </a:p>
        </p:txBody>
      </p:sp>
      <p:graphicFrame>
        <p:nvGraphicFramePr>
          <p:cNvPr id="29" name="Table 28"/>
          <p:cNvGraphicFramePr>
            <a:graphicFrameLocks noGrp="1"/>
          </p:cNvGraphicFramePr>
          <p:nvPr>
            <p:extLst>
              <p:ext uri="{D42A27DB-BD31-4B8C-83A1-F6EECF244321}">
                <p14:modId xmlns:p14="http://schemas.microsoft.com/office/powerpoint/2010/main" val="2019971063"/>
              </p:ext>
            </p:extLst>
          </p:nvPr>
        </p:nvGraphicFramePr>
        <p:xfrm>
          <a:off x="7105449" y="4231610"/>
          <a:ext cx="2219825" cy="383968"/>
        </p:xfrm>
        <a:graphic>
          <a:graphicData uri="http://schemas.openxmlformats.org/drawingml/2006/table">
            <a:tbl>
              <a:tblPr firstRow="1" bandRow="1">
                <a:tableStyleId>{93296810-A885-4BE3-A3E7-6D5BEEA58F35}</a:tableStyleId>
              </a:tblPr>
              <a:tblGrid>
                <a:gridCol w="443965"/>
                <a:gridCol w="443965"/>
                <a:gridCol w="443965"/>
                <a:gridCol w="443965"/>
                <a:gridCol w="443965"/>
              </a:tblGrid>
              <a:tr h="383968">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30" name="Straight Arrow Connector 29"/>
          <p:cNvCxnSpPr/>
          <p:nvPr/>
        </p:nvCxnSpPr>
        <p:spPr>
          <a:xfrm>
            <a:off x="6244924" y="4403526"/>
            <a:ext cx="773497" cy="200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591390" y="2934890"/>
            <a:ext cx="1992157" cy="1477328"/>
          </a:xfrm>
          <a:prstGeom prst="rect">
            <a:avLst/>
          </a:prstGeom>
          <a:noFill/>
        </p:spPr>
        <p:txBody>
          <a:bodyPr wrap="square" rtlCol="0">
            <a:spAutoFit/>
          </a:bodyPr>
          <a:lstStyle/>
          <a:p>
            <a:r>
              <a:rPr lang="sv-SE" u="sng" dirty="0" smtClean="0"/>
              <a:t>Trigger Data </a:t>
            </a:r>
            <a:r>
              <a:rPr lang="sv-SE" dirty="0" smtClean="0"/>
              <a:t> +</a:t>
            </a:r>
            <a:endParaRPr lang="sv-SE" u="sng" dirty="0" smtClean="0"/>
          </a:p>
          <a:p>
            <a:r>
              <a:rPr lang="sv-SE" u="sng" dirty="0" smtClean="0"/>
              <a:t>Process Data</a:t>
            </a:r>
          </a:p>
          <a:p>
            <a:r>
              <a:rPr lang="sv-SE" dirty="0" smtClean="0"/>
              <a:t>-</a:t>
            </a:r>
            <a:r>
              <a:rPr lang="sv-SE" dirty="0" err="1" smtClean="0"/>
              <a:t>single</a:t>
            </a:r>
            <a:r>
              <a:rPr lang="sv-SE" dirty="0" smtClean="0"/>
              <a:t> data </a:t>
            </a:r>
            <a:r>
              <a:rPr lang="sv-SE" dirty="0" err="1" smtClean="0"/>
              <a:t>points</a:t>
            </a:r>
            <a:r>
              <a:rPr lang="sv-SE" dirty="0" smtClean="0"/>
              <a:t> for </a:t>
            </a:r>
            <a:r>
              <a:rPr lang="sv-SE" dirty="0" err="1" smtClean="0"/>
              <a:t>covariance</a:t>
            </a:r>
            <a:r>
              <a:rPr lang="sv-SE" dirty="0" smtClean="0"/>
              <a:t> matrix </a:t>
            </a:r>
            <a:endParaRPr lang="sv-SE" dirty="0"/>
          </a:p>
        </p:txBody>
      </p:sp>
      <p:sp>
        <p:nvSpPr>
          <p:cNvPr id="10" name="TextBox 9"/>
          <p:cNvSpPr txBox="1"/>
          <p:nvPr/>
        </p:nvSpPr>
        <p:spPr>
          <a:xfrm>
            <a:off x="4279231" y="4080360"/>
            <a:ext cx="1992157" cy="646331"/>
          </a:xfrm>
          <a:prstGeom prst="rect">
            <a:avLst/>
          </a:prstGeom>
          <a:noFill/>
        </p:spPr>
        <p:txBody>
          <a:bodyPr wrap="square" rtlCol="0">
            <a:spAutoFit/>
          </a:bodyPr>
          <a:lstStyle/>
          <a:p>
            <a:r>
              <a:rPr lang="sv-SE" u="sng" dirty="0" smtClean="0"/>
              <a:t>FFT + </a:t>
            </a:r>
            <a:r>
              <a:rPr lang="sv-SE" u="sng" dirty="0" err="1" smtClean="0"/>
              <a:t>Correlation</a:t>
            </a:r>
            <a:r>
              <a:rPr lang="sv-SE" u="sng" dirty="0" smtClean="0"/>
              <a:t> </a:t>
            </a:r>
            <a:r>
              <a:rPr lang="sv-SE" u="sng" dirty="0" err="1" smtClean="0"/>
              <a:t>Measurement</a:t>
            </a:r>
            <a:r>
              <a:rPr lang="sv-SE" u="sng" dirty="0" smtClean="0"/>
              <a:t> </a:t>
            </a:r>
            <a:endParaRPr lang="sv-SE" dirty="0"/>
          </a:p>
        </p:txBody>
      </p:sp>
      <p:sp>
        <p:nvSpPr>
          <p:cNvPr id="34" name="TextBox 33"/>
          <p:cNvSpPr txBox="1"/>
          <p:nvPr/>
        </p:nvSpPr>
        <p:spPr>
          <a:xfrm>
            <a:off x="7099169" y="3895694"/>
            <a:ext cx="1992157" cy="369332"/>
          </a:xfrm>
          <a:prstGeom prst="rect">
            <a:avLst/>
          </a:prstGeom>
          <a:noFill/>
        </p:spPr>
        <p:txBody>
          <a:bodyPr wrap="square" rtlCol="0">
            <a:spAutoFit/>
          </a:bodyPr>
          <a:lstStyle/>
          <a:p>
            <a:r>
              <a:rPr lang="sv-SE" u="sng" dirty="0" smtClean="0"/>
              <a:t>FIFO</a:t>
            </a:r>
            <a:endParaRPr lang="sv-SE" dirty="0"/>
          </a:p>
        </p:txBody>
      </p:sp>
      <p:cxnSp>
        <p:nvCxnSpPr>
          <p:cNvPr id="56" name="Straight Arrow Connector 55"/>
          <p:cNvCxnSpPr>
            <a:stCxn id="73" idx="0"/>
          </p:cNvCxnSpPr>
          <p:nvPr/>
        </p:nvCxnSpPr>
        <p:spPr>
          <a:xfrm flipH="1" flipV="1">
            <a:off x="7812506" y="2475619"/>
            <a:ext cx="2598821" cy="14662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Isosceles Triangle 57"/>
          <p:cNvSpPr/>
          <p:nvPr/>
        </p:nvSpPr>
        <p:spPr>
          <a:xfrm>
            <a:off x="6256418" y="5000916"/>
            <a:ext cx="2003517" cy="1426468"/>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59" name="TextBox 58"/>
          <p:cNvSpPr txBox="1"/>
          <p:nvPr/>
        </p:nvSpPr>
        <p:spPr>
          <a:xfrm>
            <a:off x="6725660" y="5596607"/>
            <a:ext cx="1086853" cy="646331"/>
          </a:xfrm>
          <a:prstGeom prst="rect">
            <a:avLst/>
          </a:prstGeom>
          <a:noFill/>
        </p:spPr>
        <p:txBody>
          <a:bodyPr wrap="square" rtlCol="0">
            <a:spAutoFit/>
          </a:bodyPr>
          <a:lstStyle/>
          <a:p>
            <a:pPr algn="ctr"/>
            <a:r>
              <a:rPr lang="sv-SE" u="sng" dirty="0" smtClean="0"/>
              <a:t>Feedback </a:t>
            </a:r>
            <a:r>
              <a:rPr lang="sv-SE" u="sng" dirty="0" err="1" smtClean="0"/>
              <a:t>Logic</a:t>
            </a:r>
            <a:endParaRPr lang="sv-SE" dirty="0"/>
          </a:p>
        </p:txBody>
      </p:sp>
      <p:cxnSp>
        <p:nvCxnSpPr>
          <p:cNvPr id="60" name="Straight Arrow Connector 59"/>
          <p:cNvCxnSpPr/>
          <p:nvPr/>
        </p:nvCxnSpPr>
        <p:spPr>
          <a:xfrm>
            <a:off x="5810388" y="5793670"/>
            <a:ext cx="678644" cy="370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9424200" y="3941860"/>
            <a:ext cx="1974253" cy="1477328"/>
          </a:xfrm>
          <a:prstGeom prst="rect">
            <a:avLst/>
          </a:prstGeom>
          <a:noFill/>
        </p:spPr>
        <p:txBody>
          <a:bodyPr wrap="square" rtlCol="0">
            <a:spAutoFit/>
          </a:bodyPr>
          <a:lstStyle/>
          <a:p>
            <a:r>
              <a:rPr lang="sv-SE" u="sng" dirty="0" smtClean="0"/>
              <a:t>Transform Data: </a:t>
            </a:r>
            <a:r>
              <a:rPr lang="sv-SE" dirty="0" err="1" smtClean="0"/>
              <a:t>can</a:t>
            </a:r>
            <a:r>
              <a:rPr lang="sv-SE" dirty="0" smtClean="0"/>
              <a:t> store in </a:t>
            </a:r>
            <a:r>
              <a:rPr lang="sv-SE" dirty="0" err="1" smtClean="0"/>
              <a:t>FiFO</a:t>
            </a:r>
            <a:r>
              <a:rPr lang="sv-SE" dirty="0" smtClean="0"/>
              <a:t> and </a:t>
            </a:r>
            <a:r>
              <a:rPr lang="sv-SE" dirty="0" err="1" smtClean="0"/>
              <a:t>stream</a:t>
            </a:r>
            <a:r>
              <a:rPr lang="sv-SE" dirty="0"/>
              <a:t> </a:t>
            </a:r>
            <a:r>
              <a:rPr lang="sv-SE" dirty="0" smtClean="0"/>
              <a:t>in data bus </a:t>
            </a:r>
            <a:r>
              <a:rPr lang="sv-SE" dirty="0" err="1" smtClean="0"/>
              <a:t>once</a:t>
            </a:r>
            <a:r>
              <a:rPr lang="sv-SE" dirty="0" smtClean="0"/>
              <a:t> </a:t>
            </a:r>
            <a:r>
              <a:rPr lang="sv-SE" dirty="0" err="1" smtClean="0"/>
              <a:t>raw</a:t>
            </a:r>
            <a:r>
              <a:rPr lang="sv-SE" dirty="0" smtClean="0"/>
              <a:t> data is </a:t>
            </a:r>
            <a:r>
              <a:rPr lang="sv-SE" dirty="0" err="1" smtClean="0"/>
              <a:t>out</a:t>
            </a:r>
            <a:r>
              <a:rPr lang="sv-SE" dirty="0"/>
              <a:t>.</a:t>
            </a:r>
          </a:p>
        </p:txBody>
      </p:sp>
    </p:spTree>
    <p:extLst>
      <p:ext uri="{BB962C8B-B14F-4D97-AF65-F5344CB8AC3E}">
        <p14:creationId xmlns:p14="http://schemas.microsoft.com/office/powerpoint/2010/main" val="10669336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UserLogic2 Basic </a:t>
            </a:r>
            <a:r>
              <a:rPr lang="sv-SE" dirty="0" err="1" smtClean="0"/>
              <a:t>Structure</a:t>
            </a:r>
            <a:r>
              <a:rPr lang="sv-SE" dirty="0" smtClean="0"/>
              <a:t> </a:t>
            </a:r>
            <a:endParaRPr lang="sv-SE" dirty="0"/>
          </a:p>
        </p:txBody>
      </p:sp>
      <p:sp>
        <p:nvSpPr>
          <p:cNvPr id="3" name="Content Placeholder 2"/>
          <p:cNvSpPr>
            <a:spLocks noGrp="1"/>
          </p:cNvSpPr>
          <p:nvPr>
            <p:ph idx="1"/>
          </p:nvPr>
        </p:nvSpPr>
        <p:spPr/>
        <p:txBody>
          <a:bodyPr>
            <a:normAutofit fontScale="92500" lnSpcReduction="10000"/>
          </a:bodyPr>
          <a:lstStyle/>
          <a:p>
            <a:r>
              <a:rPr lang="sv-SE" dirty="0" smtClean="0"/>
              <a:t>Userlogic2 is </a:t>
            </a:r>
            <a:r>
              <a:rPr lang="sv-SE" dirty="0" err="1" smtClean="0"/>
              <a:t>where</a:t>
            </a:r>
            <a:r>
              <a:rPr lang="sv-SE" dirty="0" smtClean="0"/>
              <a:t> </a:t>
            </a:r>
            <a:r>
              <a:rPr lang="sv-SE" dirty="0" err="1" smtClean="0"/>
              <a:t>you</a:t>
            </a:r>
            <a:r>
              <a:rPr lang="sv-SE" dirty="0" smtClean="0"/>
              <a:t> </a:t>
            </a:r>
            <a:r>
              <a:rPr lang="sv-SE" dirty="0" err="1" smtClean="0"/>
              <a:t>can</a:t>
            </a:r>
            <a:r>
              <a:rPr lang="sv-SE" dirty="0" smtClean="0"/>
              <a:t> </a:t>
            </a:r>
            <a:r>
              <a:rPr lang="sv-SE" dirty="0" err="1" smtClean="0"/>
              <a:t>put</a:t>
            </a:r>
            <a:r>
              <a:rPr lang="sv-SE" dirty="0" smtClean="0"/>
              <a:t> </a:t>
            </a:r>
            <a:r>
              <a:rPr lang="sv-SE" dirty="0" err="1" smtClean="0"/>
              <a:t>your</a:t>
            </a:r>
            <a:r>
              <a:rPr lang="sv-SE" dirty="0" smtClean="0"/>
              <a:t> </a:t>
            </a:r>
            <a:r>
              <a:rPr lang="sv-SE" dirty="0" err="1" smtClean="0"/>
              <a:t>customized</a:t>
            </a:r>
            <a:r>
              <a:rPr lang="sv-SE" dirty="0" smtClean="0"/>
              <a:t> </a:t>
            </a:r>
            <a:r>
              <a:rPr lang="sv-SE" dirty="0" err="1" smtClean="0"/>
              <a:t>logic</a:t>
            </a:r>
            <a:r>
              <a:rPr lang="sv-SE" dirty="0" smtClean="0"/>
              <a:t> </a:t>
            </a:r>
          </a:p>
          <a:p>
            <a:r>
              <a:rPr lang="sv-SE" dirty="0" smtClean="0"/>
              <a:t>It </a:t>
            </a:r>
            <a:r>
              <a:rPr lang="sv-SE" dirty="0" err="1" smtClean="0"/>
              <a:t>handles</a:t>
            </a:r>
            <a:r>
              <a:rPr lang="sv-SE" dirty="0" smtClean="0"/>
              <a:t> the data </a:t>
            </a:r>
            <a:r>
              <a:rPr lang="sv-SE" dirty="0" err="1" smtClean="0"/>
              <a:t>macros</a:t>
            </a:r>
            <a:r>
              <a:rPr lang="sv-SE" dirty="0" smtClean="0"/>
              <a:t> </a:t>
            </a:r>
            <a:r>
              <a:rPr lang="sv-SE" dirty="0" err="1" smtClean="0"/>
              <a:t>that</a:t>
            </a:r>
            <a:r>
              <a:rPr lang="sv-SE" dirty="0" smtClean="0"/>
              <a:t> come in </a:t>
            </a:r>
            <a:r>
              <a:rPr lang="sv-SE" dirty="0" err="1" smtClean="0"/>
              <a:t>through</a:t>
            </a:r>
            <a:r>
              <a:rPr lang="sv-SE" dirty="0" smtClean="0"/>
              <a:t> the Data Bus and </a:t>
            </a:r>
            <a:r>
              <a:rPr lang="sv-SE" dirty="0" err="1" smtClean="0"/>
              <a:t>pushes</a:t>
            </a:r>
            <a:r>
              <a:rPr lang="sv-SE" dirty="0" smtClean="0"/>
              <a:t> the same data </a:t>
            </a:r>
            <a:r>
              <a:rPr lang="sv-SE" dirty="0" err="1" smtClean="0"/>
              <a:t>out</a:t>
            </a:r>
            <a:r>
              <a:rPr lang="sv-SE" dirty="0" smtClean="0"/>
              <a:t> to the data bus </a:t>
            </a:r>
          </a:p>
          <a:p>
            <a:pPr lvl="1"/>
            <a:r>
              <a:rPr lang="sv-SE" dirty="0" err="1" smtClean="0"/>
              <a:t>You</a:t>
            </a:r>
            <a:r>
              <a:rPr lang="sv-SE" dirty="0" smtClean="0"/>
              <a:t> </a:t>
            </a:r>
            <a:r>
              <a:rPr lang="sv-SE" dirty="0" err="1"/>
              <a:t>can</a:t>
            </a:r>
            <a:r>
              <a:rPr lang="sv-SE" dirty="0"/>
              <a:t> </a:t>
            </a:r>
            <a:r>
              <a:rPr lang="sv-SE" dirty="0" err="1"/>
              <a:t>modify</a:t>
            </a:r>
            <a:r>
              <a:rPr lang="sv-SE" dirty="0"/>
              <a:t> </a:t>
            </a:r>
            <a:r>
              <a:rPr lang="sv-SE" dirty="0" err="1"/>
              <a:t>what</a:t>
            </a:r>
            <a:r>
              <a:rPr lang="sv-SE" dirty="0"/>
              <a:t> </a:t>
            </a:r>
            <a:r>
              <a:rPr lang="sv-SE" dirty="0" err="1"/>
              <a:t>comes</a:t>
            </a:r>
            <a:r>
              <a:rPr lang="sv-SE" dirty="0"/>
              <a:t> </a:t>
            </a:r>
            <a:r>
              <a:rPr lang="sv-SE" dirty="0" err="1"/>
              <a:t>out</a:t>
            </a:r>
            <a:r>
              <a:rPr lang="sv-SE" dirty="0"/>
              <a:t> </a:t>
            </a:r>
            <a:r>
              <a:rPr lang="sv-SE" dirty="0" err="1"/>
              <a:t>of</a:t>
            </a:r>
            <a:r>
              <a:rPr lang="sv-SE" dirty="0"/>
              <a:t> the data </a:t>
            </a:r>
            <a:r>
              <a:rPr lang="sv-SE" dirty="0" smtClean="0"/>
              <a:t>bus (</a:t>
            </a:r>
            <a:r>
              <a:rPr lang="sv-SE" dirty="0" err="1" smtClean="0"/>
              <a:t>see</a:t>
            </a:r>
            <a:r>
              <a:rPr lang="sv-SE" dirty="0" smtClean="0"/>
              <a:t> </a:t>
            </a:r>
            <a:r>
              <a:rPr lang="sv-SE" dirty="0" err="1" smtClean="0"/>
              <a:t>next</a:t>
            </a:r>
            <a:r>
              <a:rPr lang="sv-SE" dirty="0" smtClean="0"/>
              <a:t> </a:t>
            </a:r>
            <a:r>
              <a:rPr lang="sv-SE" dirty="0" err="1" smtClean="0"/>
              <a:t>slide</a:t>
            </a:r>
            <a:r>
              <a:rPr lang="sv-SE" dirty="0" smtClean="0"/>
              <a:t> for </a:t>
            </a:r>
            <a:r>
              <a:rPr lang="sv-SE" dirty="0" err="1" smtClean="0"/>
              <a:t>more</a:t>
            </a:r>
            <a:r>
              <a:rPr lang="sv-SE" dirty="0" smtClean="0"/>
              <a:t> </a:t>
            </a:r>
            <a:r>
              <a:rPr lang="sv-SE" dirty="0" err="1" smtClean="0"/>
              <a:t>details</a:t>
            </a:r>
            <a:r>
              <a:rPr lang="sv-SE" dirty="0" smtClean="0"/>
              <a:t> )</a:t>
            </a:r>
          </a:p>
          <a:p>
            <a:r>
              <a:rPr lang="sv-SE" dirty="0" smtClean="0"/>
              <a:t>It </a:t>
            </a:r>
            <a:r>
              <a:rPr lang="sv-SE" dirty="0" err="1" smtClean="0"/>
              <a:t>comes</a:t>
            </a:r>
            <a:r>
              <a:rPr lang="sv-SE" dirty="0" smtClean="0"/>
              <a:t> </a:t>
            </a:r>
            <a:r>
              <a:rPr lang="sv-SE" dirty="0" err="1" smtClean="0"/>
              <a:t>with</a:t>
            </a:r>
            <a:r>
              <a:rPr lang="sv-SE" dirty="0" smtClean="0"/>
              <a:t> a </a:t>
            </a:r>
            <a:r>
              <a:rPr lang="sv-SE" dirty="0" err="1" smtClean="0"/>
              <a:t>regfile</a:t>
            </a:r>
            <a:r>
              <a:rPr lang="sv-SE" dirty="0" smtClean="0"/>
              <a:t> </a:t>
            </a:r>
            <a:r>
              <a:rPr lang="sv-SE" dirty="0" err="1" smtClean="0"/>
              <a:t>which</a:t>
            </a:r>
            <a:r>
              <a:rPr lang="sv-SE" dirty="0" smtClean="0"/>
              <a:t> serves as the </a:t>
            </a:r>
            <a:r>
              <a:rPr lang="sv-SE" dirty="0" err="1" smtClean="0"/>
              <a:t>control</a:t>
            </a:r>
            <a:r>
              <a:rPr lang="sv-SE" dirty="0" smtClean="0"/>
              <a:t> registers </a:t>
            </a:r>
            <a:r>
              <a:rPr lang="sv-SE" dirty="0" err="1" smtClean="0"/>
              <a:t>of</a:t>
            </a:r>
            <a:r>
              <a:rPr lang="sv-SE" dirty="0" smtClean="0"/>
              <a:t> the program </a:t>
            </a:r>
          </a:p>
          <a:p>
            <a:pPr lvl="1"/>
            <a:r>
              <a:rPr lang="sv-SE" dirty="0" smtClean="0"/>
              <a:t>The </a:t>
            </a:r>
            <a:r>
              <a:rPr lang="sv-SE" dirty="0" err="1" smtClean="0"/>
              <a:t>control</a:t>
            </a:r>
            <a:r>
              <a:rPr lang="sv-SE" dirty="0" smtClean="0"/>
              <a:t> registers </a:t>
            </a:r>
            <a:r>
              <a:rPr lang="sv-SE" dirty="0" err="1" smtClean="0"/>
              <a:t>are</a:t>
            </a:r>
            <a:r>
              <a:rPr lang="sv-SE" dirty="0" smtClean="0"/>
              <a:t> </a:t>
            </a:r>
            <a:r>
              <a:rPr lang="sv-SE" dirty="0" err="1" smtClean="0"/>
              <a:t>what</a:t>
            </a:r>
            <a:r>
              <a:rPr lang="sv-SE" dirty="0" smtClean="0"/>
              <a:t> </a:t>
            </a:r>
            <a:r>
              <a:rPr lang="sv-SE" dirty="0" err="1" smtClean="0"/>
              <a:t>you</a:t>
            </a:r>
            <a:r>
              <a:rPr lang="sv-SE" dirty="0" smtClean="0"/>
              <a:t> </a:t>
            </a:r>
            <a:r>
              <a:rPr lang="sv-SE" dirty="0" err="1" smtClean="0"/>
              <a:t>can</a:t>
            </a:r>
            <a:r>
              <a:rPr lang="sv-SE" dirty="0" smtClean="0"/>
              <a:t> </a:t>
            </a:r>
            <a:r>
              <a:rPr lang="sv-SE" dirty="0" err="1" smtClean="0"/>
              <a:t>use</a:t>
            </a:r>
            <a:r>
              <a:rPr lang="sv-SE" dirty="0" smtClean="0"/>
              <a:t> to </a:t>
            </a:r>
            <a:r>
              <a:rPr lang="sv-SE" dirty="0" err="1" smtClean="0"/>
              <a:t>communicate</a:t>
            </a:r>
            <a:r>
              <a:rPr lang="sv-SE" dirty="0" smtClean="0"/>
              <a:t> </a:t>
            </a:r>
            <a:r>
              <a:rPr lang="sv-SE" dirty="0" err="1" smtClean="0"/>
              <a:t>with</a:t>
            </a:r>
            <a:r>
              <a:rPr lang="sv-SE" dirty="0" smtClean="0"/>
              <a:t> </a:t>
            </a:r>
            <a:r>
              <a:rPr lang="sv-SE" dirty="0" err="1" smtClean="0"/>
              <a:t>you</a:t>
            </a:r>
            <a:r>
              <a:rPr lang="sv-SE" dirty="0" smtClean="0"/>
              <a:t> FPGA program from the C </a:t>
            </a:r>
            <a:r>
              <a:rPr lang="sv-SE" dirty="0" err="1" smtClean="0"/>
              <a:t>Code</a:t>
            </a:r>
            <a:r>
              <a:rPr lang="sv-SE" dirty="0" smtClean="0"/>
              <a:t> </a:t>
            </a:r>
          </a:p>
          <a:p>
            <a:pPr lvl="1"/>
            <a:r>
              <a:rPr lang="sv-SE" dirty="0" smtClean="0"/>
              <a:t>By </a:t>
            </a:r>
            <a:r>
              <a:rPr lang="sv-SE" dirty="0" err="1" smtClean="0"/>
              <a:t>setting</a:t>
            </a:r>
            <a:r>
              <a:rPr lang="sv-SE" dirty="0" smtClean="0"/>
              <a:t> registers </a:t>
            </a:r>
            <a:r>
              <a:rPr lang="sv-SE" dirty="0" err="1" smtClean="0"/>
              <a:t>equal</a:t>
            </a:r>
            <a:r>
              <a:rPr lang="sv-SE" dirty="0" smtClean="0"/>
              <a:t> to </a:t>
            </a:r>
            <a:r>
              <a:rPr lang="sv-SE" dirty="0" err="1" smtClean="0"/>
              <a:t>certain</a:t>
            </a:r>
            <a:r>
              <a:rPr lang="sv-SE" dirty="0" smtClean="0"/>
              <a:t> data </a:t>
            </a:r>
            <a:r>
              <a:rPr lang="sv-SE" dirty="0" err="1" smtClean="0"/>
              <a:t>values</a:t>
            </a:r>
            <a:r>
              <a:rPr lang="sv-SE" dirty="0" smtClean="0"/>
              <a:t> </a:t>
            </a:r>
            <a:r>
              <a:rPr lang="sv-SE" dirty="0" err="1" smtClean="0"/>
              <a:t>you</a:t>
            </a:r>
            <a:r>
              <a:rPr lang="sv-SE" dirty="0" smtClean="0"/>
              <a:t> </a:t>
            </a:r>
            <a:r>
              <a:rPr lang="sv-SE" dirty="0" err="1" smtClean="0"/>
              <a:t>can</a:t>
            </a:r>
            <a:r>
              <a:rPr lang="sv-SE" dirty="0"/>
              <a:t> </a:t>
            </a:r>
            <a:r>
              <a:rPr lang="sv-SE" dirty="0" err="1" smtClean="0"/>
              <a:t>then</a:t>
            </a:r>
            <a:r>
              <a:rPr lang="sv-SE" dirty="0" smtClean="0"/>
              <a:t> read </a:t>
            </a:r>
            <a:r>
              <a:rPr lang="sv-SE" dirty="0" err="1" smtClean="0"/>
              <a:t>these</a:t>
            </a:r>
            <a:r>
              <a:rPr lang="sv-SE" dirty="0" smtClean="0"/>
              <a:t> </a:t>
            </a:r>
            <a:r>
              <a:rPr lang="sv-SE" dirty="0" err="1" smtClean="0"/>
              <a:t>values</a:t>
            </a:r>
            <a:r>
              <a:rPr lang="sv-SE" dirty="0" smtClean="0"/>
              <a:t> </a:t>
            </a:r>
            <a:r>
              <a:rPr lang="sv-SE" dirty="0" err="1" smtClean="0"/>
              <a:t>you</a:t>
            </a:r>
            <a:r>
              <a:rPr lang="sv-SE" dirty="0" smtClean="0"/>
              <a:t> </a:t>
            </a:r>
            <a:r>
              <a:rPr lang="sv-SE" dirty="0" err="1" smtClean="0"/>
              <a:t>through</a:t>
            </a:r>
            <a:r>
              <a:rPr lang="sv-SE" dirty="0" smtClean="0"/>
              <a:t> </a:t>
            </a:r>
            <a:r>
              <a:rPr lang="sv-SE" dirty="0" err="1" smtClean="0"/>
              <a:t>ReadUserRegister</a:t>
            </a:r>
            <a:r>
              <a:rPr lang="sv-SE" dirty="0" smtClean="0"/>
              <a:t>();</a:t>
            </a:r>
          </a:p>
          <a:p>
            <a:r>
              <a:rPr lang="sv-SE" dirty="0" smtClean="0"/>
              <a:t>Userlogic2 is </a:t>
            </a:r>
            <a:r>
              <a:rPr lang="sv-SE" dirty="0" err="1" smtClean="0"/>
              <a:t>also</a:t>
            </a:r>
            <a:r>
              <a:rPr lang="sv-SE" dirty="0" smtClean="0"/>
              <a:t> </a:t>
            </a:r>
            <a:r>
              <a:rPr lang="sv-SE" dirty="0" err="1" smtClean="0"/>
              <a:t>where</a:t>
            </a:r>
            <a:r>
              <a:rPr lang="sv-SE" dirty="0" smtClean="0"/>
              <a:t> </a:t>
            </a:r>
            <a:r>
              <a:rPr lang="sv-SE" dirty="0" err="1" smtClean="0"/>
              <a:t>we</a:t>
            </a:r>
            <a:r>
              <a:rPr lang="sv-SE" dirty="0" smtClean="0"/>
              <a:t> call </a:t>
            </a:r>
            <a:r>
              <a:rPr lang="sv-SE" dirty="0" err="1" smtClean="0"/>
              <a:t>our</a:t>
            </a:r>
            <a:r>
              <a:rPr lang="sv-SE" dirty="0" smtClean="0"/>
              <a:t> </a:t>
            </a:r>
            <a:r>
              <a:rPr lang="sv-SE" dirty="0" err="1" smtClean="0"/>
              <a:t>calculation</a:t>
            </a:r>
            <a:r>
              <a:rPr lang="sv-SE" dirty="0" smtClean="0"/>
              <a:t> </a:t>
            </a:r>
            <a:r>
              <a:rPr lang="sv-SE" dirty="0" err="1" smtClean="0"/>
              <a:t>modules</a:t>
            </a:r>
            <a:r>
              <a:rPr lang="sv-SE" dirty="0" smtClean="0"/>
              <a:t>, and the </a:t>
            </a:r>
            <a:r>
              <a:rPr lang="sv-SE" dirty="0" err="1" smtClean="0"/>
              <a:t>easiest</a:t>
            </a:r>
            <a:r>
              <a:rPr lang="sv-SE" dirty="0" smtClean="0"/>
              <a:t> </a:t>
            </a:r>
            <a:r>
              <a:rPr lang="sv-SE" dirty="0" err="1" smtClean="0"/>
              <a:t>way</a:t>
            </a:r>
            <a:r>
              <a:rPr lang="sv-SE" dirty="0" smtClean="0"/>
              <a:t> to check </a:t>
            </a:r>
            <a:r>
              <a:rPr lang="sv-SE" dirty="0" err="1" smtClean="0"/>
              <a:t>our</a:t>
            </a:r>
            <a:r>
              <a:rPr lang="sv-SE" dirty="0" smtClean="0"/>
              <a:t> </a:t>
            </a:r>
            <a:r>
              <a:rPr lang="sv-SE" dirty="0" err="1" smtClean="0"/>
              <a:t>single</a:t>
            </a:r>
            <a:r>
              <a:rPr lang="sv-SE" dirty="0" smtClean="0"/>
              <a:t> </a:t>
            </a:r>
            <a:r>
              <a:rPr lang="sv-SE" dirty="0" err="1" smtClean="0"/>
              <a:t>value</a:t>
            </a:r>
            <a:r>
              <a:rPr lang="sv-SE" dirty="0" smtClean="0"/>
              <a:t> </a:t>
            </a:r>
            <a:r>
              <a:rPr lang="sv-SE" dirty="0" err="1" smtClean="0"/>
              <a:t>calculations</a:t>
            </a:r>
            <a:r>
              <a:rPr lang="sv-SE" dirty="0" smtClean="0"/>
              <a:t> is </a:t>
            </a:r>
            <a:r>
              <a:rPr lang="sv-SE" dirty="0" err="1" smtClean="0"/>
              <a:t>setting</a:t>
            </a:r>
            <a:r>
              <a:rPr lang="sv-SE" dirty="0" smtClean="0"/>
              <a:t> </a:t>
            </a:r>
            <a:r>
              <a:rPr lang="sv-SE" dirty="0" err="1" smtClean="0"/>
              <a:t>them</a:t>
            </a:r>
            <a:r>
              <a:rPr lang="sv-SE" dirty="0" smtClean="0"/>
              <a:t> </a:t>
            </a:r>
            <a:r>
              <a:rPr lang="sv-SE" dirty="0" err="1" smtClean="0"/>
              <a:t>equal</a:t>
            </a:r>
            <a:r>
              <a:rPr lang="sv-SE" dirty="0" smtClean="0"/>
              <a:t> to a register (</a:t>
            </a:r>
            <a:r>
              <a:rPr lang="sv-SE" dirty="0" err="1" smtClean="0"/>
              <a:t>see</a:t>
            </a:r>
            <a:r>
              <a:rPr lang="sv-SE" dirty="0" smtClean="0"/>
              <a:t> </a:t>
            </a:r>
            <a:r>
              <a:rPr lang="sv-SE" dirty="0" err="1" smtClean="0"/>
              <a:t>next</a:t>
            </a:r>
            <a:r>
              <a:rPr lang="sv-SE" dirty="0" smtClean="0"/>
              <a:t> </a:t>
            </a:r>
            <a:r>
              <a:rPr lang="sv-SE" dirty="0" err="1" smtClean="0"/>
              <a:t>next</a:t>
            </a:r>
            <a:r>
              <a:rPr lang="sv-SE" dirty="0" smtClean="0"/>
              <a:t> </a:t>
            </a:r>
            <a:r>
              <a:rPr lang="sv-SE" dirty="0" err="1" smtClean="0"/>
              <a:t>slide</a:t>
            </a:r>
            <a:r>
              <a:rPr lang="sv-SE" dirty="0" smtClean="0"/>
              <a:t>)</a:t>
            </a:r>
          </a:p>
        </p:txBody>
      </p:sp>
    </p:spTree>
    <p:extLst>
      <p:ext uri="{BB962C8B-B14F-4D97-AF65-F5344CB8AC3E}">
        <p14:creationId xmlns:p14="http://schemas.microsoft.com/office/powerpoint/2010/main" val="3247944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Data Bus Stream </a:t>
            </a:r>
            <a:endParaRPr lang="sv-SE" dirty="0"/>
          </a:p>
        </p:txBody>
      </p:sp>
      <p:sp>
        <p:nvSpPr>
          <p:cNvPr id="3" name="Content Placeholder 2"/>
          <p:cNvSpPr>
            <a:spLocks noGrp="1"/>
          </p:cNvSpPr>
          <p:nvPr>
            <p:ph idx="1"/>
          </p:nvPr>
        </p:nvSpPr>
        <p:spPr>
          <a:xfrm>
            <a:off x="6962774" y="1809750"/>
            <a:ext cx="4391025" cy="4367213"/>
          </a:xfrm>
        </p:spPr>
        <p:txBody>
          <a:bodyPr/>
          <a:lstStyle/>
          <a:p>
            <a:endParaRPr lang="sv-SE"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192" t="43694" r="50843" b="25400"/>
          <a:stretch/>
        </p:blipFill>
        <p:spPr bwMode="auto">
          <a:xfrm>
            <a:off x="600075" y="2680026"/>
            <a:ext cx="5276850" cy="2615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0407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About</a:t>
            </a:r>
            <a:r>
              <a:rPr lang="sv-SE" dirty="0" smtClean="0"/>
              <a:t> the ADQ14</a:t>
            </a:r>
            <a:endParaRPr lang="sv-SE" dirty="0"/>
          </a:p>
        </p:txBody>
      </p:sp>
      <p:sp>
        <p:nvSpPr>
          <p:cNvPr id="3" name="Content Placeholder 2"/>
          <p:cNvSpPr>
            <a:spLocks noGrp="1"/>
          </p:cNvSpPr>
          <p:nvPr>
            <p:ph idx="1"/>
          </p:nvPr>
        </p:nvSpPr>
        <p:spPr/>
        <p:txBody>
          <a:bodyPr/>
          <a:lstStyle/>
          <a:p>
            <a:r>
              <a:rPr lang="sv-SE" dirty="0" smtClean="0"/>
              <a:t>14 bit </a:t>
            </a:r>
            <a:r>
              <a:rPr lang="sv-SE" dirty="0" err="1" smtClean="0"/>
              <a:t>samples</a:t>
            </a:r>
            <a:r>
              <a:rPr lang="sv-SE" dirty="0" smtClean="0"/>
              <a:t> </a:t>
            </a:r>
          </a:p>
          <a:p>
            <a:r>
              <a:rPr lang="sv-SE" dirty="0" smtClean="0"/>
              <a:t>2 GSPS </a:t>
            </a:r>
            <a:r>
              <a:rPr lang="sv-SE" dirty="0" err="1" smtClean="0"/>
              <a:t>Digitizer</a:t>
            </a:r>
            <a:r>
              <a:rPr lang="sv-SE" dirty="0" smtClean="0"/>
              <a:t> </a:t>
            </a:r>
          </a:p>
          <a:p>
            <a:r>
              <a:rPr lang="sv-SE" dirty="0" smtClean="0"/>
              <a:t>2Gbytes </a:t>
            </a:r>
            <a:r>
              <a:rPr lang="sv-SE" dirty="0" err="1" smtClean="0"/>
              <a:t>of</a:t>
            </a:r>
            <a:r>
              <a:rPr lang="sv-SE" dirty="0" smtClean="0"/>
              <a:t> </a:t>
            </a:r>
            <a:r>
              <a:rPr lang="sv-SE" dirty="0" err="1" smtClean="0"/>
              <a:t>memory</a:t>
            </a:r>
            <a:r>
              <a:rPr lang="sv-SE" dirty="0" smtClean="0"/>
              <a:t> </a:t>
            </a:r>
          </a:p>
          <a:p>
            <a:pPr lvl="1"/>
            <a:r>
              <a:rPr lang="sv-SE" dirty="0" err="1" smtClean="0"/>
              <a:t>Can</a:t>
            </a:r>
            <a:r>
              <a:rPr lang="sv-SE" dirty="0" smtClean="0"/>
              <a:t> record </a:t>
            </a:r>
            <a:r>
              <a:rPr lang="sv-SE" dirty="0" err="1" smtClean="0"/>
              <a:t>multiple</a:t>
            </a:r>
            <a:r>
              <a:rPr lang="sv-SE" dirty="0" smtClean="0"/>
              <a:t> </a:t>
            </a:r>
            <a:r>
              <a:rPr lang="sv-SE" dirty="0" err="1" smtClean="0"/>
              <a:t>records</a:t>
            </a:r>
            <a:r>
              <a:rPr lang="sv-SE" dirty="0" smtClean="0"/>
              <a:t> </a:t>
            </a:r>
            <a:r>
              <a:rPr lang="sv-SE" dirty="0" err="1" smtClean="0"/>
              <a:t>without</a:t>
            </a:r>
            <a:r>
              <a:rPr lang="sv-SE" dirty="0" smtClean="0"/>
              <a:t> </a:t>
            </a:r>
            <a:r>
              <a:rPr lang="sv-SE" dirty="0" err="1" smtClean="0"/>
              <a:t>having</a:t>
            </a:r>
            <a:r>
              <a:rPr lang="sv-SE" dirty="0" smtClean="0"/>
              <a:t> to </a:t>
            </a:r>
            <a:r>
              <a:rPr lang="sv-SE" dirty="0" err="1" smtClean="0"/>
              <a:t>stream</a:t>
            </a:r>
            <a:r>
              <a:rPr lang="sv-SE" dirty="0" smtClean="0"/>
              <a:t> to </a:t>
            </a:r>
            <a:r>
              <a:rPr lang="sv-SE" dirty="0" err="1" smtClean="0"/>
              <a:t>host</a:t>
            </a:r>
            <a:r>
              <a:rPr lang="sv-SE" dirty="0" smtClean="0"/>
              <a:t> PC (</a:t>
            </a:r>
            <a:r>
              <a:rPr lang="sv-SE" dirty="0" err="1" smtClean="0"/>
              <a:t>time</a:t>
            </a:r>
            <a:r>
              <a:rPr lang="sv-SE" dirty="0" smtClean="0"/>
              <a:t> </a:t>
            </a:r>
            <a:r>
              <a:rPr lang="sv-SE" dirty="0" err="1" smtClean="0"/>
              <a:t>saver</a:t>
            </a:r>
            <a:r>
              <a:rPr lang="sv-SE" dirty="0" smtClean="0"/>
              <a:t>)</a:t>
            </a:r>
          </a:p>
          <a:p>
            <a:r>
              <a:rPr lang="sv-SE" dirty="0" smtClean="0"/>
              <a:t>Supports </a:t>
            </a:r>
            <a:r>
              <a:rPr lang="sv-SE" dirty="0" err="1" smtClean="0"/>
              <a:t>various</a:t>
            </a:r>
            <a:r>
              <a:rPr lang="sv-SE" dirty="0" smtClean="0"/>
              <a:t> </a:t>
            </a:r>
            <a:r>
              <a:rPr lang="sv-SE" dirty="0" err="1" smtClean="0"/>
              <a:t>types</a:t>
            </a:r>
            <a:r>
              <a:rPr lang="sv-SE" dirty="0" smtClean="0"/>
              <a:t> </a:t>
            </a:r>
            <a:r>
              <a:rPr lang="sv-SE" dirty="0" err="1" smtClean="0"/>
              <a:t>of</a:t>
            </a:r>
            <a:r>
              <a:rPr lang="sv-SE" dirty="0" smtClean="0"/>
              <a:t> </a:t>
            </a:r>
            <a:r>
              <a:rPr lang="sv-SE" dirty="0" err="1" smtClean="0"/>
              <a:t>triggering</a:t>
            </a:r>
            <a:r>
              <a:rPr lang="sv-SE" dirty="0" smtClean="0"/>
              <a:t> </a:t>
            </a:r>
          </a:p>
          <a:p>
            <a:pPr lvl="1"/>
            <a:r>
              <a:rPr lang="sv-SE" dirty="0" err="1" smtClean="0"/>
              <a:t>Continuous</a:t>
            </a:r>
            <a:r>
              <a:rPr lang="sv-SE" dirty="0" smtClean="0"/>
              <a:t>, </a:t>
            </a:r>
            <a:r>
              <a:rPr lang="sv-SE" dirty="0" err="1" smtClean="0"/>
              <a:t>Triggered</a:t>
            </a:r>
            <a:r>
              <a:rPr lang="sv-SE" dirty="0" smtClean="0"/>
              <a:t>, </a:t>
            </a:r>
            <a:r>
              <a:rPr lang="sv-SE" dirty="0" err="1" smtClean="0"/>
              <a:t>Level</a:t>
            </a:r>
            <a:r>
              <a:rPr lang="sv-SE" dirty="0" smtClean="0"/>
              <a:t>, Data Driven </a:t>
            </a:r>
            <a:r>
              <a:rPr lang="sv-SE" dirty="0" err="1" smtClean="0"/>
              <a:t>triggering</a:t>
            </a:r>
            <a:r>
              <a:rPr lang="sv-SE" dirty="0" smtClean="0"/>
              <a:t>, </a:t>
            </a:r>
            <a:r>
              <a:rPr lang="sv-SE" dirty="0" err="1" smtClean="0"/>
              <a:t>external</a:t>
            </a:r>
            <a:r>
              <a:rPr lang="sv-SE" dirty="0" smtClean="0"/>
              <a:t> </a:t>
            </a:r>
            <a:r>
              <a:rPr lang="sv-SE" dirty="0" err="1" smtClean="0"/>
              <a:t>triggering</a:t>
            </a:r>
            <a:r>
              <a:rPr lang="sv-SE" dirty="0" smtClean="0"/>
              <a:t>, software </a:t>
            </a:r>
            <a:r>
              <a:rPr lang="sv-SE" dirty="0" err="1" smtClean="0"/>
              <a:t>triggering</a:t>
            </a:r>
            <a:r>
              <a:rPr lang="sv-SE" dirty="0" smtClean="0"/>
              <a:t>, and </a:t>
            </a:r>
            <a:r>
              <a:rPr lang="sv-SE" dirty="0" err="1" smtClean="0"/>
              <a:t>internal</a:t>
            </a:r>
            <a:r>
              <a:rPr lang="sv-SE" dirty="0" smtClean="0"/>
              <a:t> </a:t>
            </a:r>
            <a:r>
              <a:rPr lang="sv-SE" dirty="0" err="1" smtClean="0"/>
              <a:t>triggering</a:t>
            </a:r>
            <a:r>
              <a:rPr lang="sv-SE" dirty="0" smtClean="0"/>
              <a:t> </a:t>
            </a:r>
          </a:p>
          <a:p>
            <a:r>
              <a:rPr lang="sv-SE" dirty="0" smtClean="0"/>
              <a:t>Real </a:t>
            </a:r>
            <a:r>
              <a:rPr lang="sv-SE" dirty="0" err="1" smtClean="0"/>
              <a:t>time</a:t>
            </a:r>
            <a:r>
              <a:rPr lang="sv-SE" dirty="0" smtClean="0"/>
              <a:t> </a:t>
            </a:r>
            <a:r>
              <a:rPr lang="sv-SE" dirty="0" err="1" smtClean="0"/>
              <a:t>custom</a:t>
            </a:r>
            <a:r>
              <a:rPr lang="sv-SE" dirty="0" smtClean="0"/>
              <a:t> </a:t>
            </a:r>
            <a:r>
              <a:rPr lang="sv-SE" dirty="0" err="1" smtClean="0"/>
              <a:t>processing</a:t>
            </a:r>
            <a:r>
              <a:rPr lang="sv-SE" dirty="0" smtClean="0"/>
              <a:t> </a:t>
            </a:r>
            <a:endParaRPr lang="sv-SE" dirty="0"/>
          </a:p>
        </p:txBody>
      </p:sp>
    </p:spTree>
    <p:extLst>
      <p:ext uri="{BB962C8B-B14F-4D97-AF65-F5344CB8AC3E}">
        <p14:creationId xmlns:p14="http://schemas.microsoft.com/office/powerpoint/2010/main" val="1755906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Data Bus</a:t>
            </a:r>
            <a:endParaRPr lang="sv-SE" dirty="0"/>
          </a:p>
        </p:txBody>
      </p:sp>
      <p:sp>
        <p:nvSpPr>
          <p:cNvPr id="3" name="Content Placeholder 2"/>
          <p:cNvSpPr>
            <a:spLocks noGrp="1"/>
          </p:cNvSpPr>
          <p:nvPr>
            <p:ph idx="1"/>
          </p:nvPr>
        </p:nvSpPr>
        <p:spPr>
          <a:xfrm>
            <a:off x="5787189" y="1290490"/>
            <a:ext cx="5352858" cy="4732420"/>
          </a:xfrm>
        </p:spPr>
        <p:txBody>
          <a:bodyPr>
            <a:normAutofit fontScale="70000" lnSpcReduction="20000"/>
          </a:bodyPr>
          <a:lstStyle/>
          <a:p>
            <a:r>
              <a:rPr lang="sv-SE" dirty="0" smtClean="0"/>
              <a:t>The </a:t>
            </a:r>
            <a:r>
              <a:rPr lang="sv-SE" dirty="0"/>
              <a:t>Data Bus is </a:t>
            </a:r>
            <a:r>
              <a:rPr lang="sv-SE" dirty="0" err="1"/>
              <a:t>structured</a:t>
            </a:r>
            <a:r>
              <a:rPr lang="sv-SE" dirty="0"/>
              <a:t> as 4 </a:t>
            </a:r>
            <a:r>
              <a:rPr lang="sv-SE" dirty="0" err="1"/>
              <a:t>channels</a:t>
            </a:r>
            <a:r>
              <a:rPr lang="sv-SE" dirty="0"/>
              <a:t>, so </a:t>
            </a:r>
            <a:r>
              <a:rPr lang="sv-SE" dirty="0" err="1"/>
              <a:t>you</a:t>
            </a:r>
            <a:r>
              <a:rPr lang="sv-SE" dirty="0"/>
              <a:t> </a:t>
            </a:r>
            <a:r>
              <a:rPr lang="sv-SE" dirty="0" err="1"/>
              <a:t>are</a:t>
            </a:r>
            <a:r>
              <a:rPr lang="sv-SE" dirty="0"/>
              <a:t> </a:t>
            </a:r>
            <a:r>
              <a:rPr lang="sv-SE" dirty="0" err="1"/>
              <a:t>constrained</a:t>
            </a:r>
            <a:r>
              <a:rPr lang="sv-SE" dirty="0"/>
              <a:t> to </a:t>
            </a:r>
            <a:r>
              <a:rPr lang="sv-SE" dirty="0" err="1"/>
              <a:t>seeing</a:t>
            </a:r>
            <a:r>
              <a:rPr lang="sv-SE" dirty="0"/>
              <a:t> </a:t>
            </a:r>
            <a:r>
              <a:rPr lang="sv-SE" dirty="0" err="1"/>
              <a:t>streamed</a:t>
            </a:r>
            <a:r>
              <a:rPr lang="sv-SE" dirty="0"/>
              <a:t> output to </a:t>
            </a:r>
            <a:r>
              <a:rPr lang="sv-SE" dirty="0" err="1"/>
              <a:t>these</a:t>
            </a:r>
            <a:r>
              <a:rPr lang="sv-SE" dirty="0"/>
              <a:t> 4 </a:t>
            </a:r>
            <a:r>
              <a:rPr lang="sv-SE" dirty="0" err="1" smtClean="0"/>
              <a:t>channels</a:t>
            </a:r>
            <a:endParaRPr lang="sv-SE" dirty="0" smtClean="0"/>
          </a:p>
          <a:p>
            <a:pPr lvl="1"/>
            <a:r>
              <a:rPr lang="sv-SE" dirty="0" smtClean="0"/>
              <a:t>The </a:t>
            </a:r>
            <a:r>
              <a:rPr lang="sv-SE" dirty="0"/>
              <a:t>only way to directly stream what is coming out of UL2 is to modify </a:t>
            </a:r>
            <a:r>
              <a:rPr lang="sv-SE" dirty="0" smtClean="0"/>
              <a:t>what is wired to the output</a:t>
            </a:r>
          </a:p>
          <a:p>
            <a:r>
              <a:rPr lang="sv-SE" dirty="0" err="1" smtClean="0"/>
              <a:t>This</a:t>
            </a:r>
            <a:r>
              <a:rPr lang="sv-SE" dirty="0" smtClean="0"/>
              <a:t> </a:t>
            </a:r>
            <a:r>
              <a:rPr lang="sv-SE" dirty="0"/>
              <a:t>makes </a:t>
            </a:r>
            <a:r>
              <a:rPr lang="sv-SE" dirty="0" err="1"/>
              <a:t>observing</a:t>
            </a:r>
            <a:r>
              <a:rPr lang="sv-SE" dirty="0"/>
              <a:t> </a:t>
            </a:r>
            <a:r>
              <a:rPr lang="sv-SE" dirty="0" err="1"/>
              <a:t>more</a:t>
            </a:r>
            <a:r>
              <a:rPr lang="sv-SE" dirty="0"/>
              <a:t> </a:t>
            </a:r>
            <a:r>
              <a:rPr lang="sv-SE" dirty="0" err="1"/>
              <a:t>than</a:t>
            </a:r>
            <a:r>
              <a:rPr lang="sv-SE" dirty="0"/>
              <a:t> 4 </a:t>
            </a:r>
            <a:r>
              <a:rPr lang="sv-SE" dirty="0" err="1"/>
              <a:t>streams</a:t>
            </a:r>
            <a:r>
              <a:rPr lang="sv-SE" dirty="0"/>
              <a:t> a </a:t>
            </a:r>
            <a:r>
              <a:rPr lang="sv-SE" dirty="0" err="1"/>
              <a:t>little</a:t>
            </a:r>
            <a:r>
              <a:rPr lang="sv-SE" dirty="0"/>
              <a:t> </a:t>
            </a:r>
            <a:r>
              <a:rPr lang="sv-SE" dirty="0" err="1"/>
              <a:t>more</a:t>
            </a:r>
            <a:r>
              <a:rPr lang="sv-SE" dirty="0"/>
              <a:t> </a:t>
            </a:r>
            <a:r>
              <a:rPr lang="sv-SE" dirty="0" err="1"/>
              <a:t>difficult</a:t>
            </a:r>
            <a:r>
              <a:rPr lang="sv-SE" dirty="0"/>
              <a:t>, and </a:t>
            </a:r>
            <a:r>
              <a:rPr lang="sv-SE" dirty="0" err="1"/>
              <a:t>you</a:t>
            </a:r>
            <a:r>
              <a:rPr lang="sv-SE" dirty="0"/>
              <a:t> </a:t>
            </a:r>
            <a:r>
              <a:rPr lang="sv-SE" dirty="0" err="1"/>
              <a:t>would</a:t>
            </a:r>
            <a:r>
              <a:rPr lang="sv-SE" dirty="0"/>
              <a:t> </a:t>
            </a:r>
            <a:r>
              <a:rPr lang="sv-SE" dirty="0" err="1"/>
              <a:t>have</a:t>
            </a:r>
            <a:r>
              <a:rPr lang="sv-SE" dirty="0"/>
              <a:t> to </a:t>
            </a:r>
            <a:r>
              <a:rPr lang="sv-SE" dirty="0" err="1"/>
              <a:t>time</a:t>
            </a:r>
            <a:r>
              <a:rPr lang="sv-SE" dirty="0"/>
              <a:t> </a:t>
            </a:r>
            <a:r>
              <a:rPr lang="sv-SE" dirty="0" err="1"/>
              <a:t>your</a:t>
            </a:r>
            <a:r>
              <a:rPr lang="sv-SE" dirty="0"/>
              <a:t> data </a:t>
            </a:r>
            <a:r>
              <a:rPr lang="sv-SE" dirty="0" err="1" smtClean="0"/>
              <a:t>accordingly</a:t>
            </a:r>
            <a:endParaRPr lang="sv-SE" dirty="0" smtClean="0"/>
          </a:p>
          <a:p>
            <a:r>
              <a:rPr lang="sv-SE" dirty="0" err="1" smtClean="0"/>
              <a:t>We</a:t>
            </a:r>
            <a:r>
              <a:rPr lang="sv-SE" dirty="0" smtClean="0"/>
              <a:t> </a:t>
            </a:r>
            <a:r>
              <a:rPr lang="sv-SE" dirty="0" err="1"/>
              <a:t>keep</a:t>
            </a:r>
            <a:r>
              <a:rPr lang="sv-SE" dirty="0"/>
              <a:t> it so </a:t>
            </a:r>
            <a:r>
              <a:rPr lang="sv-SE" dirty="0" err="1"/>
              <a:t>that</a:t>
            </a:r>
            <a:r>
              <a:rPr lang="sv-SE" dirty="0"/>
              <a:t> the </a:t>
            </a:r>
            <a:r>
              <a:rPr lang="sv-SE" dirty="0" smtClean="0"/>
              <a:t>A,B,C,D </a:t>
            </a:r>
            <a:r>
              <a:rPr lang="sv-SE" dirty="0" err="1" smtClean="0"/>
              <a:t>are</a:t>
            </a:r>
            <a:r>
              <a:rPr lang="sv-SE" dirty="0" smtClean="0"/>
              <a:t> </a:t>
            </a:r>
            <a:r>
              <a:rPr lang="sv-SE" dirty="0" err="1"/>
              <a:t>what</a:t>
            </a:r>
            <a:r>
              <a:rPr lang="sv-SE" dirty="0"/>
              <a:t> come in and </a:t>
            </a:r>
            <a:r>
              <a:rPr lang="sv-SE" dirty="0" err="1"/>
              <a:t>out</a:t>
            </a:r>
            <a:r>
              <a:rPr lang="sv-SE" dirty="0"/>
              <a:t> </a:t>
            </a:r>
            <a:r>
              <a:rPr lang="sv-SE" dirty="0" err="1"/>
              <a:t>of</a:t>
            </a:r>
            <a:r>
              <a:rPr lang="sv-SE" dirty="0"/>
              <a:t> the data bus, so </a:t>
            </a:r>
            <a:r>
              <a:rPr lang="sv-SE" dirty="0" err="1"/>
              <a:t>that</a:t>
            </a:r>
            <a:r>
              <a:rPr lang="sv-SE" dirty="0"/>
              <a:t> </a:t>
            </a:r>
            <a:r>
              <a:rPr lang="sv-SE" dirty="0" err="1"/>
              <a:t>you</a:t>
            </a:r>
            <a:r>
              <a:rPr lang="sv-SE" dirty="0"/>
              <a:t> </a:t>
            </a:r>
            <a:r>
              <a:rPr lang="sv-SE" dirty="0" err="1"/>
              <a:t>can</a:t>
            </a:r>
            <a:r>
              <a:rPr lang="sv-SE" dirty="0"/>
              <a:t> check </a:t>
            </a:r>
            <a:r>
              <a:rPr lang="sv-SE" dirty="0" err="1"/>
              <a:t>your</a:t>
            </a:r>
            <a:r>
              <a:rPr lang="sv-SE" dirty="0"/>
              <a:t> </a:t>
            </a:r>
            <a:r>
              <a:rPr lang="sv-SE" dirty="0" err="1"/>
              <a:t>calculations</a:t>
            </a:r>
            <a:r>
              <a:rPr lang="sv-SE" dirty="0"/>
              <a:t> </a:t>
            </a:r>
            <a:r>
              <a:rPr lang="sv-SE" dirty="0" err="1"/>
              <a:t>with</a:t>
            </a:r>
            <a:r>
              <a:rPr lang="sv-SE" dirty="0"/>
              <a:t> </a:t>
            </a:r>
            <a:r>
              <a:rPr lang="sv-SE" dirty="0" err="1"/>
              <a:t>raw</a:t>
            </a:r>
            <a:r>
              <a:rPr lang="sv-SE" dirty="0"/>
              <a:t> data </a:t>
            </a:r>
            <a:endParaRPr lang="sv-SE" dirty="0" smtClean="0"/>
          </a:p>
          <a:p>
            <a:r>
              <a:rPr lang="sv-SE" dirty="0" err="1" smtClean="0"/>
              <a:t>When</a:t>
            </a:r>
            <a:r>
              <a:rPr lang="sv-SE" dirty="0" smtClean="0"/>
              <a:t> </a:t>
            </a:r>
            <a:r>
              <a:rPr lang="sv-SE" dirty="0" err="1"/>
              <a:t>checking</a:t>
            </a:r>
            <a:r>
              <a:rPr lang="sv-SE" dirty="0"/>
              <a:t> </a:t>
            </a:r>
            <a:r>
              <a:rPr lang="sv-SE" dirty="0" err="1"/>
              <a:t>your</a:t>
            </a:r>
            <a:r>
              <a:rPr lang="sv-SE" dirty="0"/>
              <a:t> </a:t>
            </a:r>
            <a:r>
              <a:rPr lang="sv-SE" dirty="0" err="1"/>
              <a:t>work</a:t>
            </a:r>
            <a:r>
              <a:rPr lang="sv-SE" dirty="0"/>
              <a:t> it is </a:t>
            </a:r>
            <a:r>
              <a:rPr lang="sv-SE" dirty="0" err="1"/>
              <a:t>often</a:t>
            </a:r>
            <a:r>
              <a:rPr lang="sv-SE" dirty="0"/>
              <a:t> </a:t>
            </a:r>
            <a:r>
              <a:rPr lang="sv-SE" dirty="0" err="1"/>
              <a:t>worth</a:t>
            </a:r>
            <a:r>
              <a:rPr lang="sv-SE" dirty="0"/>
              <a:t> it to set a </a:t>
            </a:r>
            <a:r>
              <a:rPr lang="sv-SE" dirty="0" err="1"/>
              <a:t>certain</a:t>
            </a:r>
            <a:r>
              <a:rPr lang="sv-SE" dirty="0"/>
              <a:t> </a:t>
            </a:r>
            <a:r>
              <a:rPr lang="sv-SE" dirty="0" err="1"/>
              <a:t>value</a:t>
            </a:r>
            <a:r>
              <a:rPr lang="sv-SE" dirty="0"/>
              <a:t> to </a:t>
            </a:r>
            <a:r>
              <a:rPr lang="sv-SE" dirty="0" err="1"/>
              <a:t>one</a:t>
            </a:r>
            <a:r>
              <a:rPr lang="sv-SE" dirty="0"/>
              <a:t> </a:t>
            </a:r>
            <a:r>
              <a:rPr lang="sv-SE" dirty="0" err="1"/>
              <a:t>of</a:t>
            </a:r>
            <a:r>
              <a:rPr lang="sv-SE" dirty="0"/>
              <a:t> the 4 output </a:t>
            </a:r>
            <a:r>
              <a:rPr lang="sv-SE" dirty="0" err="1" smtClean="0"/>
              <a:t>channels</a:t>
            </a:r>
            <a:endParaRPr lang="sv-SE" dirty="0" smtClean="0"/>
          </a:p>
          <a:p>
            <a:r>
              <a:rPr lang="sv-SE" dirty="0" smtClean="0"/>
              <a:t>For </a:t>
            </a:r>
            <a:r>
              <a:rPr lang="sv-SE" dirty="0" err="1"/>
              <a:t>example</a:t>
            </a:r>
            <a:r>
              <a:rPr lang="sv-SE" dirty="0"/>
              <a:t>, to check </a:t>
            </a:r>
            <a:r>
              <a:rPr lang="sv-SE" dirty="0" err="1"/>
              <a:t>whether</a:t>
            </a:r>
            <a:r>
              <a:rPr lang="sv-SE" dirty="0"/>
              <a:t> the ’</a:t>
            </a:r>
            <a:r>
              <a:rPr lang="sv-SE" dirty="0" err="1"/>
              <a:t>valid_counter</a:t>
            </a:r>
            <a:r>
              <a:rPr lang="sv-SE" dirty="0"/>
              <a:t>’ </a:t>
            </a:r>
            <a:r>
              <a:rPr lang="sv-SE" dirty="0" err="1"/>
              <a:t>was</a:t>
            </a:r>
            <a:r>
              <a:rPr lang="sv-SE" dirty="0"/>
              <a:t> </a:t>
            </a:r>
            <a:r>
              <a:rPr lang="sv-SE" dirty="0" err="1"/>
              <a:t>counting</a:t>
            </a:r>
            <a:r>
              <a:rPr lang="sv-SE" dirty="0"/>
              <a:t> </a:t>
            </a:r>
            <a:r>
              <a:rPr lang="sv-SE" dirty="0" err="1"/>
              <a:t>correctly</a:t>
            </a:r>
            <a:r>
              <a:rPr lang="sv-SE" dirty="0"/>
              <a:t>, I set the </a:t>
            </a:r>
            <a:r>
              <a:rPr lang="sv-SE" dirty="0" err="1"/>
              <a:t>counter</a:t>
            </a:r>
            <a:r>
              <a:rPr lang="sv-SE" dirty="0"/>
              <a:t> = </a:t>
            </a:r>
            <a:r>
              <a:rPr lang="sv-SE" dirty="0" err="1"/>
              <a:t>data_chD_out</a:t>
            </a:r>
            <a:r>
              <a:rPr lang="sv-SE" dirty="0"/>
              <a:t> </a:t>
            </a:r>
            <a:r>
              <a:rPr lang="sv-SE" dirty="0" err="1"/>
              <a:t>because</a:t>
            </a:r>
            <a:r>
              <a:rPr lang="sv-SE" dirty="0"/>
              <a:t> </a:t>
            </a:r>
            <a:r>
              <a:rPr lang="sv-SE" dirty="0" err="1"/>
              <a:t>we</a:t>
            </a:r>
            <a:r>
              <a:rPr lang="sv-SE" dirty="0"/>
              <a:t> </a:t>
            </a:r>
            <a:r>
              <a:rPr lang="sv-SE" dirty="0" err="1"/>
              <a:t>were</a:t>
            </a:r>
            <a:r>
              <a:rPr lang="sv-SE" dirty="0"/>
              <a:t> not </a:t>
            </a:r>
            <a:r>
              <a:rPr lang="sv-SE" dirty="0" err="1"/>
              <a:t>using</a:t>
            </a:r>
            <a:r>
              <a:rPr lang="sv-SE" dirty="0"/>
              <a:t> </a:t>
            </a:r>
            <a:r>
              <a:rPr lang="sv-SE" dirty="0" err="1"/>
              <a:t>Ch</a:t>
            </a:r>
            <a:r>
              <a:rPr lang="sv-SE" dirty="0"/>
              <a:t>. D and </a:t>
            </a:r>
            <a:r>
              <a:rPr lang="sv-SE" dirty="0" err="1"/>
              <a:t>we</a:t>
            </a:r>
            <a:r>
              <a:rPr lang="sv-SE" dirty="0"/>
              <a:t> </a:t>
            </a:r>
            <a:r>
              <a:rPr lang="sv-SE" dirty="0" err="1"/>
              <a:t>wanted</a:t>
            </a:r>
            <a:r>
              <a:rPr lang="sv-SE" dirty="0"/>
              <a:t> to </a:t>
            </a:r>
            <a:r>
              <a:rPr lang="sv-SE" dirty="0" err="1"/>
              <a:t>compare</a:t>
            </a:r>
            <a:r>
              <a:rPr lang="sv-SE" dirty="0"/>
              <a:t> </a:t>
            </a:r>
            <a:r>
              <a:rPr lang="sv-SE" dirty="0" err="1"/>
              <a:t>with</a:t>
            </a:r>
            <a:r>
              <a:rPr lang="sv-SE" dirty="0"/>
              <a:t> </a:t>
            </a:r>
            <a:r>
              <a:rPr lang="sv-SE" dirty="0" err="1"/>
              <a:t>raw</a:t>
            </a:r>
            <a:r>
              <a:rPr lang="sv-SE" dirty="0"/>
              <a:t> data </a:t>
            </a:r>
            <a:r>
              <a:rPr lang="sv-SE" dirty="0" err="1"/>
              <a:t>of</a:t>
            </a:r>
            <a:r>
              <a:rPr lang="sv-SE" dirty="0"/>
              <a:t> </a:t>
            </a:r>
            <a:r>
              <a:rPr lang="sv-SE" dirty="0" err="1"/>
              <a:t>Ch</a:t>
            </a:r>
            <a:r>
              <a:rPr lang="sv-SE" dirty="0"/>
              <a:t>. A</a:t>
            </a:r>
          </a:p>
          <a:p>
            <a:endParaRPr lang="sv-SE" dirty="0"/>
          </a:p>
          <a:p>
            <a:endParaRPr lang="sv-SE" dirty="0"/>
          </a:p>
        </p:txBody>
      </p:sp>
      <p:grpSp>
        <p:nvGrpSpPr>
          <p:cNvPr id="10" name="Group 9"/>
          <p:cNvGrpSpPr/>
          <p:nvPr/>
        </p:nvGrpSpPr>
        <p:grpSpPr>
          <a:xfrm>
            <a:off x="950494" y="1780673"/>
            <a:ext cx="4389907" cy="3906252"/>
            <a:chOff x="613610" y="1804737"/>
            <a:chExt cx="4389907" cy="3906252"/>
          </a:xfrm>
        </p:grpSpPr>
        <p:pic>
          <p:nvPicPr>
            <p:cNvPr id="4" name="Picture 3"/>
            <p:cNvPicPr>
              <a:picLocks noChangeAspect="1"/>
            </p:cNvPicPr>
            <p:nvPr/>
          </p:nvPicPr>
          <p:blipFill rotWithShape="1">
            <a:blip r:embed="rId2"/>
            <a:srcRect l="38612" t="28441" r="37519" b="33801"/>
            <a:stretch/>
          </p:blipFill>
          <p:spPr>
            <a:xfrm>
              <a:off x="613610" y="1804737"/>
              <a:ext cx="4389907" cy="3906252"/>
            </a:xfrm>
            <a:prstGeom prst="rect">
              <a:avLst/>
            </a:prstGeom>
          </p:spPr>
        </p:pic>
        <p:sp>
          <p:nvSpPr>
            <p:cNvPr id="6" name="Right Brace 5"/>
            <p:cNvSpPr/>
            <p:nvPr/>
          </p:nvSpPr>
          <p:spPr>
            <a:xfrm>
              <a:off x="3019926" y="2702592"/>
              <a:ext cx="360947" cy="8422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Right Brace 6"/>
            <p:cNvSpPr/>
            <p:nvPr/>
          </p:nvSpPr>
          <p:spPr>
            <a:xfrm>
              <a:off x="2808563" y="4804610"/>
              <a:ext cx="360947" cy="8422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 name="TextBox 7"/>
            <p:cNvSpPr txBox="1"/>
            <p:nvPr/>
          </p:nvSpPr>
          <p:spPr>
            <a:xfrm>
              <a:off x="3380873" y="2702593"/>
              <a:ext cx="1423737" cy="954107"/>
            </a:xfrm>
            <a:prstGeom prst="rect">
              <a:avLst/>
            </a:prstGeom>
            <a:noFill/>
          </p:spPr>
          <p:txBody>
            <a:bodyPr wrap="square" rtlCol="0">
              <a:spAutoFit/>
            </a:bodyPr>
            <a:lstStyle/>
            <a:p>
              <a:r>
                <a:rPr lang="sv-SE" sz="1400" dirty="0" smtClean="0">
                  <a:solidFill>
                    <a:schemeClr val="accent1">
                      <a:lumMod val="75000"/>
                    </a:schemeClr>
                  </a:solidFill>
                </a:rPr>
                <a:t>** </a:t>
              </a:r>
              <a:r>
                <a:rPr lang="sv-SE" sz="1400" dirty="0" err="1" smtClean="0">
                  <a:solidFill>
                    <a:schemeClr val="accent1">
                      <a:lumMod val="75000"/>
                    </a:schemeClr>
                  </a:solidFill>
                </a:rPr>
                <a:t>this</a:t>
              </a:r>
              <a:r>
                <a:rPr lang="sv-SE" sz="1400" dirty="0" smtClean="0">
                  <a:solidFill>
                    <a:schemeClr val="accent1">
                      <a:lumMod val="75000"/>
                    </a:schemeClr>
                  </a:solidFill>
                </a:rPr>
                <a:t> is </a:t>
              </a:r>
              <a:r>
                <a:rPr lang="sv-SE" sz="1400" dirty="0" err="1" smtClean="0">
                  <a:solidFill>
                    <a:schemeClr val="accent1">
                      <a:lumMod val="75000"/>
                    </a:schemeClr>
                  </a:solidFill>
                </a:rPr>
                <a:t>where</a:t>
              </a:r>
              <a:r>
                <a:rPr lang="sv-SE" sz="1400" dirty="0" smtClean="0">
                  <a:solidFill>
                    <a:schemeClr val="accent1">
                      <a:lumMod val="75000"/>
                    </a:schemeClr>
                  </a:solidFill>
                </a:rPr>
                <a:t> </a:t>
              </a:r>
              <a:r>
                <a:rPr lang="sv-SE" sz="1400" dirty="0" err="1" smtClean="0">
                  <a:solidFill>
                    <a:schemeClr val="accent1">
                      <a:lumMod val="75000"/>
                    </a:schemeClr>
                  </a:solidFill>
                </a:rPr>
                <a:t>you</a:t>
              </a:r>
              <a:r>
                <a:rPr lang="sv-SE" sz="1400" dirty="0" smtClean="0">
                  <a:solidFill>
                    <a:schemeClr val="accent1">
                      <a:lumMod val="75000"/>
                    </a:schemeClr>
                  </a:solidFill>
                </a:rPr>
                <a:t> </a:t>
              </a:r>
              <a:r>
                <a:rPr lang="sv-SE" sz="1400" dirty="0" err="1" smtClean="0">
                  <a:solidFill>
                    <a:schemeClr val="accent1">
                      <a:lumMod val="75000"/>
                    </a:schemeClr>
                  </a:solidFill>
                </a:rPr>
                <a:t>modify</a:t>
              </a:r>
              <a:r>
                <a:rPr lang="sv-SE" sz="1400" dirty="0" smtClean="0">
                  <a:solidFill>
                    <a:schemeClr val="accent1">
                      <a:lumMod val="75000"/>
                    </a:schemeClr>
                  </a:solidFill>
                </a:rPr>
                <a:t> </a:t>
              </a:r>
              <a:r>
                <a:rPr lang="sv-SE" sz="1400" dirty="0" err="1" smtClean="0">
                  <a:solidFill>
                    <a:schemeClr val="accent1">
                      <a:lumMod val="75000"/>
                    </a:schemeClr>
                  </a:solidFill>
                </a:rPr>
                <a:t>what</a:t>
              </a:r>
              <a:r>
                <a:rPr lang="sv-SE" sz="1400" dirty="0" smtClean="0">
                  <a:solidFill>
                    <a:schemeClr val="accent1">
                      <a:lumMod val="75000"/>
                    </a:schemeClr>
                  </a:solidFill>
                </a:rPr>
                <a:t> goes in an </a:t>
              </a:r>
              <a:r>
                <a:rPr lang="sv-SE" sz="1400" dirty="0" err="1" smtClean="0">
                  <a:solidFill>
                    <a:schemeClr val="accent1">
                      <a:lumMod val="75000"/>
                    </a:schemeClr>
                  </a:solidFill>
                </a:rPr>
                <a:t>out</a:t>
              </a:r>
              <a:r>
                <a:rPr lang="sv-SE" sz="1400" dirty="0" smtClean="0">
                  <a:solidFill>
                    <a:schemeClr val="accent1">
                      <a:lumMod val="75000"/>
                    </a:schemeClr>
                  </a:solidFill>
                </a:rPr>
                <a:t> </a:t>
              </a:r>
              <a:r>
                <a:rPr lang="sv-SE" sz="1400" dirty="0" err="1" smtClean="0">
                  <a:solidFill>
                    <a:schemeClr val="accent1">
                      <a:lumMod val="75000"/>
                    </a:schemeClr>
                  </a:solidFill>
                </a:rPr>
                <a:t>of</a:t>
              </a:r>
              <a:r>
                <a:rPr lang="sv-SE" sz="1400" dirty="0" smtClean="0">
                  <a:solidFill>
                    <a:schemeClr val="accent1">
                      <a:lumMod val="75000"/>
                    </a:schemeClr>
                  </a:solidFill>
                </a:rPr>
                <a:t> the Data bus</a:t>
              </a:r>
              <a:endParaRPr lang="sv-SE" sz="1400" dirty="0">
                <a:solidFill>
                  <a:schemeClr val="accent1">
                    <a:lumMod val="75000"/>
                  </a:schemeClr>
                </a:solidFill>
              </a:endParaRPr>
            </a:p>
          </p:txBody>
        </p:sp>
        <p:sp>
          <p:nvSpPr>
            <p:cNvPr id="9" name="TextBox 8"/>
            <p:cNvSpPr txBox="1"/>
            <p:nvPr/>
          </p:nvSpPr>
          <p:spPr>
            <a:xfrm>
              <a:off x="3272588" y="5071826"/>
              <a:ext cx="425117" cy="307777"/>
            </a:xfrm>
            <a:prstGeom prst="rect">
              <a:avLst/>
            </a:prstGeom>
            <a:noFill/>
          </p:spPr>
          <p:txBody>
            <a:bodyPr wrap="square" rtlCol="0">
              <a:spAutoFit/>
            </a:bodyPr>
            <a:lstStyle/>
            <a:p>
              <a:r>
                <a:rPr lang="sv-SE" sz="1400" dirty="0" smtClean="0">
                  <a:solidFill>
                    <a:schemeClr val="accent1">
                      <a:lumMod val="75000"/>
                    </a:schemeClr>
                  </a:solidFill>
                </a:rPr>
                <a:t>**</a:t>
              </a:r>
              <a:endParaRPr lang="sv-SE" sz="1400" dirty="0">
                <a:solidFill>
                  <a:schemeClr val="accent1">
                    <a:lumMod val="75000"/>
                  </a:schemeClr>
                </a:solidFill>
              </a:endParaRPr>
            </a:p>
          </p:txBody>
        </p:sp>
      </p:grpSp>
    </p:spTree>
    <p:extLst>
      <p:ext uri="{BB962C8B-B14F-4D97-AF65-F5344CB8AC3E}">
        <p14:creationId xmlns:p14="http://schemas.microsoft.com/office/powerpoint/2010/main" val="2142677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Control Registers in </a:t>
            </a:r>
            <a:r>
              <a:rPr lang="sv-SE" dirty="0" err="1" smtClean="0"/>
              <a:t>Vivado</a:t>
            </a:r>
            <a:r>
              <a:rPr lang="sv-SE" dirty="0" smtClean="0"/>
              <a:t>  </a:t>
            </a:r>
            <a:endParaRPr lang="sv-SE" dirty="0"/>
          </a:p>
        </p:txBody>
      </p:sp>
      <p:sp>
        <p:nvSpPr>
          <p:cNvPr id="3" name="Content Placeholder 2"/>
          <p:cNvSpPr>
            <a:spLocks noGrp="1"/>
          </p:cNvSpPr>
          <p:nvPr>
            <p:ph idx="1"/>
          </p:nvPr>
        </p:nvSpPr>
        <p:spPr>
          <a:xfrm>
            <a:off x="6781801" y="1499936"/>
            <a:ext cx="4880811" cy="5021179"/>
          </a:xfrm>
        </p:spPr>
        <p:txBody>
          <a:bodyPr>
            <a:normAutofit fontScale="62500" lnSpcReduction="20000"/>
          </a:bodyPr>
          <a:lstStyle/>
          <a:p>
            <a:r>
              <a:rPr lang="sv-SE" dirty="0" smtClean="0"/>
              <a:t>You </a:t>
            </a:r>
            <a:r>
              <a:rPr lang="sv-SE" b="1" dirty="0" smtClean="0"/>
              <a:t>cannot</a:t>
            </a:r>
            <a:r>
              <a:rPr lang="sv-SE" dirty="0" smtClean="0"/>
              <a:t> modify first four registers(0x10-0x13) </a:t>
            </a:r>
          </a:p>
          <a:p>
            <a:r>
              <a:rPr lang="sv-SE" dirty="0" smtClean="0"/>
              <a:t>In </a:t>
            </a:r>
            <a:r>
              <a:rPr lang="sv-SE" dirty="0" smtClean="0"/>
              <a:t>UL2 you can set the outputs to your modules equal to a register that is in the regile </a:t>
            </a:r>
          </a:p>
          <a:p>
            <a:r>
              <a:rPr lang="sv-SE" dirty="0" err="1" smtClean="0"/>
              <a:t>Careful</a:t>
            </a:r>
            <a:r>
              <a:rPr lang="sv-SE" dirty="0" smtClean="0"/>
              <a:t> </a:t>
            </a:r>
            <a:r>
              <a:rPr lang="sv-SE" dirty="0" err="1" smtClean="0"/>
              <a:t>that</a:t>
            </a:r>
            <a:r>
              <a:rPr lang="sv-SE" dirty="0" smtClean="0"/>
              <a:t> the data </a:t>
            </a:r>
            <a:r>
              <a:rPr lang="sv-SE" dirty="0" err="1" smtClean="0"/>
              <a:t>you</a:t>
            </a:r>
            <a:r>
              <a:rPr lang="sv-SE" dirty="0" smtClean="0"/>
              <a:t> </a:t>
            </a:r>
            <a:r>
              <a:rPr lang="sv-SE" dirty="0" err="1" smtClean="0"/>
              <a:t>are</a:t>
            </a:r>
            <a:r>
              <a:rPr lang="sv-SE" dirty="0" smtClean="0"/>
              <a:t> </a:t>
            </a:r>
            <a:r>
              <a:rPr lang="sv-SE" dirty="0" err="1" smtClean="0"/>
              <a:t>sticking</a:t>
            </a:r>
            <a:r>
              <a:rPr lang="sv-SE" dirty="0" smtClean="0"/>
              <a:t> </a:t>
            </a:r>
            <a:r>
              <a:rPr lang="sv-SE" dirty="0" err="1" smtClean="0"/>
              <a:t>into</a:t>
            </a:r>
            <a:r>
              <a:rPr lang="sv-SE" dirty="0" smtClean="0"/>
              <a:t> </a:t>
            </a:r>
            <a:r>
              <a:rPr lang="sv-SE" dirty="0" err="1" smtClean="0"/>
              <a:t>your</a:t>
            </a:r>
            <a:r>
              <a:rPr lang="sv-SE" dirty="0" smtClean="0"/>
              <a:t> register </a:t>
            </a:r>
            <a:r>
              <a:rPr lang="sv-SE" dirty="0" err="1" smtClean="0"/>
              <a:t>file</a:t>
            </a:r>
            <a:r>
              <a:rPr lang="sv-SE" dirty="0" smtClean="0"/>
              <a:t> is 32 bits or less</a:t>
            </a:r>
          </a:p>
          <a:p>
            <a:pPr lvl="1"/>
            <a:r>
              <a:rPr lang="sv-SE" dirty="0" err="1" smtClean="0"/>
              <a:t>if</a:t>
            </a:r>
            <a:r>
              <a:rPr lang="sv-SE" dirty="0" smtClean="0"/>
              <a:t> it is not </a:t>
            </a:r>
            <a:r>
              <a:rPr lang="sv-SE" dirty="0" err="1" smtClean="0"/>
              <a:t>then</a:t>
            </a:r>
            <a:r>
              <a:rPr lang="sv-SE" dirty="0" smtClean="0"/>
              <a:t> </a:t>
            </a:r>
            <a:r>
              <a:rPr lang="sv-SE" dirty="0" err="1" smtClean="0"/>
              <a:t>you</a:t>
            </a:r>
            <a:r>
              <a:rPr lang="sv-SE" dirty="0" smtClean="0"/>
              <a:t> </a:t>
            </a:r>
            <a:r>
              <a:rPr lang="sv-SE" dirty="0" err="1" smtClean="0"/>
              <a:t>should</a:t>
            </a:r>
            <a:r>
              <a:rPr lang="sv-SE" dirty="0"/>
              <a:t> </a:t>
            </a:r>
            <a:r>
              <a:rPr lang="sv-SE" dirty="0" err="1" smtClean="0"/>
              <a:t>modify</a:t>
            </a:r>
            <a:r>
              <a:rPr lang="sv-SE" dirty="0" smtClean="0"/>
              <a:t> </a:t>
            </a:r>
            <a:r>
              <a:rPr lang="sv-SE" dirty="0" err="1" smtClean="0"/>
              <a:t>how</a:t>
            </a:r>
            <a:r>
              <a:rPr lang="sv-SE" dirty="0" smtClean="0"/>
              <a:t> </a:t>
            </a:r>
            <a:r>
              <a:rPr lang="sv-SE" dirty="0" err="1" smtClean="0"/>
              <a:t>many</a:t>
            </a:r>
            <a:r>
              <a:rPr lang="sv-SE" dirty="0" smtClean="0"/>
              <a:t> bits </a:t>
            </a:r>
            <a:r>
              <a:rPr lang="sv-SE" dirty="0" err="1" smtClean="0"/>
              <a:t>you</a:t>
            </a:r>
            <a:r>
              <a:rPr lang="sv-SE" dirty="0" smtClean="0"/>
              <a:t> </a:t>
            </a:r>
            <a:r>
              <a:rPr lang="sv-SE" dirty="0" err="1" smtClean="0"/>
              <a:t>are</a:t>
            </a:r>
            <a:r>
              <a:rPr lang="sv-SE" dirty="0" smtClean="0"/>
              <a:t> </a:t>
            </a:r>
            <a:r>
              <a:rPr lang="sv-SE" dirty="0" err="1" smtClean="0"/>
              <a:t>looking</a:t>
            </a:r>
            <a:r>
              <a:rPr lang="sv-SE" dirty="0" smtClean="0"/>
              <a:t> at or split the </a:t>
            </a:r>
            <a:r>
              <a:rPr lang="sv-SE" dirty="0" err="1" smtClean="0"/>
              <a:t>first</a:t>
            </a:r>
            <a:r>
              <a:rPr lang="sv-SE" dirty="0" smtClean="0"/>
              <a:t> 32 bits in </a:t>
            </a:r>
            <a:r>
              <a:rPr lang="sv-SE" dirty="0" err="1" smtClean="0"/>
              <a:t>one</a:t>
            </a:r>
            <a:r>
              <a:rPr lang="sv-SE" dirty="0" smtClean="0"/>
              <a:t> register and the second 32 bits in </a:t>
            </a:r>
            <a:r>
              <a:rPr lang="sv-SE" dirty="0" err="1" smtClean="0"/>
              <a:t>another</a:t>
            </a:r>
            <a:endParaRPr lang="sv-SE" dirty="0" smtClean="0"/>
          </a:p>
          <a:p>
            <a:r>
              <a:rPr lang="sv-SE" dirty="0" smtClean="0"/>
              <a:t>The register </a:t>
            </a:r>
            <a:r>
              <a:rPr lang="sv-SE" dirty="0" err="1" smtClean="0"/>
              <a:t>file</a:t>
            </a:r>
            <a:r>
              <a:rPr lang="sv-SE" dirty="0" smtClean="0"/>
              <a:t> I </a:t>
            </a:r>
            <a:r>
              <a:rPr lang="sv-SE" dirty="0" err="1" smtClean="0"/>
              <a:t>have</a:t>
            </a:r>
            <a:r>
              <a:rPr lang="sv-SE" dirty="0" smtClean="0"/>
              <a:t> </a:t>
            </a:r>
            <a:r>
              <a:rPr lang="sv-SE" dirty="0" err="1" smtClean="0"/>
              <a:t>modified</a:t>
            </a:r>
            <a:r>
              <a:rPr lang="sv-SE" dirty="0" smtClean="0"/>
              <a:t> to </a:t>
            </a:r>
            <a:r>
              <a:rPr lang="sv-SE" dirty="0" err="1" smtClean="0"/>
              <a:t>include</a:t>
            </a:r>
            <a:r>
              <a:rPr lang="sv-SE" dirty="0" smtClean="0"/>
              <a:t> 40 different 32 bit registers </a:t>
            </a:r>
          </a:p>
          <a:p>
            <a:r>
              <a:rPr lang="sv-SE" dirty="0" err="1"/>
              <a:t>Modifying</a:t>
            </a:r>
            <a:r>
              <a:rPr lang="sv-SE" dirty="0"/>
              <a:t> a register to a different hexadecimal </a:t>
            </a:r>
            <a:r>
              <a:rPr lang="sv-SE" dirty="0" err="1"/>
              <a:t>value</a:t>
            </a:r>
            <a:r>
              <a:rPr lang="sv-SE" dirty="0"/>
              <a:t> </a:t>
            </a:r>
            <a:r>
              <a:rPr lang="sv-SE" dirty="0" err="1"/>
              <a:t>each</a:t>
            </a:r>
            <a:r>
              <a:rPr lang="sv-SE" dirty="0"/>
              <a:t> </a:t>
            </a:r>
            <a:r>
              <a:rPr lang="sv-SE" dirty="0" err="1"/>
              <a:t>time</a:t>
            </a:r>
            <a:r>
              <a:rPr lang="sv-SE" dirty="0"/>
              <a:t> </a:t>
            </a:r>
            <a:r>
              <a:rPr lang="sv-SE" dirty="0" err="1"/>
              <a:t>you</a:t>
            </a:r>
            <a:r>
              <a:rPr lang="sv-SE" dirty="0"/>
              <a:t> </a:t>
            </a:r>
            <a:r>
              <a:rPr lang="sv-SE" dirty="0" err="1"/>
              <a:t>compile</a:t>
            </a:r>
            <a:r>
              <a:rPr lang="sv-SE" dirty="0"/>
              <a:t> is </a:t>
            </a:r>
            <a:r>
              <a:rPr lang="sv-SE" dirty="0" err="1"/>
              <a:t>helpful</a:t>
            </a:r>
            <a:r>
              <a:rPr lang="sv-SE" dirty="0"/>
              <a:t> </a:t>
            </a:r>
            <a:r>
              <a:rPr lang="sv-SE" dirty="0" err="1"/>
              <a:t>because</a:t>
            </a:r>
            <a:r>
              <a:rPr lang="sv-SE" dirty="0"/>
              <a:t> </a:t>
            </a:r>
            <a:r>
              <a:rPr lang="sv-SE" dirty="0" err="1"/>
              <a:t>then</a:t>
            </a:r>
            <a:r>
              <a:rPr lang="sv-SE" dirty="0"/>
              <a:t> </a:t>
            </a:r>
            <a:r>
              <a:rPr lang="sv-SE" dirty="0" err="1"/>
              <a:t>you</a:t>
            </a:r>
            <a:r>
              <a:rPr lang="sv-SE" dirty="0"/>
              <a:t> </a:t>
            </a:r>
            <a:r>
              <a:rPr lang="sv-SE" dirty="0" err="1"/>
              <a:t>can</a:t>
            </a:r>
            <a:r>
              <a:rPr lang="sv-SE" dirty="0"/>
              <a:t> </a:t>
            </a:r>
            <a:r>
              <a:rPr lang="sv-SE" dirty="0" err="1"/>
              <a:t>confirm</a:t>
            </a:r>
            <a:r>
              <a:rPr lang="sv-SE" dirty="0"/>
              <a:t> </a:t>
            </a:r>
            <a:r>
              <a:rPr lang="sv-SE" dirty="0" err="1"/>
              <a:t>that</a:t>
            </a:r>
            <a:r>
              <a:rPr lang="sv-SE" dirty="0"/>
              <a:t> </a:t>
            </a:r>
            <a:r>
              <a:rPr lang="sv-SE" dirty="0" err="1"/>
              <a:t>your</a:t>
            </a:r>
            <a:r>
              <a:rPr lang="sv-SE" dirty="0"/>
              <a:t> </a:t>
            </a:r>
            <a:r>
              <a:rPr lang="sv-SE" dirty="0" err="1"/>
              <a:t>compilation</a:t>
            </a:r>
            <a:r>
              <a:rPr lang="sv-SE" dirty="0"/>
              <a:t> </a:t>
            </a:r>
            <a:r>
              <a:rPr lang="sv-SE" dirty="0" err="1"/>
              <a:t>was</a:t>
            </a:r>
            <a:r>
              <a:rPr lang="sv-SE" dirty="0"/>
              <a:t> </a:t>
            </a:r>
            <a:r>
              <a:rPr lang="sv-SE" dirty="0" err="1"/>
              <a:t>sucessful</a:t>
            </a:r>
            <a:r>
              <a:rPr lang="sv-SE" dirty="0"/>
              <a:t> (</a:t>
            </a:r>
            <a:r>
              <a:rPr lang="sv-SE" dirty="0" err="1"/>
              <a:t>see</a:t>
            </a:r>
            <a:r>
              <a:rPr lang="sv-SE" dirty="0"/>
              <a:t> reg_0x38_in) </a:t>
            </a:r>
          </a:p>
          <a:p>
            <a:r>
              <a:rPr lang="sv-SE" dirty="0" smtClean="0"/>
              <a:t>Note: </a:t>
            </a:r>
            <a:r>
              <a:rPr lang="sv-SE" dirty="0" err="1" smtClean="0"/>
              <a:t>these</a:t>
            </a:r>
            <a:r>
              <a:rPr lang="sv-SE" dirty="0" smtClean="0"/>
              <a:t> </a:t>
            </a:r>
            <a:r>
              <a:rPr lang="sv-SE" dirty="0" err="1" smtClean="0"/>
              <a:t>are</a:t>
            </a:r>
            <a:r>
              <a:rPr lang="sv-SE" dirty="0" smtClean="0"/>
              <a:t> wires going </a:t>
            </a:r>
            <a:r>
              <a:rPr lang="sv-SE" dirty="0" err="1" smtClean="0"/>
              <a:t>into</a:t>
            </a:r>
            <a:r>
              <a:rPr lang="sv-SE" dirty="0" smtClean="0"/>
              <a:t> a register </a:t>
            </a:r>
            <a:r>
              <a:rPr lang="sv-SE" dirty="0" err="1" smtClean="0"/>
              <a:t>files</a:t>
            </a:r>
            <a:r>
              <a:rPr lang="sv-SE" dirty="0" smtClean="0"/>
              <a:t>, </a:t>
            </a:r>
            <a:r>
              <a:rPr lang="sv-SE" dirty="0" err="1" smtClean="0"/>
              <a:t>which</a:t>
            </a:r>
            <a:r>
              <a:rPr lang="sv-SE" dirty="0" smtClean="0"/>
              <a:t> is </a:t>
            </a:r>
            <a:r>
              <a:rPr lang="sv-SE" dirty="0" err="1" smtClean="0"/>
              <a:t>why</a:t>
            </a:r>
            <a:r>
              <a:rPr lang="sv-SE" dirty="0" smtClean="0"/>
              <a:t> </a:t>
            </a:r>
            <a:r>
              <a:rPr lang="sv-SE" dirty="0" err="1" smtClean="0"/>
              <a:t>they</a:t>
            </a:r>
            <a:r>
              <a:rPr lang="sv-SE" dirty="0" smtClean="0"/>
              <a:t> </a:t>
            </a:r>
            <a:r>
              <a:rPr lang="sv-SE" dirty="0" err="1" smtClean="0"/>
              <a:t>are</a:t>
            </a:r>
            <a:r>
              <a:rPr lang="sv-SE" dirty="0" smtClean="0"/>
              <a:t> </a:t>
            </a:r>
            <a:r>
              <a:rPr lang="sv-SE" dirty="0" err="1" smtClean="0"/>
              <a:t>assigned</a:t>
            </a:r>
            <a:r>
              <a:rPr lang="sv-SE" dirty="0" smtClean="0"/>
              <a:t> as wires </a:t>
            </a:r>
            <a:endParaRPr lang="sv-SE" dirty="0"/>
          </a:p>
        </p:txBody>
      </p:sp>
      <p:pic>
        <p:nvPicPr>
          <p:cNvPr id="4" name="Picture 3"/>
          <p:cNvPicPr>
            <a:picLocks noChangeAspect="1"/>
          </p:cNvPicPr>
          <p:nvPr/>
        </p:nvPicPr>
        <p:blipFill rotWithShape="1">
          <a:blip r:embed="rId2"/>
          <a:srcRect l="39042" t="17165" r="18416" b="33398"/>
          <a:stretch/>
        </p:blipFill>
        <p:spPr>
          <a:xfrm>
            <a:off x="529388" y="1690688"/>
            <a:ext cx="5943601" cy="3885210"/>
          </a:xfrm>
          <a:prstGeom prst="rect">
            <a:avLst/>
          </a:prstGeom>
        </p:spPr>
      </p:pic>
      <p:sp>
        <p:nvSpPr>
          <p:cNvPr id="5" name="Content Placeholder 2"/>
          <p:cNvSpPr txBox="1">
            <a:spLocks/>
          </p:cNvSpPr>
          <p:nvPr/>
        </p:nvSpPr>
        <p:spPr>
          <a:xfrm>
            <a:off x="465221" y="5646822"/>
            <a:ext cx="5702968" cy="109963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dirty="0" smtClean="0"/>
              <a:t>-A snapshot </a:t>
            </a:r>
            <a:r>
              <a:rPr lang="sv-SE" dirty="0" err="1" smtClean="0"/>
              <a:t>of</a:t>
            </a:r>
            <a:r>
              <a:rPr lang="sv-SE" dirty="0" smtClean="0"/>
              <a:t> </a:t>
            </a:r>
            <a:r>
              <a:rPr lang="sv-SE" dirty="0" err="1" smtClean="0"/>
              <a:t>how</a:t>
            </a:r>
            <a:r>
              <a:rPr lang="sv-SE" dirty="0" smtClean="0"/>
              <a:t> I </a:t>
            </a:r>
            <a:r>
              <a:rPr lang="sv-SE" dirty="0" err="1" smtClean="0"/>
              <a:t>tested</a:t>
            </a:r>
            <a:r>
              <a:rPr lang="sv-SE" dirty="0" smtClean="0"/>
              <a:t> </a:t>
            </a:r>
            <a:r>
              <a:rPr lang="sv-SE" dirty="0" err="1" smtClean="0"/>
              <a:t>various</a:t>
            </a:r>
            <a:r>
              <a:rPr lang="sv-SE" dirty="0" smtClean="0"/>
              <a:t> data </a:t>
            </a:r>
            <a:r>
              <a:rPr lang="sv-SE" dirty="0" err="1" smtClean="0"/>
              <a:t>values</a:t>
            </a:r>
            <a:r>
              <a:rPr lang="sv-SE" dirty="0" smtClean="0"/>
              <a:t> by </a:t>
            </a:r>
            <a:r>
              <a:rPr lang="sv-SE" dirty="0" err="1" smtClean="0"/>
              <a:t>sticking</a:t>
            </a:r>
            <a:r>
              <a:rPr lang="sv-SE" dirty="0" smtClean="0"/>
              <a:t> </a:t>
            </a:r>
            <a:r>
              <a:rPr lang="sv-SE" dirty="0" err="1" smtClean="0"/>
              <a:t>them</a:t>
            </a:r>
            <a:r>
              <a:rPr lang="sv-SE" dirty="0" smtClean="0"/>
              <a:t> in a register and </a:t>
            </a:r>
            <a:r>
              <a:rPr lang="sv-SE" dirty="0" err="1" smtClean="0"/>
              <a:t>reading</a:t>
            </a:r>
            <a:r>
              <a:rPr lang="sv-SE" dirty="0" smtClean="0"/>
              <a:t> it </a:t>
            </a:r>
            <a:r>
              <a:rPr lang="sv-SE" dirty="0" err="1" smtClean="0"/>
              <a:t>out</a:t>
            </a:r>
            <a:r>
              <a:rPr lang="sv-SE" dirty="0" smtClean="0"/>
              <a:t> later </a:t>
            </a:r>
          </a:p>
          <a:p>
            <a:pPr marL="0" indent="0">
              <a:buNone/>
            </a:pPr>
            <a:r>
              <a:rPr lang="sv-SE" dirty="0" smtClean="0"/>
              <a:t>-I </a:t>
            </a:r>
            <a:r>
              <a:rPr lang="sv-SE" dirty="0" err="1" smtClean="0"/>
              <a:t>would</a:t>
            </a:r>
            <a:r>
              <a:rPr lang="sv-SE" dirty="0" smtClean="0"/>
              <a:t> set a </a:t>
            </a:r>
            <a:r>
              <a:rPr lang="sv-SE" dirty="0" err="1" smtClean="0"/>
              <a:t>lot</a:t>
            </a:r>
            <a:r>
              <a:rPr lang="sv-SE" dirty="0" smtClean="0"/>
              <a:t> </a:t>
            </a:r>
            <a:r>
              <a:rPr lang="sv-SE" dirty="0" err="1" smtClean="0"/>
              <a:t>of</a:t>
            </a:r>
            <a:r>
              <a:rPr lang="sv-SE" dirty="0" smtClean="0"/>
              <a:t> </a:t>
            </a:r>
            <a:r>
              <a:rPr lang="sv-SE" dirty="0" err="1" smtClean="0"/>
              <a:t>intermediate</a:t>
            </a:r>
            <a:r>
              <a:rPr lang="sv-SE" dirty="0" smtClean="0"/>
              <a:t> </a:t>
            </a:r>
            <a:r>
              <a:rPr lang="sv-SE" dirty="0" err="1" smtClean="0"/>
              <a:t>calculations</a:t>
            </a:r>
            <a:r>
              <a:rPr lang="sv-SE" dirty="0" smtClean="0"/>
              <a:t> </a:t>
            </a:r>
            <a:r>
              <a:rPr lang="sv-SE" dirty="0" err="1" smtClean="0"/>
              <a:t>equal</a:t>
            </a:r>
            <a:r>
              <a:rPr lang="sv-SE" dirty="0" smtClean="0"/>
              <a:t> to the register so </a:t>
            </a:r>
            <a:r>
              <a:rPr lang="sv-SE" dirty="0" err="1" smtClean="0"/>
              <a:t>that</a:t>
            </a:r>
            <a:r>
              <a:rPr lang="sv-SE" dirty="0" smtClean="0"/>
              <a:t> I </a:t>
            </a:r>
            <a:r>
              <a:rPr lang="sv-SE" dirty="0" err="1" smtClean="0"/>
              <a:t>could</a:t>
            </a:r>
            <a:r>
              <a:rPr lang="sv-SE" dirty="0" smtClean="0"/>
              <a:t> </a:t>
            </a:r>
            <a:r>
              <a:rPr lang="sv-SE" dirty="0" err="1" smtClean="0"/>
              <a:t>trace</a:t>
            </a:r>
            <a:r>
              <a:rPr lang="sv-SE" dirty="0" smtClean="0"/>
              <a:t> back </a:t>
            </a:r>
            <a:r>
              <a:rPr lang="sv-SE" dirty="0" err="1" smtClean="0"/>
              <a:t>errors</a:t>
            </a:r>
            <a:r>
              <a:rPr lang="sv-SE" dirty="0" smtClean="0"/>
              <a:t> and </a:t>
            </a:r>
            <a:r>
              <a:rPr lang="sv-SE" dirty="0" err="1" smtClean="0"/>
              <a:t>see</a:t>
            </a:r>
            <a:r>
              <a:rPr lang="sv-SE" dirty="0" smtClean="0"/>
              <a:t> at </a:t>
            </a:r>
            <a:r>
              <a:rPr lang="sv-SE" dirty="0" err="1" smtClean="0"/>
              <a:t>what</a:t>
            </a:r>
            <a:r>
              <a:rPr lang="sv-SE" dirty="0" smtClean="0"/>
              <a:t> step </a:t>
            </a:r>
            <a:r>
              <a:rPr lang="sv-SE" dirty="0" err="1" smtClean="0"/>
              <a:t>did</a:t>
            </a:r>
            <a:r>
              <a:rPr lang="sv-SE" dirty="0" smtClean="0"/>
              <a:t> my </a:t>
            </a:r>
            <a:r>
              <a:rPr lang="sv-SE" dirty="0" err="1" smtClean="0"/>
              <a:t>calculations</a:t>
            </a:r>
            <a:r>
              <a:rPr lang="sv-SE" dirty="0" smtClean="0"/>
              <a:t> </a:t>
            </a:r>
            <a:r>
              <a:rPr lang="sv-SE" dirty="0" err="1" smtClean="0"/>
              <a:t>fail</a:t>
            </a:r>
            <a:endParaRPr lang="sv-SE" dirty="0" smtClean="0"/>
          </a:p>
        </p:txBody>
      </p:sp>
    </p:spTree>
    <p:extLst>
      <p:ext uri="{BB962C8B-B14F-4D97-AF65-F5344CB8AC3E}">
        <p14:creationId xmlns:p14="http://schemas.microsoft.com/office/powerpoint/2010/main" val="597873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Control Registers in Visual Studios </a:t>
            </a:r>
            <a:endParaRPr lang="sv-SE" dirty="0"/>
          </a:p>
        </p:txBody>
      </p:sp>
      <p:sp>
        <p:nvSpPr>
          <p:cNvPr id="3" name="Content Placeholder 2"/>
          <p:cNvSpPr>
            <a:spLocks noGrp="1"/>
          </p:cNvSpPr>
          <p:nvPr>
            <p:ph idx="1"/>
          </p:nvPr>
        </p:nvSpPr>
        <p:spPr>
          <a:xfrm>
            <a:off x="200527" y="2486527"/>
            <a:ext cx="10756231" cy="2470484"/>
          </a:xfrm>
        </p:spPr>
        <p:txBody>
          <a:bodyPr>
            <a:normAutofit lnSpcReduction="10000"/>
          </a:bodyPr>
          <a:lstStyle/>
          <a:p>
            <a:r>
              <a:rPr lang="sv-SE" dirty="0" err="1" smtClean="0"/>
              <a:t>Here</a:t>
            </a:r>
            <a:r>
              <a:rPr lang="sv-SE" dirty="0" smtClean="0"/>
              <a:t> is the setup for </a:t>
            </a:r>
            <a:r>
              <a:rPr lang="sv-SE" dirty="0" err="1" smtClean="0"/>
              <a:t>writing</a:t>
            </a:r>
            <a:r>
              <a:rPr lang="sv-SE" dirty="0" smtClean="0"/>
              <a:t> to the registers. </a:t>
            </a:r>
          </a:p>
          <a:p>
            <a:r>
              <a:rPr lang="sv-SE" dirty="0" smtClean="0"/>
              <a:t>(</a:t>
            </a:r>
            <a:r>
              <a:rPr lang="sv-SE" dirty="0" err="1" smtClean="0"/>
              <a:t>above</a:t>
            </a:r>
            <a:r>
              <a:rPr lang="sv-SE" dirty="0" smtClean="0"/>
              <a:t>) </a:t>
            </a:r>
            <a:r>
              <a:rPr lang="sv-SE" dirty="0" err="1" smtClean="0"/>
              <a:t>Following</a:t>
            </a:r>
            <a:r>
              <a:rPr lang="sv-SE" dirty="0" smtClean="0"/>
              <a:t> Register 40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that</a:t>
            </a:r>
            <a:r>
              <a:rPr lang="sv-SE" dirty="0" smtClean="0"/>
              <a:t> at </a:t>
            </a:r>
            <a:r>
              <a:rPr lang="sv-SE" dirty="0" err="1" smtClean="0"/>
              <a:t>first</a:t>
            </a:r>
            <a:r>
              <a:rPr lang="sv-SE" dirty="0" smtClean="0"/>
              <a:t> in the CHECKADQ() is a default </a:t>
            </a:r>
            <a:r>
              <a:rPr lang="sv-SE" dirty="0" err="1" smtClean="0"/>
              <a:t>setting</a:t>
            </a:r>
            <a:r>
              <a:rPr lang="sv-SE" dirty="0" smtClean="0"/>
              <a:t> the data is set to 1, </a:t>
            </a:r>
            <a:r>
              <a:rPr lang="sv-SE" dirty="0" err="1" smtClean="0"/>
              <a:t>which</a:t>
            </a:r>
            <a:r>
              <a:rPr lang="sv-SE" dirty="0" smtClean="0"/>
              <a:t> is the </a:t>
            </a:r>
            <a:r>
              <a:rPr lang="sv-SE" dirty="0" err="1" smtClean="0"/>
              <a:t>reset</a:t>
            </a:r>
            <a:r>
              <a:rPr lang="sv-SE" dirty="0" smtClean="0"/>
              <a:t> </a:t>
            </a:r>
            <a:r>
              <a:rPr lang="sv-SE" dirty="0" err="1" smtClean="0"/>
              <a:t>value</a:t>
            </a:r>
            <a:r>
              <a:rPr lang="sv-SE" dirty="0" smtClean="0"/>
              <a:t> for the valid signal in </a:t>
            </a:r>
            <a:r>
              <a:rPr lang="sv-SE" dirty="0" err="1" smtClean="0"/>
              <a:t>Vivado</a:t>
            </a:r>
            <a:r>
              <a:rPr lang="sv-SE" dirty="0" smtClean="0"/>
              <a:t> </a:t>
            </a:r>
          </a:p>
          <a:p>
            <a:r>
              <a:rPr lang="sv-SE" dirty="0" smtClean="0"/>
              <a:t>(</a:t>
            </a:r>
            <a:r>
              <a:rPr lang="sv-SE" dirty="0" err="1" smtClean="0"/>
              <a:t>below</a:t>
            </a:r>
            <a:r>
              <a:rPr lang="sv-SE" dirty="0" smtClean="0"/>
              <a:t>) </a:t>
            </a:r>
            <a:r>
              <a:rPr lang="sv-SE" dirty="0" err="1" smtClean="0"/>
              <a:t>Once</a:t>
            </a:r>
            <a:r>
              <a:rPr lang="sv-SE" dirty="0" smtClean="0"/>
              <a:t> the </a:t>
            </a:r>
            <a:r>
              <a:rPr lang="sv-SE" dirty="0" err="1" smtClean="0"/>
              <a:t>Digitizer</a:t>
            </a:r>
            <a:r>
              <a:rPr lang="sv-SE" dirty="0" smtClean="0"/>
              <a:t> is </a:t>
            </a:r>
            <a:r>
              <a:rPr lang="sv-SE" dirty="0" err="1" smtClean="0"/>
              <a:t>turned</a:t>
            </a:r>
            <a:r>
              <a:rPr lang="sv-SE" dirty="0" smtClean="0"/>
              <a:t> on </a:t>
            </a:r>
            <a:r>
              <a:rPr lang="sv-SE" dirty="0" err="1" smtClean="0"/>
              <a:t>we</a:t>
            </a:r>
            <a:r>
              <a:rPr lang="sv-SE" dirty="0" smtClean="0"/>
              <a:t> </a:t>
            </a:r>
            <a:r>
              <a:rPr lang="sv-SE" dirty="0" err="1" smtClean="0"/>
              <a:t>write</a:t>
            </a:r>
            <a:r>
              <a:rPr lang="sv-SE" dirty="0" smtClean="0"/>
              <a:t> </a:t>
            </a:r>
            <a:r>
              <a:rPr lang="sv-SE" dirty="0" err="1" smtClean="0"/>
              <a:t>again</a:t>
            </a:r>
            <a:r>
              <a:rPr lang="sv-SE" dirty="0" smtClean="0"/>
              <a:t> to the register, </a:t>
            </a:r>
            <a:r>
              <a:rPr lang="sv-SE" dirty="0" err="1" smtClean="0"/>
              <a:t>this</a:t>
            </a:r>
            <a:r>
              <a:rPr lang="sv-SE" dirty="0" smtClean="0"/>
              <a:t> </a:t>
            </a:r>
            <a:r>
              <a:rPr lang="sv-SE" dirty="0" err="1" smtClean="0"/>
              <a:t>time</a:t>
            </a:r>
            <a:r>
              <a:rPr lang="sv-SE" dirty="0" smtClean="0"/>
              <a:t> a ’0’ to </a:t>
            </a:r>
            <a:r>
              <a:rPr lang="sv-SE" dirty="0" err="1" smtClean="0"/>
              <a:t>turn</a:t>
            </a:r>
            <a:r>
              <a:rPr lang="sv-SE" dirty="0" smtClean="0"/>
              <a:t> </a:t>
            </a:r>
            <a:r>
              <a:rPr lang="sv-SE" dirty="0" err="1" smtClean="0"/>
              <a:t>of</a:t>
            </a:r>
            <a:r>
              <a:rPr lang="sv-SE" dirty="0" smtClean="0"/>
              <a:t> the </a:t>
            </a:r>
            <a:r>
              <a:rPr lang="sv-SE" dirty="0" err="1" smtClean="0"/>
              <a:t>clear</a:t>
            </a:r>
            <a:r>
              <a:rPr lang="sv-SE" dirty="0" smtClean="0"/>
              <a:t> and </a:t>
            </a:r>
            <a:r>
              <a:rPr lang="sv-SE" dirty="0" err="1" smtClean="0"/>
              <a:t>allow</a:t>
            </a:r>
            <a:r>
              <a:rPr lang="sv-SE" dirty="0" smtClean="0"/>
              <a:t> </a:t>
            </a:r>
            <a:r>
              <a:rPr lang="sv-SE" dirty="0" err="1" smtClean="0"/>
              <a:t>measuring</a:t>
            </a:r>
            <a:r>
              <a:rPr lang="sv-SE" dirty="0" smtClean="0"/>
              <a:t> </a:t>
            </a:r>
            <a:endParaRPr lang="sv-SE" dirty="0"/>
          </a:p>
        </p:txBody>
      </p:sp>
      <p:pic>
        <p:nvPicPr>
          <p:cNvPr id="4" name="Picture 3"/>
          <p:cNvPicPr>
            <a:picLocks noChangeAspect="1"/>
          </p:cNvPicPr>
          <p:nvPr/>
        </p:nvPicPr>
        <p:blipFill rotWithShape="1">
          <a:blip r:embed="rId2"/>
          <a:srcRect l="4449" t="34419" r="44202" b="56712"/>
          <a:stretch/>
        </p:blipFill>
        <p:spPr>
          <a:xfrm>
            <a:off x="344906" y="1509839"/>
            <a:ext cx="8371321" cy="813301"/>
          </a:xfrm>
          <a:prstGeom prst="rect">
            <a:avLst/>
          </a:prstGeom>
        </p:spPr>
      </p:pic>
      <p:pic>
        <p:nvPicPr>
          <p:cNvPr id="6" name="Picture 5"/>
          <p:cNvPicPr>
            <a:picLocks noChangeAspect="1"/>
          </p:cNvPicPr>
          <p:nvPr/>
        </p:nvPicPr>
        <p:blipFill rotWithShape="1">
          <a:blip r:embed="rId3"/>
          <a:srcRect l="4146" t="53971" r="55140" b="35416"/>
          <a:stretch/>
        </p:blipFill>
        <p:spPr>
          <a:xfrm>
            <a:off x="344906" y="5095124"/>
            <a:ext cx="8970664" cy="1315452"/>
          </a:xfrm>
          <a:prstGeom prst="rect">
            <a:avLst/>
          </a:prstGeom>
        </p:spPr>
      </p:pic>
    </p:spTree>
    <p:extLst>
      <p:ext uri="{BB962C8B-B14F-4D97-AF65-F5344CB8AC3E}">
        <p14:creationId xmlns:p14="http://schemas.microsoft.com/office/powerpoint/2010/main" val="18869468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Writing and Reading Registers in C </a:t>
            </a:r>
            <a:r>
              <a:rPr lang="sv-SE" dirty="0" err="1" smtClean="0"/>
              <a:t>Code</a:t>
            </a:r>
            <a:r>
              <a:rPr lang="sv-SE" dirty="0" smtClean="0"/>
              <a:t> </a:t>
            </a:r>
            <a:endParaRPr lang="sv-SE" dirty="0"/>
          </a:p>
        </p:txBody>
      </p:sp>
      <p:sp>
        <p:nvSpPr>
          <p:cNvPr id="3" name="Content Placeholder 2"/>
          <p:cNvSpPr>
            <a:spLocks noGrp="1"/>
          </p:cNvSpPr>
          <p:nvPr>
            <p:ph idx="1"/>
          </p:nvPr>
        </p:nvSpPr>
        <p:spPr>
          <a:xfrm>
            <a:off x="5630779" y="1860883"/>
            <a:ext cx="6144125" cy="4283995"/>
          </a:xfrm>
        </p:spPr>
        <p:txBody>
          <a:bodyPr>
            <a:normAutofit fontScale="62500" lnSpcReduction="20000"/>
          </a:bodyPr>
          <a:lstStyle/>
          <a:p>
            <a:pPr marL="0" indent="0">
              <a:buNone/>
            </a:pPr>
            <a:r>
              <a:rPr lang="sv-SE" b="1" dirty="0" err="1" smtClean="0"/>
              <a:t>WriteUserRegister</a:t>
            </a:r>
            <a:r>
              <a:rPr lang="sv-SE" dirty="0" smtClean="0"/>
              <a:t>( </a:t>
            </a:r>
            <a:r>
              <a:rPr lang="sv-SE" dirty="0" err="1" smtClean="0">
                <a:solidFill>
                  <a:schemeClr val="accent6">
                    <a:lumMod val="75000"/>
                  </a:schemeClr>
                </a:solidFill>
              </a:rPr>
              <a:t>ul_target</a:t>
            </a:r>
            <a:r>
              <a:rPr lang="sv-SE" dirty="0" smtClean="0"/>
              <a:t>, </a:t>
            </a:r>
            <a:r>
              <a:rPr lang="sv-SE" dirty="0" err="1" smtClean="0">
                <a:solidFill>
                  <a:schemeClr val="accent5">
                    <a:lumMod val="75000"/>
                  </a:schemeClr>
                </a:solidFill>
              </a:rPr>
              <a:t>regnum</a:t>
            </a:r>
            <a:r>
              <a:rPr lang="sv-SE" dirty="0" smtClean="0"/>
              <a:t>, </a:t>
            </a:r>
            <a:r>
              <a:rPr lang="sv-SE" dirty="0" smtClean="0">
                <a:solidFill>
                  <a:schemeClr val="accent4">
                    <a:lumMod val="75000"/>
                  </a:schemeClr>
                </a:solidFill>
              </a:rPr>
              <a:t>mask</a:t>
            </a:r>
            <a:r>
              <a:rPr lang="sv-SE" dirty="0" smtClean="0"/>
              <a:t>, </a:t>
            </a:r>
            <a:r>
              <a:rPr lang="sv-SE" dirty="0" smtClean="0">
                <a:solidFill>
                  <a:schemeClr val="accent2">
                    <a:lumMod val="75000"/>
                  </a:schemeClr>
                </a:solidFill>
              </a:rPr>
              <a:t>data</a:t>
            </a:r>
            <a:r>
              <a:rPr lang="sv-SE" dirty="0" smtClean="0"/>
              <a:t>, </a:t>
            </a:r>
            <a:r>
              <a:rPr lang="sv-SE" dirty="0" smtClean="0">
                <a:solidFill>
                  <a:schemeClr val="accent1">
                    <a:lumMod val="75000"/>
                  </a:schemeClr>
                </a:solidFill>
              </a:rPr>
              <a:t>*</a:t>
            </a:r>
            <a:r>
              <a:rPr lang="sv-SE" dirty="0" err="1" smtClean="0">
                <a:solidFill>
                  <a:schemeClr val="accent1">
                    <a:lumMod val="75000"/>
                  </a:schemeClr>
                </a:solidFill>
              </a:rPr>
              <a:t>retval</a:t>
            </a:r>
            <a:r>
              <a:rPr lang="sv-SE" dirty="0" smtClean="0">
                <a:solidFill>
                  <a:schemeClr val="accent1">
                    <a:lumMod val="75000"/>
                  </a:schemeClr>
                </a:solidFill>
              </a:rPr>
              <a:t> </a:t>
            </a:r>
            <a:r>
              <a:rPr lang="sv-SE" dirty="0" smtClean="0"/>
              <a:t>);</a:t>
            </a:r>
          </a:p>
          <a:p>
            <a:pPr marL="0" indent="0">
              <a:buNone/>
            </a:pPr>
            <a:r>
              <a:rPr lang="sv-SE" dirty="0" smtClean="0"/>
              <a:t> -</a:t>
            </a:r>
            <a:r>
              <a:rPr lang="sv-SE" dirty="0" smtClean="0">
                <a:solidFill>
                  <a:schemeClr val="accent6">
                    <a:lumMod val="75000"/>
                  </a:schemeClr>
                </a:solidFill>
              </a:rPr>
              <a:t> </a:t>
            </a:r>
            <a:r>
              <a:rPr lang="sv-SE" dirty="0" err="1">
                <a:solidFill>
                  <a:schemeClr val="accent6">
                    <a:lumMod val="75000"/>
                  </a:schemeClr>
                </a:solidFill>
              </a:rPr>
              <a:t>ul_target</a:t>
            </a:r>
            <a:r>
              <a:rPr lang="sv-SE" dirty="0">
                <a:solidFill>
                  <a:schemeClr val="accent6">
                    <a:lumMod val="75000"/>
                  </a:schemeClr>
                </a:solidFill>
              </a:rPr>
              <a:t> </a:t>
            </a:r>
            <a:r>
              <a:rPr lang="sv-SE" dirty="0" smtClean="0"/>
              <a:t>: 1 or 2 (</a:t>
            </a:r>
            <a:r>
              <a:rPr lang="sv-SE" dirty="0" err="1" smtClean="0"/>
              <a:t>writing</a:t>
            </a:r>
            <a:r>
              <a:rPr lang="sv-SE" dirty="0" smtClean="0"/>
              <a:t> to </a:t>
            </a:r>
            <a:r>
              <a:rPr lang="sv-SE" dirty="0" err="1" smtClean="0"/>
              <a:t>userlogic</a:t>
            </a:r>
            <a:r>
              <a:rPr lang="sv-SE" dirty="0" smtClean="0"/>
              <a:t> 1 or 2)</a:t>
            </a:r>
          </a:p>
          <a:p>
            <a:pPr marL="0" indent="0">
              <a:buNone/>
            </a:pPr>
            <a:r>
              <a:rPr lang="sv-SE" dirty="0" smtClean="0"/>
              <a:t>-</a:t>
            </a:r>
            <a:r>
              <a:rPr lang="sv-SE" dirty="0" smtClean="0">
                <a:solidFill>
                  <a:schemeClr val="accent5">
                    <a:lumMod val="75000"/>
                  </a:schemeClr>
                </a:solidFill>
              </a:rPr>
              <a:t> </a:t>
            </a:r>
            <a:r>
              <a:rPr lang="sv-SE" dirty="0" err="1">
                <a:solidFill>
                  <a:schemeClr val="accent5">
                    <a:lumMod val="75000"/>
                  </a:schemeClr>
                </a:solidFill>
              </a:rPr>
              <a:t>regnum</a:t>
            </a:r>
            <a:r>
              <a:rPr lang="sv-SE" dirty="0">
                <a:solidFill>
                  <a:schemeClr val="accent5">
                    <a:lumMod val="75000"/>
                  </a:schemeClr>
                </a:solidFill>
              </a:rPr>
              <a:t> </a:t>
            </a:r>
            <a:r>
              <a:rPr lang="sv-SE" dirty="0" smtClean="0"/>
              <a:t>: register </a:t>
            </a:r>
            <a:r>
              <a:rPr lang="sv-SE" dirty="0" err="1" smtClean="0"/>
              <a:t>number</a:t>
            </a:r>
            <a:r>
              <a:rPr lang="sv-SE" dirty="0" smtClean="0"/>
              <a:t> (0x10 to 0x40)</a:t>
            </a:r>
          </a:p>
          <a:p>
            <a:pPr marL="0" indent="0">
              <a:buNone/>
            </a:pPr>
            <a:r>
              <a:rPr lang="sv-SE" dirty="0" smtClean="0"/>
              <a:t>-</a:t>
            </a:r>
            <a:r>
              <a:rPr lang="sv-SE" dirty="0" smtClean="0">
                <a:solidFill>
                  <a:schemeClr val="accent4">
                    <a:lumMod val="75000"/>
                  </a:schemeClr>
                </a:solidFill>
              </a:rPr>
              <a:t> </a:t>
            </a:r>
            <a:r>
              <a:rPr lang="sv-SE" dirty="0">
                <a:solidFill>
                  <a:schemeClr val="accent4">
                    <a:lumMod val="75000"/>
                  </a:schemeClr>
                </a:solidFill>
              </a:rPr>
              <a:t>mask </a:t>
            </a:r>
            <a:r>
              <a:rPr lang="sv-SE" dirty="0" smtClean="0"/>
              <a:t>: </a:t>
            </a:r>
            <a:r>
              <a:rPr lang="sv-SE" dirty="0" err="1" smtClean="0"/>
              <a:t>this</a:t>
            </a:r>
            <a:r>
              <a:rPr lang="sv-SE" dirty="0" smtClean="0"/>
              <a:t> </a:t>
            </a:r>
            <a:r>
              <a:rPr lang="sv-SE" dirty="0" err="1" smtClean="0"/>
              <a:t>performs</a:t>
            </a:r>
            <a:r>
              <a:rPr lang="sv-SE" dirty="0" smtClean="0"/>
              <a:t> a negative mask (the bits </a:t>
            </a:r>
            <a:r>
              <a:rPr lang="sv-SE" dirty="0" err="1" smtClean="0"/>
              <a:t>that</a:t>
            </a:r>
            <a:r>
              <a:rPr lang="sv-SE" dirty="0" smtClean="0"/>
              <a:t> </a:t>
            </a:r>
            <a:r>
              <a:rPr lang="sv-SE" dirty="0" err="1" smtClean="0"/>
              <a:t>are</a:t>
            </a:r>
            <a:r>
              <a:rPr lang="sv-SE" dirty="0" smtClean="0"/>
              <a:t> 0 </a:t>
            </a:r>
            <a:r>
              <a:rPr lang="sv-SE" dirty="0" err="1" smtClean="0"/>
              <a:t>here</a:t>
            </a:r>
            <a:r>
              <a:rPr lang="sv-SE" dirty="0" smtClean="0"/>
              <a:t> </a:t>
            </a:r>
            <a:r>
              <a:rPr lang="sv-SE" dirty="0" err="1" smtClean="0"/>
              <a:t>are</a:t>
            </a:r>
            <a:r>
              <a:rPr lang="sv-SE" dirty="0" smtClean="0"/>
              <a:t> the 	bits </a:t>
            </a:r>
            <a:r>
              <a:rPr lang="sv-SE" dirty="0" err="1" smtClean="0"/>
              <a:t>that</a:t>
            </a:r>
            <a:r>
              <a:rPr lang="sv-SE" dirty="0" smtClean="0"/>
              <a:t> </a:t>
            </a:r>
            <a:r>
              <a:rPr lang="sv-SE" dirty="0" err="1" smtClean="0"/>
              <a:t>will</a:t>
            </a:r>
            <a:r>
              <a:rPr lang="sv-SE" dirty="0" smtClean="0"/>
              <a:t> be </a:t>
            </a:r>
            <a:r>
              <a:rPr lang="sv-SE" dirty="0" err="1" smtClean="0"/>
              <a:t>written</a:t>
            </a:r>
            <a:r>
              <a:rPr lang="sv-SE" dirty="0" smtClean="0"/>
              <a:t> to the register)</a:t>
            </a:r>
          </a:p>
          <a:p>
            <a:pPr marL="0" indent="0">
              <a:buNone/>
            </a:pPr>
            <a:r>
              <a:rPr lang="sv-SE" dirty="0" smtClean="0"/>
              <a:t>-</a:t>
            </a:r>
            <a:r>
              <a:rPr lang="sv-SE" dirty="0" smtClean="0">
                <a:solidFill>
                  <a:schemeClr val="accent2">
                    <a:lumMod val="75000"/>
                  </a:schemeClr>
                </a:solidFill>
              </a:rPr>
              <a:t> </a:t>
            </a:r>
            <a:r>
              <a:rPr lang="sv-SE" dirty="0">
                <a:solidFill>
                  <a:schemeClr val="accent2">
                    <a:lumMod val="75000"/>
                  </a:schemeClr>
                </a:solidFill>
              </a:rPr>
              <a:t>data </a:t>
            </a:r>
            <a:r>
              <a:rPr lang="sv-SE" dirty="0" smtClean="0"/>
              <a:t>: </a:t>
            </a:r>
            <a:r>
              <a:rPr lang="sv-SE" dirty="0" err="1" smtClean="0">
                <a:solidFill>
                  <a:schemeClr val="bg1">
                    <a:lumMod val="50000"/>
                  </a:schemeClr>
                </a:solidFill>
              </a:rPr>
              <a:t>unsigned</a:t>
            </a:r>
            <a:r>
              <a:rPr lang="sv-SE" dirty="0" smtClean="0">
                <a:solidFill>
                  <a:schemeClr val="bg1">
                    <a:lumMod val="50000"/>
                  </a:schemeClr>
                </a:solidFill>
              </a:rPr>
              <a:t> </a:t>
            </a:r>
            <a:r>
              <a:rPr lang="sv-SE" dirty="0" err="1" smtClean="0">
                <a:solidFill>
                  <a:schemeClr val="bg1">
                    <a:lumMod val="50000"/>
                  </a:schemeClr>
                </a:solidFill>
              </a:rPr>
              <a:t>int</a:t>
            </a:r>
            <a:r>
              <a:rPr lang="sv-SE" dirty="0" smtClean="0">
                <a:solidFill>
                  <a:schemeClr val="bg1">
                    <a:lumMod val="50000"/>
                  </a:schemeClr>
                </a:solidFill>
              </a:rPr>
              <a:t> </a:t>
            </a:r>
            <a:r>
              <a:rPr lang="sv-SE" dirty="0" smtClean="0"/>
              <a:t>data to </a:t>
            </a:r>
            <a:r>
              <a:rPr lang="sv-SE" dirty="0" err="1" smtClean="0"/>
              <a:t>write</a:t>
            </a:r>
            <a:r>
              <a:rPr lang="sv-SE" dirty="0" smtClean="0"/>
              <a:t> (</a:t>
            </a:r>
            <a:r>
              <a:rPr lang="sv-SE" dirty="0" err="1" smtClean="0"/>
              <a:t>will</a:t>
            </a:r>
            <a:r>
              <a:rPr lang="sv-SE" dirty="0" smtClean="0"/>
              <a:t> be </a:t>
            </a:r>
            <a:r>
              <a:rPr lang="sv-SE" dirty="0" err="1" smtClean="0"/>
              <a:t>masked</a:t>
            </a:r>
            <a:r>
              <a:rPr lang="sv-SE" dirty="0" smtClean="0"/>
              <a:t> by ’mask’ </a:t>
            </a:r>
            <a:r>
              <a:rPr lang="sv-SE" dirty="0" err="1" smtClean="0"/>
              <a:t>value</a:t>
            </a:r>
            <a:r>
              <a:rPr lang="sv-SE" dirty="0" smtClean="0"/>
              <a:t>) </a:t>
            </a:r>
          </a:p>
          <a:p>
            <a:pPr marL="0" indent="0">
              <a:buNone/>
            </a:pPr>
            <a:r>
              <a:rPr lang="sv-SE" dirty="0" smtClean="0"/>
              <a:t>- </a:t>
            </a:r>
            <a:r>
              <a:rPr lang="sv-SE" dirty="0">
                <a:solidFill>
                  <a:schemeClr val="accent1">
                    <a:lumMod val="75000"/>
                  </a:schemeClr>
                </a:solidFill>
              </a:rPr>
              <a:t>*</a:t>
            </a:r>
            <a:r>
              <a:rPr lang="sv-SE" dirty="0" err="1">
                <a:solidFill>
                  <a:schemeClr val="accent1">
                    <a:lumMod val="75000"/>
                  </a:schemeClr>
                </a:solidFill>
              </a:rPr>
              <a:t>retval</a:t>
            </a:r>
            <a:r>
              <a:rPr lang="sv-SE" dirty="0">
                <a:solidFill>
                  <a:schemeClr val="accent1">
                    <a:lumMod val="75000"/>
                  </a:schemeClr>
                </a:solidFill>
              </a:rPr>
              <a:t> </a:t>
            </a:r>
            <a:r>
              <a:rPr lang="sv-SE" dirty="0" smtClean="0"/>
              <a:t>: is a pointer to </a:t>
            </a:r>
            <a:r>
              <a:rPr lang="sv-SE" dirty="0" err="1" smtClean="0"/>
              <a:t>where</a:t>
            </a:r>
            <a:r>
              <a:rPr lang="sv-SE" dirty="0" smtClean="0"/>
              <a:t> the read </a:t>
            </a:r>
            <a:r>
              <a:rPr lang="sv-SE" dirty="0" err="1" smtClean="0"/>
              <a:t>result</a:t>
            </a:r>
            <a:r>
              <a:rPr lang="sv-SE" dirty="0" smtClean="0"/>
              <a:t> </a:t>
            </a:r>
            <a:r>
              <a:rPr lang="sv-SE" dirty="0" err="1" smtClean="0"/>
              <a:t>will</a:t>
            </a:r>
            <a:r>
              <a:rPr lang="sv-SE" dirty="0" smtClean="0"/>
              <a:t> be </a:t>
            </a:r>
            <a:r>
              <a:rPr lang="sv-SE" dirty="0" err="1" smtClean="0"/>
              <a:t>saved</a:t>
            </a:r>
            <a:r>
              <a:rPr lang="sv-SE" dirty="0" smtClean="0"/>
              <a:t> (NULL)</a:t>
            </a:r>
          </a:p>
          <a:p>
            <a:pPr marL="0" indent="0">
              <a:buNone/>
            </a:pPr>
            <a:endParaRPr lang="sv-SE" dirty="0" smtClean="0"/>
          </a:p>
          <a:p>
            <a:pPr marL="0" indent="0">
              <a:buNone/>
            </a:pPr>
            <a:r>
              <a:rPr lang="sv-SE" b="1" dirty="0" err="1" smtClean="0"/>
              <a:t>ReadUserRegister</a:t>
            </a:r>
            <a:r>
              <a:rPr lang="sv-SE" dirty="0" smtClean="0"/>
              <a:t>(</a:t>
            </a:r>
            <a:r>
              <a:rPr lang="sv-SE" dirty="0" err="1" smtClean="0">
                <a:solidFill>
                  <a:schemeClr val="accent6">
                    <a:lumMod val="75000"/>
                  </a:schemeClr>
                </a:solidFill>
              </a:rPr>
              <a:t>ul_target</a:t>
            </a:r>
            <a:r>
              <a:rPr lang="sv-SE" dirty="0" smtClean="0"/>
              <a:t>,</a:t>
            </a:r>
            <a:r>
              <a:rPr lang="sv-SE" dirty="0">
                <a:solidFill>
                  <a:schemeClr val="accent5">
                    <a:lumMod val="75000"/>
                  </a:schemeClr>
                </a:solidFill>
              </a:rPr>
              <a:t> </a:t>
            </a:r>
            <a:r>
              <a:rPr lang="sv-SE" dirty="0" err="1">
                <a:solidFill>
                  <a:schemeClr val="accent5">
                    <a:lumMod val="75000"/>
                  </a:schemeClr>
                </a:solidFill>
              </a:rPr>
              <a:t>regnum</a:t>
            </a:r>
            <a:r>
              <a:rPr lang="sv-SE" dirty="0" smtClean="0"/>
              <a:t>,</a:t>
            </a:r>
            <a:r>
              <a:rPr lang="sv-SE" dirty="0">
                <a:solidFill>
                  <a:schemeClr val="accent1">
                    <a:lumMod val="75000"/>
                  </a:schemeClr>
                </a:solidFill>
              </a:rPr>
              <a:t> *</a:t>
            </a:r>
            <a:r>
              <a:rPr lang="sv-SE" dirty="0" err="1">
                <a:solidFill>
                  <a:schemeClr val="accent1">
                    <a:lumMod val="75000"/>
                  </a:schemeClr>
                </a:solidFill>
              </a:rPr>
              <a:t>retval</a:t>
            </a:r>
            <a:r>
              <a:rPr lang="sv-SE" dirty="0">
                <a:solidFill>
                  <a:schemeClr val="accent1">
                    <a:lumMod val="75000"/>
                  </a:schemeClr>
                </a:solidFill>
              </a:rPr>
              <a:t> </a:t>
            </a:r>
            <a:r>
              <a:rPr lang="sv-SE" dirty="0" smtClean="0"/>
              <a:t>);</a:t>
            </a:r>
          </a:p>
          <a:p>
            <a:pPr marL="0" indent="0">
              <a:buNone/>
            </a:pPr>
            <a:r>
              <a:rPr lang="sv-SE" dirty="0" smtClean="0"/>
              <a:t> </a:t>
            </a:r>
            <a:r>
              <a:rPr lang="sv-SE" dirty="0"/>
              <a:t>- </a:t>
            </a:r>
            <a:r>
              <a:rPr lang="sv-SE" dirty="0">
                <a:solidFill>
                  <a:schemeClr val="accent1">
                    <a:lumMod val="75000"/>
                  </a:schemeClr>
                </a:solidFill>
              </a:rPr>
              <a:t>*</a:t>
            </a:r>
            <a:r>
              <a:rPr lang="sv-SE" dirty="0" err="1">
                <a:solidFill>
                  <a:schemeClr val="accent1">
                    <a:lumMod val="75000"/>
                  </a:schemeClr>
                </a:solidFill>
              </a:rPr>
              <a:t>retval</a:t>
            </a:r>
            <a:r>
              <a:rPr lang="sv-SE" dirty="0">
                <a:solidFill>
                  <a:schemeClr val="accent1">
                    <a:lumMod val="75000"/>
                  </a:schemeClr>
                </a:solidFill>
              </a:rPr>
              <a:t> </a:t>
            </a:r>
            <a:r>
              <a:rPr lang="sv-SE" dirty="0"/>
              <a:t>: is a pointer to </a:t>
            </a:r>
            <a:r>
              <a:rPr lang="sv-SE" dirty="0" err="1"/>
              <a:t>where</a:t>
            </a:r>
            <a:r>
              <a:rPr lang="sv-SE" dirty="0"/>
              <a:t> the read </a:t>
            </a:r>
            <a:r>
              <a:rPr lang="sv-SE" dirty="0" err="1"/>
              <a:t>result</a:t>
            </a:r>
            <a:r>
              <a:rPr lang="sv-SE" dirty="0"/>
              <a:t> </a:t>
            </a:r>
            <a:r>
              <a:rPr lang="sv-SE" dirty="0" err="1"/>
              <a:t>will</a:t>
            </a:r>
            <a:r>
              <a:rPr lang="sv-SE" dirty="0"/>
              <a:t> be </a:t>
            </a:r>
            <a:r>
              <a:rPr lang="sv-SE" dirty="0" err="1" smtClean="0"/>
              <a:t>saved</a:t>
            </a:r>
            <a:r>
              <a:rPr lang="sv-SE" dirty="0" smtClean="0"/>
              <a:t> </a:t>
            </a:r>
          </a:p>
          <a:p>
            <a:pPr marL="0" indent="0">
              <a:buNone/>
            </a:pPr>
            <a:r>
              <a:rPr lang="sv-SE" dirty="0"/>
              <a:t> </a:t>
            </a:r>
            <a:r>
              <a:rPr lang="sv-SE" dirty="0" smtClean="0"/>
              <a:t>        - </a:t>
            </a:r>
            <a:r>
              <a:rPr lang="sv-SE" dirty="0" err="1" smtClean="0"/>
              <a:t>This</a:t>
            </a:r>
            <a:r>
              <a:rPr lang="sv-SE" dirty="0" smtClean="0"/>
              <a:t> is the </a:t>
            </a:r>
            <a:r>
              <a:rPr lang="sv-SE" dirty="0" err="1" smtClean="0"/>
              <a:t>unsigned</a:t>
            </a:r>
            <a:r>
              <a:rPr lang="sv-SE" dirty="0" smtClean="0"/>
              <a:t> </a:t>
            </a:r>
            <a:r>
              <a:rPr lang="sv-SE" dirty="0" err="1" smtClean="0"/>
              <a:t>int</a:t>
            </a:r>
            <a:r>
              <a:rPr lang="sv-SE" dirty="0" smtClean="0"/>
              <a:t> </a:t>
            </a:r>
            <a:r>
              <a:rPr lang="sv-SE" dirty="0" err="1" smtClean="0"/>
              <a:t>variable</a:t>
            </a:r>
            <a:r>
              <a:rPr lang="sv-SE" dirty="0" smtClean="0"/>
              <a:t> </a:t>
            </a:r>
            <a:r>
              <a:rPr lang="sv-SE" dirty="0" err="1" smtClean="0"/>
              <a:t>that</a:t>
            </a:r>
            <a:r>
              <a:rPr lang="sv-SE" dirty="0" smtClean="0"/>
              <a:t> </a:t>
            </a:r>
            <a:r>
              <a:rPr lang="sv-SE" dirty="0" err="1" smtClean="0"/>
              <a:t>you</a:t>
            </a:r>
            <a:r>
              <a:rPr lang="sv-SE" dirty="0" smtClean="0"/>
              <a:t> </a:t>
            </a:r>
            <a:r>
              <a:rPr lang="sv-SE" dirty="0" err="1" smtClean="0"/>
              <a:t>declare</a:t>
            </a:r>
            <a:r>
              <a:rPr lang="sv-SE" dirty="0" smtClean="0"/>
              <a:t> </a:t>
            </a:r>
            <a:endParaRPr lang="sv-SE" dirty="0"/>
          </a:p>
        </p:txBody>
      </p:sp>
      <p:pic>
        <p:nvPicPr>
          <p:cNvPr id="4" name="Picture 3"/>
          <p:cNvPicPr>
            <a:picLocks noChangeAspect="1"/>
          </p:cNvPicPr>
          <p:nvPr/>
        </p:nvPicPr>
        <p:blipFill rotWithShape="1">
          <a:blip r:embed="rId2"/>
          <a:srcRect l="4372" t="49245" r="72944" b="43983"/>
          <a:stretch/>
        </p:blipFill>
        <p:spPr>
          <a:xfrm>
            <a:off x="224589" y="2197768"/>
            <a:ext cx="5165559" cy="867500"/>
          </a:xfrm>
          <a:prstGeom prst="rect">
            <a:avLst/>
          </a:prstGeom>
        </p:spPr>
      </p:pic>
      <p:sp>
        <p:nvSpPr>
          <p:cNvPr id="5" name="Content Placeholder 2"/>
          <p:cNvSpPr txBox="1">
            <a:spLocks/>
          </p:cNvSpPr>
          <p:nvPr/>
        </p:nvSpPr>
        <p:spPr>
          <a:xfrm>
            <a:off x="272716" y="3280612"/>
            <a:ext cx="5117432" cy="261486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sv-SE" dirty="0" err="1" smtClean="0"/>
              <a:t>Here</a:t>
            </a:r>
            <a:r>
              <a:rPr lang="sv-SE" dirty="0" smtClean="0"/>
              <a:t> </a:t>
            </a:r>
            <a:r>
              <a:rPr lang="sv-SE" dirty="0" err="1" smtClean="0"/>
              <a:t>you</a:t>
            </a:r>
            <a:r>
              <a:rPr lang="sv-SE" dirty="0"/>
              <a:t> </a:t>
            </a:r>
            <a:r>
              <a:rPr lang="sv-SE" dirty="0" err="1" smtClean="0"/>
              <a:t>can</a:t>
            </a:r>
            <a:r>
              <a:rPr lang="sv-SE" dirty="0" smtClean="0"/>
              <a:t> </a:t>
            </a:r>
            <a:r>
              <a:rPr lang="sv-SE" dirty="0" err="1" smtClean="0"/>
              <a:t>see</a:t>
            </a:r>
            <a:r>
              <a:rPr lang="sv-SE" dirty="0" smtClean="0"/>
              <a:t> the steps to </a:t>
            </a:r>
            <a:r>
              <a:rPr lang="sv-SE" dirty="0" err="1" smtClean="0"/>
              <a:t>reading</a:t>
            </a:r>
            <a:r>
              <a:rPr lang="sv-SE" dirty="0" smtClean="0"/>
              <a:t> </a:t>
            </a:r>
            <a:r>
              <a:rPr lang="sv-SE" dirty="0" err="1" smtClean="0"/>
              <a:t>out</a:t>
            </a:r>
            <a:r>
              <a:rPr lang="sv-SE" dirty="0" smtClean="0"/>
              <a:t> the </a:t>
            </a:r>
            <a:r>
              <a:rPr lang="sv-SE" dirty="0" err="1" smtClean="0"/>
              <a:t>values</a:t>
            </a:r>
            <a:r>
              <a:rPr lang="sv-SE" dirty="0" smtClean="0"/>
              <a:t> in the </a:t>
            </a:r>
            <a:r>
              <a:rPr lang="sv-SE" dirty="0" err="1" smtClean="0"/>
              <a:t>control</a:t>
            </a:r>
            <a:r>
              <a:rPr lang="sv-SE" dirty="0" smtClean="0"/>
              <a:t> registers. </a:t>
            </a:r>
          </a:p>
          <a:p>
            <a:pPr marL="0" indent="0">
              <a:buFont typeface="Arial" panose="020B0604020202020204" pitchFamily="34" charset="0"/>
              <a:buNone/>
            </a:pPr>
            <a:r>
              <a:rPr lang="sv-SE" dirty="0" smtClean="0"/>
              <a:t>- ’&amp;read_0x18’ </a:t>
            </a:r>
            <a:r>
              <a:rPr lang="sv-SE" dirty="0" err="1" smtClean="0"/>
              <a:t>designates</a:t>
            </a:r>
            <a:r>
              <a:rPr lang="sv-SE" dirty="0" smtClean="0"/>
              <a:t> a pointer to the </a:t>
            </a:r>
            <a:r>
              <a:rPr lang="sv-SE" dirty="0" err="1" smtClean="0"/>
              <a:t>address</a:t>
            </a:r>
            <a:r>
              <a:rPr lang="sv-SE" dirty="0" smtClean="0"/>
              <a:t> </a:t>
            </a:r>
            <a:r>
              <a:rPr lang="sv-SE" dirty="0" err="1" smtClean="0"/>
              <a:t>of</a:t>
            </a:r>
            <a:r>
              <a:rPr lang="sv-SE" dirty="0" smtClean="0"/>
              <a:t> register 18 </a:t>
            </a:r>
          </a:p>
          <a:p>
            <a:pPr>
              <a:buFontTx/>
              <a:buChar char="-"/>
            </a:pPr>
            <a:r>
              <a:rPr lang="sv-SE" dirty="0" smtClean="0"/>
              <a:t>To read </a:t>
            </a:r>
            <a:r>
              <a:rPr lang="sv-SE" dirty="0" err="1" smtClean="0"/>
              <a:t>out</a:t>
            </a:r>
            <a:r>
              <a:rPr lang="sv-SE" dirty="0" smtClean="0"/>
              <a:t> the data in decimal format </a:t>
            </a:r>
            <a:r>
              <a:rPr lang="sv-SE" dirty="0" err="1" smtClean="0"/>
              <a:t>you</a:t>
            </a:r>
            <a:r>
              <a:rPr lang="sv-SE" dirty="0" smtClean="0"/>
              <a:t> </a:t>
            </a:r>
            <a:r>
              <a:rPr lang="sv-SE" dirty="0" err="1" smtClean="0"/>
              <a:t>use</a:t>
            </a:r>
            <a:r>
              <a:rPr lang="sv-SE" dirty="0" smtClean="0"/>
              <a:t> ’%d’ </a:t>
            </a:r>
          </a:p>
          <a:p>
            <a:pPr>
              <a:buFontTx/>
              <a:buChar char="-"/>
            </a:pPr>
            <a:r>
              <a:rPr lang="sv-SE" dirty="0" smtClean="0"/>
              <a:t>To read </a:t>
            </a:r>
            <a:r>
              <a:rPr lang="sv-SE" dirty="0" err="1" smtClean="0"/>
              <a:t>out</a:t>
            </a:r>
            <a:r>
              <a:rPr lang="sv-SE" dirty="0" smtClean="0"/>
              <a:t> in hexadecimal </a:t>
            </a:r>
            <a:r>
              <a:rPr lang="sv-SE" dirty="0" err="1" smtClean="0"/>
              <a:t>you</a:t>
            </a:r>
            <a:r>
              <a:rPr lang="sv-SE" dirty="0" smtClean="0"/>
              <a:t> </a:t>
            </a:r>
            <a:r>
              <a:rPr lang="sv-SE" dirty="0" err="1" smtClean="0"/>
              <a:t>can</a:t>
            </a:r>
            <a:r>
              <a:rPr lang="sv-SE" dirty="0" smtClean="0"/>
              <a:t> </a:t>
            </a:r>
            <a:r>
              <a:rPr lang="sv-SE" dirty="0" err="1" smtClean="0"/>
              <a:t>use</a:t>
            </a:r>
            <a:r>
              <a:rPr lang="sv-SE" dirty="0" smtClean="0"/>
              <a:t> ’%x’ </a:t>
            </a:r>
          </a:p>
          <a:p>
            <a:pPr>
              <a:buFontTx/>
              <a:buChar char="-"/>
            </a:pPr>
            <a:r>
              <a:rPr lang="sv-SE" dirty="0" smtClean="0"/>
              <a:t>Most </a:t>
            </a:r>
            <a:r>
              <a:rPr lang="sv-SE" dirty="0" err="1" smtClean="0"/>
              <a:t>of</a:t>
            </a:r>
            <a:r>
              <a:rPr lang="sv-SE" dirty="0" smtClean="0"/>
              <a:t> the </a:t>
            </a:r>
            <a:r>
              <a:rPr lang="sv-SE" dirty="0" err="1" smtClean="0"/>
              <a:t>control</a:t>
            </a:r>
            <a:r>
              <a:rPr lang="sv-SE" dirty="0" smtClean="0"/>
              <a:t> registers </a:t>
            </a:r>
            <a:r>
              <a:rPr lang="sv-SE" dirty="0" err="1" smtClean="0"/>
              <a:t>you</a:t>
            </a:r>
            <a:r>
              <a:rPr lang="sv-SE" dirty="0" smtClean="0"/>
              <a:t> </a:t>
            </a:r>
            <a:r>
              <a:rPr lang="sv-SE" dirty="0" err="1" smtClean="0"/>
              <a:t>will</a:t>
            </a:r>
            <a:r>
              <a:rPr lang="sv-SE" dirty="0" smtClean="0"/>
              <a:t> read </a:t>
            </a:r>
            <a:r>
              <a:rPr lang="sv-SE" dirty="0" err="1" smtClean="0"/>
              <a:t>out</a:t>
            </a:r>
            <a:r>
              <a:rPr lang="sv-SE" dirty="0" smtClean="0"/>
              <a:t> from </a:t>
            </a:r>
            <a:r>
              <a:rPr lang="sv-SE" dirty="0" err="1" smtClean="0"/>
              <a:t>will</a:t>
            </a:r>
            <a:r>
              <a:rPr lang="sv-SE" dirty="0" smtClean="0"/>
              <a:t> be in UserLogic2</a:t>
            </a:r>
            <a:endParaRPr lang="sv-SE" dirty="0"/>
          </a:p>
        </p:txBody>
      </p:sp>
    </p:spTree>
    <p:extLst>
      <p:ext uri="{BB962C8B-B14F-4D97-AF65-F5344CB8AC3E}">
        <p14:creationId xmlns:p14="http://schemas.microsoft.com/office/powerpoint/2010/main" val="23354641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Using</a:t>
            </a:r>
            <a:r>
              <a:rPr lang="sv-SE" dirty="0" smtClean="0"/>
              <a:t> </a:t>
            </a:r>
            <a:r>
              <a:rPr lang="sv-SE" dirty="0" err="1" smtClean="0"/>
              <a:t>Modules</a:t>
            </a:r>
            <a:r>
              <a:rPr lang="sv-SE" dirty="0" smtClean="0"/>
              <a:t> in UserLogic</a:t>
            </a:r>
            <a:r>
              <a:rPr lang="sv-SE" dirty="0"/>
              <a:t>2</a:t>
            </a:r>
          </a:p>
        </p:txBody>
      </p:sp>
      <p:pic>
        <p:nvPicPr>
          <p:cNvPr id="4" name="Picture 3"/>
          <p:cNvPicPr>
            <a:picLocks noChangeAspect="1"/>
          </p:cNvPicPr>
          <p:nvPr/>
        </p:nvPicPr>
        <p:blipFill rotWithShape="1">
          <a:blip r:embed="rId2"/>
          <a:srcRect l="39223" t="24718" r="29515" b="48874"/>
          <a:stretch/>
        </p:blipFill>
        <p:spPr>
          <a:xfrm>
            <a:off x="589547" y="1819025"/>
            <a:ext cx="7157508" cy="3400926"/>
          </a:xfrm>
          <a:prstGeom prst="rect">
            <a:avLst/>
          </a:prstGeom>
        </p:spPr>
      </p:pic>
      <p:sp>
        <p:nvSpPr>
          <p:cNvPr id="5" name="Content Placeholder 2"/>
          <p:cNvSpPr>
            <a:spLocks noGrp="1"/>
          </p:cNvSpPr>
          <p:nvPr>
            <p:ph idx="1"/>
          </p:nvPr>
        </p:nvSpPr>
        <p:spPr>
          <a:xfrm>
            <a:off x="7884694" y="1748589"/>
            <a:ext cx="3469105" cy="4427622"/>
          </a:xfrm>
        </p:spPr>
        <p:txBody>
          <a:bodyPr>
            <a:normAutofit fontScale="62500" lnSpcReduction="20000"/>
          </a:bodyPr>
          <a:lstStyle/>
          <a:p>
            <a:pPr marL="0" indent="0">
              <a:buNone/>
            </a:pPr>
            <a:r>
              <a:rPr lang="sv-SE" dirty="0" smtClean="0"/>
              <a:t>1.) </a:t>
            </a:r>
            <a:r>
              <a:rPr lang="sv-SE" dirty="0" err="1" smtClean="0"/>
              <a:t>create</a:t>
            </a:r>
            <a:r>
              <a:rPr lang="sv-SE" dirty="0" smtClean="0"/>
              <a:t> wires for the outputs </a:t>
            </a:r>
            <a:r>
              <a:rPr lang="sv-SE" dirty="0" err="1" smtClean="0"/>
              <a:t>of</a:t>
            </a:r>
            <a:r>
              <a:rPr lang="sv-SE" dirty="0" smtClean="0"/>
              <a:t> the </a:t>
            </a:r>
            <a:r>
              <a:rPr lang="sv-SE" dirty="0" err="1" smtClean="0"/>
              <a:t>module</a:t>
            </a:r>
            <a:r>
              <a:rPr lang="sv-SE" dirty="0" smtClean="0"/>
              <a:t> </a:t>
            </a:r>
          </a:p>
          <a:p>
            <a:pPr marL="0" indent="0">
              <a:buNone/>
            </a:pPr>
            <a:r>
              <a:rPr lang="sv-SE" dirty="0" smtClean="0"/>
              <a:t>2.) Call on the </a:t>
            </a:r>
            <a:r>
              <a:rPr lang="sv-SE" dirty="0" err="1" smtClean="0"/>
              <a:t>module</a:t>
            </a:r>
            <a:r>
              <a:rPr lang="sv-SE" dirty="0" smtClean="0"/>
              <a:t>:</a:t>
            </a:r>
          </a:p>
          <a:p>
            <a:pPr marL="0" indent="0">
              <a:buNone/>
            </a:pPr>
            <a:r>
              <a:rPr lang="sv-SE" dirty="0" err="1" smtClean="0"/>
              <a:t>ModuleName</a:t>
            </a:r>
            <a:r>
              <a:rPr lang="sv-SE" dirty="0" smtClean="0"/>
              <a:t> </a:t>
            </a:r>
            <a:r>
              <a:rPr lang="sv-SE" dirty="0" err="1" smtClean="0"/>
              <a:t>individualModuleName</a:t>
            </a:r>
            <a:r>
              <a:rPr lang="sv-SE" dirty="0" smtClean="0"/>
              <a:t>(</a:t>
            </a:r>
          </a:p>
          <a:p>
            <a:pPr marL="0" indent="0">
              <a:buNone/>
            </a:pPr>
            <a:r>
              <a:rPr lang="sv-SE" dirty="0" smtClean="0"/>
              <a:t>.</a:t>
            </a:r>
            <a:r>
              <a:rPr lang="sv-SE" dirty="0" err="1" smtClean="0"/>
              <a:t>wireToConnect</a:t>
            </a:r>
            <a:r>
              <a:rPr lang="sv-SE" dirty="0" smtClean="0"/>
              <a:t>(</a:t>
            </a:r>
            <a:r>
              <a:rPr lang="sv-SE" dirty="0" err="1" smtClean="0"/>
              <a:t>actualWire</a:t>
            </a:r>
            <a:r>
              <a:rPr lang="sv-SE" dirty="0" smtClean="0"/>
              <a:t>));</a:t>
            </a:r>
          </a:p>
          <a:p>
            <a:pPr marL="0" indent="0">
              <a:buNone/>
            </a:pPr>
            <a:r>
              <a:rPr lang="sv-SE" dirty="0" smtClean="0"/>
              <a:t>    -&gt; </a:t>
            </a:r>
            <a:r>
              <a:rPr lang="sv-SE" dirty="0" err="1" smtClean="0"/>
              <a:t>individual</a:t>
            </a:r>
            <a:r>
              <a:rPr lang="sv-SE" dirty="0" smtClean="0"/>
              <a:t> </a:t>
            </a:r>
            <a:r>
              <a:rPr lang="sv-SE" dirty="0" err="1" smtClean="0"/>
              <a:t>module</a:t>
            </a:r>
            <a:r>
              <a:rPr lang="sv-SE" dirty="0" smtClean="0"/>
              <a:t> </a:t>
            </a:r>
            <a:r>
              <a:rPr lang="sv-SE" dirty="0" err="1" smtClean="0"/>
              <a:t>names</a:t>
            </a:r>
            <a:r>
              <a:rPr lang="sv-SE" dirty="0" smtClean="0"/>
              <a:t> must be different for </a:t>
            </a:r>
            <a:r>
              <a:rPr lang="sv-SE" dirty="0" err="1" smtClean="0"/>
              <a:t>every</a:t>
            </a:r>
            <a:r>
              <a:rPr lang="sv-SE" dirty="0" smtClean="0"/>
              <a:t> different </a:t>
            </a:r>
            <a:r>
              <a:rPr lang="sv-SE" dirty="0" err="1" smtClean="0"/>
              <a:t>module</a:t>
            </a:r>
            <a:r>
              <a:rPr lang="sv-SE" dirty="0" smtClean="0"/>
              <a:t> </a:t>
            </a:r>
            <a:r>
              <a:rPr lang="sv-SE" dirty="0" err="1" smtClean="0"/>
              <a:t>you</a:t>
            </a:r>
            <a:r>
              <a:rPr lang="sv-SE" dirty="0" smtClean="0"/>
              <a:t> call!</a:t>
            </a:r>
          </a:p>
          <a:p>
            <a:pPr marL="0" indent="0">
              <a:buNone/>
            </a:pPr>
            <a:r>
              <a:rPr lang="sv-SE" dirty="0"/>
              <a:t> </a:t>
            </a:r>
            <a:r>
              <a:rPr lang="sv-SE" dirty="0" smtClean="0"/>
              <a:t>   -&gt; Make sure the wire to </a:t>
            </a:r>
            <a:r>
              <a:rPr lang="sv-SE" dirty="0" err="1" smtClean="0"/>
              <a:t>connect</a:t>
            </a:r>
            <a:r>
              <a:rPr lang="sv-SE" dirty="0"/>
              <a:t> </a:t>
            </a:r>
            <a:r>
              <a:rPr lang="sv-SE" dirty="0" smtClean="0"/>
              <a:t>and the wire from UL2 </a:t>
            </a:r>
            <a:r>
              <a:rPr lang="sv-SE" dirty="0" err="1" smtClean="0"/>
              <a:t>have</a:t>
            </a:r>
            <a:r>
              <a:rPr lang="sv-SE" dirty="0" smtClean="0"/>
              <a:t> </a:t>
            </a:r>
            <a:r>
              <a:rPr lang="sv-SE" dirty="0" err="1" smtClean="0"/>
              <a:t>matching</a:t>
            </a:r>
            <a:r>
              <a:rPr lang="sv-SE" dirty="0" smtClean="0"/>
              <a:t> </a:t>
            </a:r>
            <a:r>
              <a:rPr lang="sv-SE" dirty="0" err="1" smtClean="0"/>
              <a:t>BitWidths</a:t>
            </a:r>
            <a:r>
              <a:rPr lang="sv-SE" dirty="0" smtClean="0"/>
              <a:t>!</a:t>
            </a:r>
          </a:p>
          <a:p>
            <a:pPr marL="0" indent="0">
              <a:buNone/>
            </a:pPr>
            <a:r>
              <a:rPr lang="sv-SE" dirty="0" smtClean="0"/>
              <a:t>3.) </a:t>
            </a:r>
            <a:r>
              <a:rPr lang="sv-SE" dirty="0" err="1" smtClean="0"/>
              <a:t>Connect</a:t>
            </a:r>
            <a:r>
              <a:rPr lang="sv-SE" dirty="0" smtClean="0"/>
              <a:t> output wires from </a:t>
            </a:r>
            <a:r>
              <a:rPr lang="sv-SE" dirty="0" err="1" smtClean="0"/>
              <a:t>module</a:t>
            </a:r>
            <a:r>
              <a:rPr lang="sv-SE" dirty="0" smtClean="0"/>
              <a:t> to </a:t>
            </a:r>
            <a:r>
              <a:rPr lang="sv-SE" dirty="0" err="1" smtClean="0"/>
              <a:t>either</a:t>
            </a:r>
            <a:r>
              <a:rPr lang="sv-SE" dirty="0" smtClean="0"/>
              <a:t> an input </a:t>
            </a:r>
            <a:r>
              <a:rPr lang="sv-SE" dirty="0" err="1" smtClean="0"/>
              <a:t>of</a:t>
            </a:r>
            <a:r>
              <a:rPr lang="sv-SE" dirty="0" smtClean="0"/>
              <a:t> </a:t>
            </a:r>
            <a:r>
              <a:rPr lang="sv-SE" dirty="0" err="1" smtClean="0"/>
              <a:t>another</a:t>
            </a:r>
            <a:r>
              <a:rPr lang="sv-SE" dirty="0" smtClean="0"/>
              <a:t> </a:t>
            </a:r>
            <a:r>
              <a:rPr lang="sv-SE" dirty="0" err="1" smtClean="0"/>
              <a:t>module</a:t>
            </a:r>
            <a:r>
              <a:rPr lang="sv-SE" dirty="0" smtClean="0"/>
              <a:t> or to a </a:t>
            </a:r>
            <a:r>
              <a:rPr lang="sv-SE" dirty="0" err="1" smtClean="0"/>
              <a:t>control</a:t>
            </a:r>
            <a:r>
              <a:rPr lang="sv-SE" dirty="0" smtClean="0"/>
              <a:t> register (to read </a:t>
            </a:r>
            <a:r>
              <a:rPr lang="sv-SE" dirty="0" err="1" smtClean="0"/>
              <a:t>out</a:t>
            </a:r>
            <a:r>
              <a:rPr lang="sv-SE" dirty="0" smtClean="0"/>
              <a:t> </a:t>
            </a:r>
            <a:r>
              <a:rPr lang="sv-SE" dirty="0" err="1" smtClean="0"/>
              <a:t>value</a:t>
            </a:r>
            <a:r>
              <a:rPr lang="sv-SE" dirty="0" smtClean="0"/>
              <a:t> in Visual Studios)</a:t>
            </a:r>
          </a:p>
          <a:p>
            <a:pPr marL="0" indent="0">
              <a:buNone/>
            </a:pPr>
            <a:endParaRPr lang="sv-SE" dirty="0"/>
          </a:p>
        </p:txBody>
      </p:sp>
      <p:sp>
        <p:nvSpPr>
          <p:cNvPr id="6" name="Content Placeholder 2"/>
          <p:cNvSpPr txBox="1">
            <a:spLocks/>
          </p:cNvSpPr>
          <p:nvPr/>
        </p:nvSpPr>
        <p:spPr>
          <a:xfrm>
            <a:off x="914399" y="5522996"/>
            <a:ext cx="3605463" cy="1066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sv-SE" smtClean="0"/>
              <a:t>Here is an example of calling the meanvariance module in UL2</a:t>
            </a:r>
          </a:p>
          <a:p>
            <a:endParaRPr lang="sv-SE" dirty="0"/>
          </a:p>
        </p:txBody>
      </p:sp>
    </p:spTree>
    <p:extLst>
      <p:ext uri="{BB962C8B-B14F-4D97-AF65-F5344CB8AC3E}">
        <p14:creationId xmlns:p14="http://schemas.microsoft.com/office/powerpoint/2010/main" val="1371982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863" y="593159"/>
            <a:ext cx="10515600" cy="605422"/>
          </a:xfrm>
        </p:spPr>
        <p:txBody>
          <a:bodyPr>
            <a:normAutofit fontScale="90000"/>
          </a:bodyPr>
          <a:lstStyle/>
          <a:p>
            <a:r>
              <a:rPr lang="sv-SE" dirty="0" smtClean="0"/>
              <a:t>Handling Data</a:t>
            </a:r>
            <a:endParaRPr lang="sv-SE" dirty="0"/>
          </a:p>
        </p:txBody>
      </p:sp>
      <p:sp>
        <p:nvSpPr>
          <p:cNvPr id="3" name="Content Placeholder 2"/>
          <p:cNvSpPr>
            <a:spLocks noGrp="1"/>
          </p:cNvSpPr>
          <p:nvPr>
            <p:ph idx="1"/>
          </p:nvPr>
        </p:nvSpPr>
        <p:spPr>
          <a:xfrm>
            <a:off x="838200" y="1612232"/>
            <a:ext cx="10515600" cy="4564732"/>
          </a:xfrm>
        </p:spPr>
        <p:txBody>
          <a:bodyPr/>
          <a:lstStyle/>
          <a:p>
            <a:r>
              <a:rPr lang="sv-SE" dirty="0" smtClean="0"/>
              <a:t>Data is streaming in and </a:t>
            </a:r>
            <a:r>
              <a:rPr lang="sv-SE" dirty="0" err="1" smtClean="0"/>
              <a:t>out</a:t>
            </a:r>
            <a:r>
              <a:rPr lang="sv-SE" dirty="0" smtClean="0"/>
              <a:t> </a:t>
            </a:r>
            <a:r>
              <a:rPr lang="sv-SE" dirty="0" err="1" smtClean="0"/>
              <a:t>of</a:t>
            </a:r>
            <a:r>
              <a:rPr lang="sv-SE" dirty="0" smtClean="0"/>
              <a:t> UL2 </a:t>
            </a:r>
            <a:r>
              <a:rPr lang="sv-SE" dirty="0" err="1" smtClean="0"/>
              <a:t>through</a:t>
            </a:r>
            <a:r>
              <a:rPr lang="sv-SE" dirty="0" smtClean="0"/>
              <a:t> the Data Bus </a:t>
            </a:r>
            <a:r>
              <a:rPr lang="sv-SE" dirty="0" err="1" smtClean="0"/>
              <a:t>Macros</a:t>
            </a:r>
            <a:endParaRPr lang="sv-SE" dirty="0" smtClean="0"/>
          </a:p>
          <a:p>
            <a:r>
              <a:rPr lang="sv-SE" dirty="0" smtClean="0"/>
              <a:t>New data </a:t>
            </a:r>
            <a:r>
              <a:rPr lang="sv-SE" dirty="0" err="1" smtClean="0"/>
              <a:t>comes</a:t>
            </a:r>
            <a:r>
              <a:rPr lang="sv-SE" dirty="0" smtClean="0"/>
              <a:t> in </a:t>
            </a:r>
            <a:r>
              <a:rPr lang="sv-SE" dirty="0" err="1" smtClean="0"/>
              <a:t>every</a:t>
            </a:r>
            <a:r>
              <a:rPr lang="sv-SE" dirty="0" smtClean="0"/>
              <a:t> </a:t>
            </a:r>
            <a:r>
              <a:rPr lang="sv-SE" dirty="0" err="1" smtClean="0"/>
              <a:t>clock</a:t>
            </a:r>
            <a:r>
              <a:rPr lang="sv-SE" dirty="0" smtClean="0"/>
              <a:t> </a:t>
            </a:r>
            <a:r>
              <a:rPr lang="sv-SE" dirty="0" err="1" smtClean="0"/>
              <a:t>cycle</a:t>
            </a:r>
            <a:endParaRPr lang="sv-SE" dirty="0" smtClean="0"/>
          </a:p>
          <a:p>
            <a:r>
              <a:rPr lang="sv-SE" dirty="0" smtClean="0"/>
              <a:t>4 Channels, 4 </a:t>
            </a:r>
            <a:r>
              <a:rPr lang="sv-SE" dirty="0" err="1" smtClean="0"/>
              <a:t>Parallel</a:t>
            </a:r>
            <a:r>
              <a:rPr lang="sv-SE" dirty="0" smtClean="0"/>
              <a:t> </a:t>
            </a:r>
            <a:r>
              <a:rPr lang="sv-SE" dirty="0" err="1"/>
              <a:t>S</a:t>
            </a:r>
            <a:r>
              <a:rPr lang="sv-SE" dirty="0" err="1" smtClean="0"/>
              <a:t>amples</a:t>
            </a:r>
            <a:r>
              <a:rPr lang="sv-SE" dirty="0" smtClean="0"/>
              <a:t> per </a:t>
            </a:r>
            <a:r>
              <a:rPr lang="sv-SE" dirty="0" err="1" smtClean="0"/>
              <a:t>channel</a:t>
            </a:r>
            <a:r>
              <a:rPr lang="sv-SE" dirty="0" smtClean="0"/>
              <a:t> </a:t>
            </a:r>
          </a:p>
          <a:p>
            <a:pPr lvl="1"/>
            <a:r>
              <a:rPr lang="sv-SE" dirty="0" err="1" smtClean="0"/>
              <a:t>Enter</a:t>
            </a:r>
            <a:r>
              <a:rPr lang="sv-SE" dirty="0" smtClean="0"/>
              <a:t> the Data Bus in 64 bit </a:t>
            </a:r>
            <a:r>
              <a:rPr lang="sv-SE" dirty="0" err="1" smtClean="0"/>
              <a:t>streams</a:t>
            </a:r>
            <a:r>
              <a:rPr lang="sv-SE" dirty="0" smtClean="0"/>
              <a:t> </a:t>
            </a:r>
          </a:p>
          <a:p>
            <a:pPr lvl="2"/>
            <a:r>
              <a:rPr lang="sv-SE" dirty="0" err="1" smtClean="0"/>
              <a:t>data_chA</a:t>
            </a:r>
            <a:r>
              <a:rPr lang="sv-SE" dirty="0"/>
              <a:t> </a:t>
            </a:r>
            <a:r>
              <a:rPr lang="sv-SE" dirty="0" smtClean="0"/>
              <a:t>[15:0] is </a:t>
            </a:r>
            <a:r>
              <a:rPr lang="sv-SE" dirty="0" err="1" smtClean="0"/>
              <a:t>sample</a:t>
            </a:r>
            <a:r>
              <a:rPr lang="sv-SE" dirty="0" smtClean="0"/>
              <a:t> N </a:t>
            </a:r>
          </a:p>
          <a:p>
            <a:pPr lvl="2"/>
            <a:r>
              <a:rPr lang="sv-SE" dirty="0" err="1" smtClean="0"/>
              <a:t>data_chA</a:t>
            </a:r>
            <a:r>
              <a:rPr lang="sv-SE" dirty="0" smtClean="0"/>
              <a:t> [31:16] is </a:t>
            </a:r>
            <a:r>
              <a:rPr lang="sv-SE" dirty="0" err="1" smtClean="0"/>
              <a:t>sample</a:t>
            </a:r>
            <a:r>
              <a:rPr lang="sv-SE" dirty="0" smtClean="0"/>
              <a:t> N+1 </a:t>
            </a:r>
          </a:p>
          <a:p>
            <a:pPr lvl="2"/>
            <a:r>
              <a:rPr lang="sv-SE" dirty="0" err="1" smtClean="0"/>
              <a:t>data_chA</a:t>
            </a:r>
            <a:r>
              <a:rPr lang="sv-SE" dirty="0" smtClean="0"/>
              <a:t> [47:32] is </a:t>
            </a:r>
            <a:r>
              <a:rPr lang="sv-SE" dirty="0" err="1" smtClean="0"/>
              <a:t>sample</a:t>
            </a:r>
            <a:r>
              <a:rPr lang="sv-SE" dirty="0" smtClean="0"/>
              <a:t> N+2 </a:t>
            </a:r>
          </a:p>
          <a:p>
            <a:pPr lvl="2"/>
            <a:r>
              <a:rPr lang="sv-SE" dirty="0" err="1" smtClean="0"/>
              <a:t>data_chA</a:t>
            </a:r>
            <a:r>
              <a:rPr lang="sv-SE" dirty="0" smtClean="0"/>
              <a:t> [63:48] is </a:t>
            </a:r>
            <a:r>
              <a:rPr lang="sv-SE" dirty="0" err="1" smtClean="0"/>
              <a:t>sample</a:t>
            </a:r>
            <a:r>
              <a:rPr lang="sv-SE" dirty="0" smtClean="0"/>
              <a:t> N+3  </a:t>
            </a:r>
          </a:p>
          <a:p>
            <a:r>
              <a:rPr lang="sv-SE" dirty="0" err="1" smtClean="0"/>
              <a:t>Splitting</a:t>
            </a:r>
            <a:r>
              <a:rPr lang="sv-SE" dirty="0" smtClean="0"/>
              <a:t> </a:t>
            </a:r>
            <a:r>
              <a:rPr lang="sv-SE" dirty="0" err="1" smtClean="0"/>
              <a:t>up</a:t>
            </a:r>
            <a:r>
              <a:rPr lang="sv-SE" dirty="0" smtClean="0"/>
              <a:t> data </a:t>
            </a:r>
            <a:r>
              <a:rPr lang="sv-SE" dirty="0" err="1" smtClean="0"/>
              <a:t>helps</a:t>
            </a:r>
            <a:r>
              <a:rPr lang="sv-SE" dirty="0" smtClean="0"/>
              <a:t> </a:t>
            </a:r>
            <a:r>
              <a:rPr lang="sv-SE" dirty="0" err="1" smtClean="0"/>
              <a:t>with</a:t>
            </a:r>
            <a:r>
              <a:rPr lang="sv-SE" dirty="0" smtClean="0"/>
              <a:t> timing </a:t>
            </a:r>
            <a:r>
              <a:rPr lang="sv-SE" dirty="0" err="1" smtClean="0"/>
              <a:t>constraint</a:t>
            </a:r>
            <a:r>
              <a:rPr lang="sv-SE" dirty="0" smtClean="0"/>
              <a:t>, </a:t>
            </a:r>
            <a:r>
              <a:rPr lang="sv-SE" dirty="0" err="1" smtClean="0"/>
              <a:t>pipelining</a:t>
            </a:r>
            <a:r>
              <a:rPr lang="sv-SE" dirty="0" smtClean="0"/>
              <a:t> the data </a:t>
            </a:r>
            <a:r>
              <a:rPr lang="sv-SE" dirty="0" err="1" smtClean="0"/>
              <a:t>helps</a:t>
            </a:r>
            <a:r>
              <a:rPr lang="sv-SE" dirty="0" smtClean="0"/>
              <a:t> to </a:t>
            </a:r>
            <a:r>
              <a:rPr lang="sv-SE" dirty="0" err="1" smtClean="0"/>
              <a:t>keep</a:t>
            </a:r>
            <a:r>
              <a:rPr lang="sv-SE" dirty="0" smtClean="0"/>
              <a:t> </a:t>
            </a:r>
            <a:r>
              <a:rPr lang="sv-SE" dirty="0" err="1" smtClean="0"/>
              <a:t>constraint</a:t>
            </a:r>
            <a:r>
              <a:rPr lang="sv-SE" dirty="0" smtClean="0"/>
              <a:t> and </a:t>
            </a:r>
            <a:r>
              <a:rPr lang="sv-SE" dirty="0" err="1" smtClean="0"/>
              <a:t>organize</a:t>
            </a:r>
            <a:r>
              <a:rPr lang="sv-SE" dirty="0" smtClean="0"/>
              <a:t> information </a:t>
            </a:r>
          </a:p>
          <a:p>
            <a:endParaRPr lang="sv-SE" dirty="0"/>
          </a:p>
        </p:txBody>
      </p:sp>
    </p:spTree>
    <p:extLst>
      <p:ext uri="{BB962C8B-B14F-4D97-AF65-F5344CB8AC3E}">
        <p14:creationId xmlns:p14="http://schemas.microsoft.com/office/powerpoint/2010/main" val="33101873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the Design</a:t>
            </a:r>
            <a:endParaRPr lang="en-US" dirty="0"/>
          </a:p>
        </p:txBody>
      </p:sp>
      <p:sp>
        <p:nvSpPr>
          <p:cNvPr id="3" name="Content Placeholder 2"/>
          <p:cNvSpPr>
            <a:spLocks noGrp="1"/>
          </p:cNvSpPr>
          <p:nvPr>
            <p:ph idx="1"/>
          </p:nvPr>
        </p:nvSpPr>
        <p:spPr/>
        <p:txBody>
          <a:bodyPr>
            <a:normAutofit fontScale="92500" lnSpcReduction="10000"/>
          </a:bodyPr>
          <a:lstStyle/>
          <a:p>
            <a:pPr fontAlgn="t"/>
            <a:r>
              <a:rPr lang="en-US" dirty="0"/>
              <a:t>Once we have a working module that produce output that matches the </a:t>
            </a:r>
            <a:r>
              <a:rPr lang="en-US" dirty="0" smtClean="0"/>
              <a:t>calculated </a:t>
            </a:r>
            <a:r>
              <a:rPr lang="en-US" dirty="0"/>
              <a:t>from the excel sheets, we can use this module for every data channel </a:t>
            </a:r>
            <a:endParaRPr lang="en-US" dirty="0" smtClean="0"/>
          </a:p>
          <a:p>
            <a:pPr fontAlgn="t"/>
            <a:r>
              <a:rPr lang="en-US" dirty="0" smtClean="0"/>
              <a:t>Our </a:t>
            </a:r>
            <a:r>
              <a:rPr lang="en-US" dirty="0" err="1" smtClean="0"/>
              <a:t>meanvariance</a:t>
            </a:r>
            <a:r>
              <a:rPr lang="en-US" dirty="0" smtClean="0"/>
              <a:t> module can be used to produce and average and variance for each of the 4 channels </a:t>
            </a:r>
          </a:p>
          <a:p>
            <a:r>
              <a:rPr lang="en-US" dirty="0" smtClean="0"/>
              <a:t>Sig2Corr takes in two separate channels and finds components that relate to finding covariance. With this you can find the covariance of every channel combination by reusing the module with separate inputs and outputs </a:t>
            </a:r>
          </a:p>
          <a:p>
            <a:r>
              <a:rPr lang="en-US" dirty="0" smtClean="0"/>
              <a:t>Covariance takes outputs from </a:t>
            </a:r>
            <a:r>
              <a:rPr lang="en-US" dirty="0" err="1" smtClean="0"/>
              <a:t>meanvariance</a:t>
            </a:r>
            <a:r>
              <a:rPr lang="en-US" dirty="0" smtClean="0"/>
              <a:t> and covariance to create covariance between two signals and the corresponding variances or the individual signals </a:t>
            </a:r>
            <a:endParaRPr lang="en-US" dirty="0"/>
          </a:p>
        </p:txBody>
      </p:sp>
    </p:spTree>
    <p:extLst>
      <p:ext uri="{BB962C8B-B14F-4D97-AF65-F5344CB8AC3E}">
        <p14:creationId xmlns:p14="http://schemas.microsoft.com/office/powerpoint/2010/main" val="9424711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Control Inputs </a:t>
            </a:r>
            <a:endParaRPr lang="sv-SE" dirty="0"/>
          </a:p>
        </p:txBody>
      </p:sp>
      <p:sp>
        <p:nvSpPr>
          <p:cNvPr id="3" name="Content Placeholder 2"/>
          <p:cNvSpPr>
            <a:spLocks noGrp="1"/>
          </p:cNvSpPr>
          <p:nvPr>
            <p:ph idx="1"/>
          </p:nvPr>
        </p:nvSpPr>
        <p:spPr>
          <a:xfrm>
            <a:off x="838200" y="1524000"/>
            <a:ext cx="10515600" cy="4652963"/>
          </a:xfrm>
        </p:spPr>
        <p:txBody>
          <a:bodyPr>
            <a:normAutofit lnSpcReduction="10000"/>
          </a:bodyPr>
          <a:lstStyle/>
          <a:p>
            <a:r>
              <a:rPr lang="sv-SE" dirty="0" err="1" smtClean="0"/>
              <a:t>These</a:t>
            </a:r>
            <a:r>
              <a:rPr lang="sv-SE" dirty="0" smtClean="0"/>
              <a:t> </a:t>
            </a:r>
            <a:r>
              <a:rPr lang="sv-SE" dirty="0" err="1" smtClean="0"/>
              <a:t>are</a:t>
            </a:r>
            <a:r>
              <a:rPr lang="sv-SE" dirty="0" smtClean="0"/>
              <a:t> inputs to the </a:t>
            </a:r>
            <a:r>
              <a:rPr lang="sv-SE" dirty="0" err="1" smtClean="0"/>
              <a:t>modules</a:t>
            </a:r>
            <a:r>
              <a:rPr lang="sv-SE" dirty="0" smtClean="0"/>
              <a:t> </a:t>
            </a:r>
            <a:r>
              <a:rPr lang="sv-SE" dirty="0" err="1" smtClean="0"/>
              <a:t>that</a:t>
            </a:r>
            <a:r>
              <a:rPr lang="sv-SE" dirty="0" smtClean="0"/>
              <a:t> </a:t>
            </a:r>
            <a:r>
              <a:rPr lang="sv-SE" dirty="0" err="1" smtClean="0"/>
              <a:t>allow</a:t>
            </a:r>
            <a:r>
              <a:rPr lang="sv-SE" dirty="0" smtClean="0"/>
              <a:t> </a:t>
            </a:r>
            <a:r>
              <a:rPr lang="sv-SE" dirty="0" err="1" smtClean="0"/>
              <a:t>you</a:t>
            </a:r>
            <a:r>
              <a:rPr lang="sv-SE" dirty="0" smtClean="0"/>
              <a:t> </a:t>
            </a:r>
            <a:r>
              <a:rPr lang="sv-SE" dirty="0" err="1" smtClean="0"/>
              <a:t>control</a:t>
            </a:r>
            <a:r>
              <a:rPr lang="sv-SE" dirty="0" smtClean="0"/>
              <a:t> </a:t>
            </a:r>
            <a:r>
              <a:rPr lang="sv-SE" dirty="0" err="1" smtClean="0"/>
              <a:t>when</a:t>
            </a:r>
            <a:r>
              <a:rPr lang="sv-SE" dirty="0" smtClean="0"/>
              <a:t> </a:t>
            </a:r>
            <a:r>
              <a:rPr lang="sv-SE" dirty="0" err="1" smtClean="0"/>
              <a:t>they</a:t>
            </a:r>
            <a:r>
              <a:rPr lang="sv-SE" dirty="0" smtClean="0"/>
              <a:t> start </a:t>
            </a:r>
            <a:r>
              <a:rPr lang="sv-SE" dirty="0" err="1" smtClean="0"/>
              <a:t>their</a:t>
            </a:r>
            <a:r>
              <a:rPr lang="sv-SE" dirty="0" smtClean="0"/>
              <a:t> </a:t>
            </a:r>
            <a:r>
              <a:rPr lang="sv-SE" dirty="0" err="1" smtClean="0"/>
              <a:t>calculations</a:t>
            </a:r>
            <a:r>
              <a:rPr lang="sv-SE" dirty="0" smtClean="0"/>
              <a:t> and </a:t>
            </a:r>
            <a:r>
              <a:rPr lang="sv-SE" dirty="0" err="1" smtClean="0"/>
              <a:t>how</a:t>
            </a:r>
            <a:r>
              <a:rPr lang="sv-SE" dirty="0" smtClean="0"/>
              <a:t> long it </a:t>
            </a:r>
            <a:r>
              <a:rPr lang="sv-SE" dirty="0" err="1" smtClean="0"/>
              <a:t>takes</a:t>
            </a:r>
            <a:r>
              <a:rPr lang="sv-SE" dirty="0" smtClean="0"/>
              <a:t>. </a:t>
            </a:r>
          </a:p>
          <a:p>
            <a:r>
              <a:rPr lang="sv-SE" b="1" u="sng" dirty="0" smtClean="0"/>
              <a:t>Clock (</a:t>
            </a:r>
            <a:r>
              <a:rPr lang="sv-SE" b="1" u="sng" dirty="0" err="1" smtClean="0"/>
              <a:t>clk</a:t>
            </a:r>
            <a:r>
              <a:rPr lang="sv-SE" b="1" u="sng" dirty="0" smtClean="0"/>
              <a:t>) </a:t>
            </a:r>
            <a:r>
              <a:rPr lang="sv-SE" dirty="0" smtClean="0"/>
              <a:t>– </a:t>
            </a:r>
            <a:r>
              <a:rPr lang="sv-SE" dirty="0" err="1" smtClean="0"/>
              <a:t>synchronizes</a:t>
            </a:r>
            <a:r>
              <a:rPr lang="sv-SE" dirty="0" smtClean="0"/>
              <a:t> </a:t>
            </a:r>
            <a:r>
              <a:rPr lang="sv-SE" dirty="0" err="1" smtClean="0"/>
              <a:t>clk</a:t>
            </a:r>
            <a:r>
              <a:rPr lang="sv-SE" dirty="0" smtClean="0"/>
              <a:t> UL2 </a:t>
            </a:r>
            <a:r>
              <a:rPr lang="sv-SE" dirty="0" err="1" smtClean="0"/>
              <a:t>clock</a:t>
            </a:r>
            <a:r>
              <a:rPr lang="sv-SE" dirty="0" smtClean="0"/>
              <a:t> implementation so </a:t>
            </a:r>
            <a:r>
              <a:rPr lang="sv-SE" dirty="0" err="1" smtClean="0"/>
              <a:t>that</a:t>
            </a:r>
            <a:r>
              <a:rPr lang="sv-SE" dirty="0" smtClean="0"/>
              <a:t> </a:t>
            </a:r>
            <a:r>
              <a:rPr lang="sv-SE" dirty="0" err="1" smtClean="0"/>
              <a:t>calculations</a:t>
            </a:r>
            <a:r>
              <a:rPr lang="sv-SE" dirty="0" smtClean="0"/>
              <a:t> </a:t>
            </a:r>
            <a:r>
              <a:rPr lang="sv-SE" dirty="0" err="1" smtClean="0"/>
              <a:t>are</a:t>
            </a:r>
            <a:r>
              <a:rPr lang="sv-SE" dirty="0" smtClean="0"/>
              <a:t> </a:t>
            </a:r>
            <a:r>
              <a:rPr lang="sv-SE" dirty="0" err="1" smtClean="0"/>
              <a:t>timed</a:t>
            </a:r>
            <a:r>
              <a:rPr lang="sv-SE" dirty="0" smtClean="0"/>
              <a:t> </a:t>
            </a:r>
            <a:r>
              <a:rPr lang="sv-SE" dirty="0" err="1" smtClean="0"/>
              <a:t>with</a:t>
            </a:r>
            <a:r>
              <a:rPr lang="sv-SE" dirty="0" smtClean="0"/>
              <a:t> </a:t>
            </a:r>
            <a:r>
              <a:rPr lang="sv-SE" dirty="0" err="1" smtClean="0"/>
              <a:t>incoming</a:t>
            </a:r>
            <a:r>
              <a:rPr lang="sv-SE" dirty="0" smtClean="0"/>
              <a:t> data </a:t>
            </a:r>
          </a:p>
          <a:p>
            <a:r>
              <a:rPr lang="sv-SE" b="1" u="sng" dirty="0" err="1" smtClean="0"/>
              <a:t>Sclr</a:t>
            </a:r>
            <a:r>
              <a:rPr lang="sv-SE" b="1" u="sng" dirty="0" smtClean="0"/>
              <a:t> </a:t>
            </a:r>
            <a:r>
              <a:rPr lang="sv-SE" dirty="0" smtClean="0"/>
              <a:t>– ’set </a:t>
            </a:r>
            <a:r>
              <a:rPr lang="sv-SE" dirty="0" err="1" smtClean="0"/>
              <a:t>clear</a:t>
            </a:r>
            <a:r>
              <a:rPr lang="sv-SE" dirty="0" smtClean="0"/>
              <a:t>’ </a:t>
            </a:r>
            <a:r>
              <a:rPr lang="sv-SE" dirty="0" err="1" smtClean="0"/>
              <a:t>determines</a:t>
            </a:r>
            <a:r>
              <a:rPr lang="sv-SE" dirty="0" smtClean="0"/>
              <a:t> </a:t>
            </a:r>
            <a:r>
              <a:rPr lang="sv-SE" dirty="0" err="1" smtClean="0"/>
              <a:t>when</a:t>
            </a:r>
            <a:r>
              <a:rPr lang="sv-SE" dirty="0" smtClean="0"/>
              <a:t> to </a:t>
            </a:r>
            <a:r>
              <a:rPr lang="sv-SE" dirty="0" err="1" smtClean="0"/>
              <a:t>clear</a:t>
            </a:r>
            <a:r>
              <a:rPr lang="sv-SE" dirty="0" smtClean="0"/>
              <a:t> the </a:t>
            </a:r>
            <a:r>
              <a:rPr lang="sv-SE" dirty="0" err="1" smtClean="0"/>
              <a:t>module</a:t>
            </a:r>
            <a:r>
              <a:rPr lang="sv-SE" dirty="0" smtClean="0"/>
              <a:t> </a:t>
            </a:r>
            <a:r>
              <a:rPr lang="sv-SE" dirty="0" err="1" smtClean="0"/>
              <a:t>calculations</a:t>
            </a:r>
            <a:r>
              <a:rPr lang="sv-SE" dirty="0" smtClean="0"/>
              <a:t> so </a:t>
            </a:r>
            <a:r>
              <a:rPr lang="sv-SE" dirty="0" err="1" smtClean="0"/>
              <a:t>that</a:t>
            </a:r>
            <a:r>
              <a:rPr lang="sv-SE" dirty="0" smtClean="0"/>
              <a:t> </a:t>
            </a:r>
            <a:r>
              <a:rPr lang="sv-SE" dirty="0" err="1" smtClean="0"/>
              <a:t>you</a:t>
            </a:r>
            <a:r>
              <a:rPr lang="sv-SE" dirty="0" smtClean="0"/>
              <a:t> </a:t>
            </a:r>
            <a:r>
              <a:rPr lang="sv-SE" dirty="0" err="1" smtClean="0"/>
              <a:t>are</a:t>
            </a:r>
            <a:r>
              <a:rPr lang="sv-SE" dirty="0" smtClean="0"/>
              <a:t> not </a:t>
            </a:r>
            <a:r>
              <a:rPr lang="sv-SE" dirty="0" err="1" smtClean="0"/>
              <a:t>calculating</a:t>
            </a:r>
            <a:r>
              <a:rPr lang="sv-SE" dirty="0" smtClean="0"/>
              <a:t> on old data </a:t>
            </a:r>
          </a:p>
          <a:p>
            <a:r>
              <a:rPr lang="sv-SE" b="1" u="sng" dirty="0" smtClean="0"/>
              <a:t>Valid</a:t>
            </a:r>
            <a:r>
              <a:rPr lang="sv-SE" dirty="0" smtClean="0"/>
              <a:t> – signal </a:t>
            </a:r>
            <a:r>
              <a:rPr lang="sv-SE" dirty="0" err="1" smtClean="0"/>
              <a:t>that</a:t>
            </a:r>
            <a:r>
              <a:rPr lang="sv-SE" dirty="0" smtClean="0"/>
              <a:t> </a:t>
            </a:r>
            <a:r>
              <a:rPr lang="sv-SE" dirty="0" err="1" smtClean="0"/>
              <a:t>says</a:t>
            </a:r>
            <a:r>
              <a:rPr lang="sv-SE" dirty="0" smtClean="0"/>
              <a:t> </a:t>
            </a:r>
            <a:r>
              <a:rPr lang="sv-SE" dirty="0" err="1" smtClean="0"/>
              <a:t>that</a:t>
            </a:r>
            <a:r>
              <a:rPr lang="sv-SE" dirty="0" smtClean="0"/>
              <a:t> </a:t>
            </a:r>
            <a:r>
              <a:rPr lang="sv-SE" dirty="0" err="1" smtClean="0"/>
              <a:t>calculations</a:t>
            </a:r>
            <a:r>
              <a:rPr lang="sv-SE" dirty="0" smtClean="0"/>
              <a:t> </a:t>
            </a:r>
            <a:r>
              <a:rPr lang="sv-SE" dirty="0" err="1" smtClean="0"/>
              <a:t>are</a:t>
            </a:r>
            <a:r>
              <a:rPr lang="sv-SE" dirty="0" smtClean="0"/>
              <a:t> okay to </a:t>
            </a:r>
            <a:r>
              <a:rPr lang="sv-SE" dirty="0" err="1" smtClean="0"/>
              <a:t>begin</a:t>
            </a:r>
            <a:r>
              <a:rPr lang="sv-SE" dirty="0" smtClean="0"/>
              <a:t>, the data is ’valid’ and </a:t>
            </a:r>
            <a:r>
              <a:rPr lang="sv-SE" dirty="0" err="1" smtClean="0"/>
              <a:t>triggered</a:t>
            </a:r>
            <a:r>
              <a:rPr lang="sv-SE" dirty="0" smtClean="0"/>
              <a:t> </a:t>
            </a:r>
            <a:r>
              <a:rPr lang="sv-SE" dirty="0" err="1" smtClean="0"/>
              <a:t>properly</a:t>
            </a:r>
            <a:endParaRPr lang="sv-SE" dirty="0" smtClean="0"/>
          </a:p>
          <a:p>
            <a:pPr lvl="1"/>
            <a:r>
              <a:rPr lang="sv-SE" dirty="0" err="1" smtClean="0"/>
              <a:t>This</a:t>
            </a:r>
            <a:r>
              <a:rPr lang="sv-SE" dirty="0" smtClean="0"/>
              <a:t> has </a:t>
            </a:r>
            <a:r>
              <a:rPr lang="sv-SE" dirty="0" err="1" smtClean="0"/>
              <a:t>been</a:t>
            </a:r>
            <a:r>
              <a:rPr lang="sv-SE" dirty="0" smtClean="0"/>
              <a:t> the </a:t>
            </a:r>
            <a:r>
              <a:rPr lang="sv-SE" dirty="0" err="1" smtClean="0"/>
              <a:t>biggest</a:t>
            </a:r>
            <a:r>
              <a:rPr lang="sv-SE" dirty="0" smtClean="0"/>
              <a:t> </a:t>
            </a:r>
            <a:r>
              <a:rPr lang="sv-SE" dirty="0" err="1" smtClean="0"/>
              <a:t>issue</a:t>
            </a:r>
            <a:r>
              <a:rPr lang="sv-SE" dirty="0" smtClean="0"/>
              <a:t> for </a:t>
            </a:r>
            <a:r>
              <a:rPr lang="sv-SE" dirty="0" err="1" smtClean="0"/>
              <a:t>us</a:t>
            </a:r>
            <a:r>
              <a:rPr lang="sv-SE" dirty="0" smtClean="0"/>
              <a:t> </a:t>
            </a:r>
            <a:r>
              <a:rPr lang="sv-SE" dirty="0" err="1" smtClean="0"/>
              <a:t>determining</a:t>
            </a:r>
            <a:r>
              <a:rPr lang="sv-SE" dirty="0" smtClean="0"/>
              <a:t> </a:t>
            </a:r>
            <a:r>
              <a:rPr lang="sv-SE" dirty="0" err="1" smtClean="0"/>
              <a:t>when</a:t>
            </a:r>
            <a:r>
              <a:rPr lang="sv-SE" dirty="0" smtClean="0"/>
              <a:t> to start </a:t>
            </a:r>
            <a:r>
              <a:rPr lang="sv-SE" dirty="0" err="1" smtClean="0"/>
              <a:t>calculating</a:t>
            </a:r>
            <a:endParaRPr lang="sv-SE" dirty="0"/>
          </a:p>
          <a:p>
            <a:pPr lvl="1"/>
            <a:r>
              <a:rPr lang="sv-SE" dirty="0" smtClean="0"/>
              <a:t>Data </a:t>
            </a:r>
            <a:r>
              <a:rPr lang="sv-SE" dirty="0" err="1" smtClean="0"/>
              <a:t>arrives</a:t>
            </a:r>
            <a:r>
              <a:rPr lang="sv-SE" dirty="0" smtClean="0"/>
              <a:t> </a:t>
            </a:r>
            <a:r>
              <a:rPr lang="sv-SE" dirty="0" err="1" smtClean="0"/>
              <a:t>every</a:t>
            </a:r>
            <a:r>
              <a:rPr lang="sv-SE" dirty="0" smtClean="0"/>
              <a:t> </a:t>
            </a:r>
            <a:r>
              <a:rPr lang="sv-SE" dirty="0" err="1" smtClean="0"/>
              <a:t>clock</a:t>
            </a:r>
            <a:r>
              <a:rPr lang="sv-SE" dirty="0" smtClean="0"/>
              <a:t> </a:t>
            </a:r>
            <a:r>
              <a:rPr lang="sv-SE" dirty="0" err="1" smtClean="0"/>
              <a:t>cycle</a:t>
            </a:r>
            <a:r>
              <a:rPr lang="sv-SE" dirty="0" smtClean="0"/>
              <a:t>, so </a:t>
            </a:r>
            <a:r>
              <a:rPr lang="sv-SE" dirty="0" err="1" smtClean="0"/>
              <a:t>triggering</a:t>
            </a:r>
            <a:r>
              <a:rPr lang="sv-SE" dirty="0" smtClean="0"/>
              <a:t> must be precise for </a:t>
            </a:r>
            <a:r>
              <a:rPr lang="sv-SE" dirty="0" err="1" smtClean="0"/>
              <a:t>calculations</a:t>
            </a:r>
            <a:r>
              <a:rPr lang="sv-SE" dirty="0" smtClean="0"/>
              <a:t> to be </a:t>
            </a:r>
            <a:r>
              <a:rPr lang="sv-SE" dirty="0" err="1" smtClean="0"/>
              <a:t>accurate</a:t>
            </a:r>
            <a:endParaRPr lang="sv-SE" dirty="0"/>
          </a:p>
        </p:txBody>
      </p:sp>
    </p:spTree>
    <p:extLst>
      <p:ext uri="{BB962C8B-B14F-4D97-AF65-F5344CB8AC3E}">
        <p14:creationId xmlns:p14="http://schemas.microsoft.com/office/powerpoint/2010/main" val="20867998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253" y="100431"/>
            <a:ext cx="10515600" cy="1325563"/>
          </a:xfrm>
        </p:spPr>
        <p:txBody>
          <a:bodyPr/>
          <a:lstStyle/>
          <a:p>
            <a:r>
              <a:rPr lang="sv-SE" dirty="0" smtClean="0"/>
              <a:t>Data </a:t>
            </a:r>
            <a:r>
              <a:rPr lang="sv-SE" dirty="0" err="1" smtClean="0"/>
              <a:t>Triggering</a:t>
            </a:r>
            <a:endParaRPr lang="sv-SE" dirty="0"/>
          </a:p>
        </p:txBody>
      </p:sp>
      <p:sp>
        <p:nvSpPr>
          <p:cNvPr id="3" name="Content Placeholder 2"/>
          <p:cNvSpPr>
            <a:spLocks noGrp="1"/>
          </p:cNvSpPr>
          <p:nvPr>
            <p:ph idx="1"/>
          </p:nvPr>
        </p:nvSpPr>
        <p:spPr>
          <a:xfrm>
            <a:off x="733927" y="1191211"/>
            <a:ext cx="10515600" cy="4351338"/>
          </a:xfrm>
        </p:spPr>
        <p:txBody>
          <a:bodyPr/>
          <a:lstStyle/>
          <a:p>
            <a:r>
              <a:rPr lang="sv-SE" dirty="0" err="1" smtClean="0"/>
              <a:t>We</a:t>
            </a:r>
            <a:r>
              <a:rPr lang="sv-SE" dirty="0" smtClean="0"/>
              <a:t> trigger </a:t>
            </a:r>
            <a:r>
              <a:rPr lang="sv-SE" dirty="0" err="1" smtClean="0"/>
              <a:t>out</a:t>
            </a:r>
            <a:r>
              <a:rPr lang="sv-SE" dirty="0" smtClean="0"/>
              <a:t> data by </a:t>
            </a:r>
            <a:r>
              <a:rPr lang="sv-SE" dirty="0" err="1" smtClean="0"/>
              <a:t>utilizing</a:t>
            </a:r>
            <a:r>
              <a:rPr lang="sv-SE" dirty="0" smtClean="0"/>
              <a:t> the trigger </a:t>
            </a:r>
            <a:r>
              <a:rPr lang="sv-SE" dirty="0" err="1" smtClean="0"/>
              <a:t>vector</a:t>
            </a:r>
            <a:r>
              <a:rPr lang="sv-SE" dirty="0" smtClean="0"/>
              <a:t> and </a:t>
            </a:r>
            <a:r>
              <a:rPr lang="sv-SE" dirty="0" err="1" smtClean="0"/>
              <a:t>finding</a:t>
            </a:r>
            <a:r>
              <a:rPr lang="sv-SE" dirty="0" smtClean="0"/>
              <a:t> the positive </a:t>
            </a:r>
            <a:r>
              <a:rPr lang="sv-SE" dirty="0" err="1" smtClean="0"/>
              <a:t>edge</a:t>
            </a:r>
            <a:r>
              <a:rPr lang="sv-SE" dirty="0" smtClean="0"/>
              <a:t> </a:t>
            </a:r>
            <a:r>
              <a:rPr lang="sv-SE" dirty="0" err="1" smtClean="0"/>
              <a:t>of</a:t>
            </a:r>
            <a:r>
              <a:rPr lang="sv-SE" dirty="0" smtClean="0"/>
              <a:t> </a:t>
            </a:r>
            <a:r>
              <a:rPr lang="sv-SE" dirty="0" err="1" smtClean="0"/>
              <a:t>when</a:t>
            </a:r>
            <a:r>
              <a:rPr lang="sv-SE" dirty="0" smtClean="0"/>
              <a:t> the data is </a:t>
            </a:r>
            <a:r>
              <a:rPr lang="sv-SE" dirty="0" err="1" smtClean="0"/>
              <a:t>triggered</a:t>
            </a:r>
            <a:r>
              <a:rPr lang="sv-SE" dirty="0" smtClean="0"/>
              <a:t> (loop </a:t>
            </a:r>
            <a:r>
              <a:rPr lang="sv-SE" dirty="0" err="1" smtClean="0"/>
              <a:t>below</a:t>
            </a:r>
            <a:r>
              <a:rPr lang="sv-SE" dirty="0" smtClean="0"/>
              <a:t>)</a:t>
            </a:r>
          </a:p>
          <a:p>
            <a:r>
              <a:rPr lang="sv-SE" dirty="0" smtClean="0"/>
              <a:t>Data </a:t>
            </a:r>
            <a:r>
              <a:rPr lang="sv-SE" dirty="0" err="1" smtClean="0"/>
              <a:t>triggering</a:t>
            </a:r>
            <a:r>
              <a:rPr lang="sv-SE" dirty="0" smtClean="0"/>
              <a:t> is </a:t>
            </a:r>
            <a:r>
              <a:rPr lang="sv-SE" dirty="0" err="1" smtClean="0"/>
              <a:t>controlled</a:t>
            </a:r>
            <a:r>
              <a:rPr lang="sv-SE" dirty="0" smtClean="0"/>
              <a:t> by </a:t>
            </a:r>
            <a:r>
              <a:rPr lang="sv-SE" dirty="0" err="1" smtClean="0"/>
              <a:t>ch_trig_vector_in</a:t>
            </a:r>
            <a:r>
              <a:rPr lang="sv-SE" dirty="0" smtClean="0"/>
              <a:t> bit 22 -&gt; </a:t>
            </a:r>
            <a:r>
              <a:rPr lang="sv-SE" dirty="0" err="1" smtClean="0"/>
              <a:t>when</a:t>
            </a:r>
            <a:r>
              <a:rPr lang="sv-SE" dirty="0" smtClean="0"/>
              <a:t> </a:t>
            </a:r>
            <a:r>
              <a:rPr lang="sv-SE" dirty="0" err="1" smtClean="0"/>
              <a:t>that</a:t>
            </a:r>
            <a:r>
              <a:rPr lang="sv-SE" dirty="0" smtClean="0"/>
              <a:t> </a:t>
            </a:r>
            <a:r>
              <a:rPr lang="sv-SE" dirty="0" err="1" smtClean="0"/>
              <a:t>occurs</a:t>
            </a:r>
            <a:r>
              <a:rPr lang="sv-SE" dirty="0" smtClean="0"/>
              <a:t> the data is </a:t>
            </a:r>
            <a:r>
              <a:rPr lang="sv-SE" dirty="0" err="1" smtClean="0"/>
              <a:t>triggered</a:t>
            </a:r>
            <a:endParaRPr lang="sv-SE" dirty="0"/>
          </a:p>
          <a:p>
            <a:pPr lvl="1"/>
            <a:r>
              <a:rPr lang="sv-SE" dirty="0" err="1" smtClean="0"/>
              <a:t>We</a:t>
            </a:r>
            <a:r>
              <a:rPr lang="sv-SE" dirty="0" smtClean="0"/>
              <a:t> </a:t>
            </a:r>
            <a:r>
              <a:rPr lang="sv-SE" dirty="0" err="1" smtClean="0"/>
              <a:t>want</a:t>
            </a:r>
            <a:r>
              <a:rPr lang="sv-SE" dirty="0" smtClean="0"/>
              <a:t> to trigger the data as </a:t>
            </a:r>
            <a:r>
              <a:rPr lang="sv-SE" dirty="0" err="1" smtClean="0"/>
              <a:t>quickly</a:t>
            </a:r>
            <a:r>
              <a:rPr lang="sv-SE" dirty="0" smtClean="0"/>
              <a:t> as </a:t>
            </a:r>
            <a:r>
              <a:rPr lang="sv-SE" dirty="0" err="1" smtClean="0"/>
              <a:t>possible</a:t>
            </a:r>
            <a:r>
              <a:rPr lang="sv-SE" dirty="0" smtClean="0"/>
              <a:t>, so the positive </a:t>
            </a:r>
            <a:r>
              <a:rPr lang="sv-SE" dirty="0" err="1" smtClean="0"/>
              <a:t>edge</a:t>
            </a:r>
            <a:r>
              <a:rPr lang="sv-SE" dirty="0" smtClean="0"/>
              <a:t> </a:t>
            </a:r>
            <a:r>
              <a:rPr lang="sv-SE" dirty="0" err="1" smtClean="0"/>
              <a:t>when</a:t>
            </a:r>
            <a:r>
              <a:rPr lang="sv-SE" dirty="0" smtClean="0"/>
              <a:t> it </a:t>
            </a:r>
            <a:r>
              <a:rPr lang="sv-SE" dirty="0" err="1" smtClean="0"/>
              <a:t>first</a:t>
            </a:r>
            <a:r>
              <a:rPr lang="sv-SE" dirty="0" smtClean="0"/>
              <a:t> </a:t>
            </a:r>
            <a:r>
              <a:rPr lang="sv-SE" dirty="0" err="1" smtClean="0"/>
              <a:t>begins</a:t>
            </a:r>
            <a:r>
              <a:rPr lang="sv-SE" dirty="0" smtClean="0"/>
              <a:t> </a:t>
            </a:r>
            <a:endParaRPr lang="sv-SE" dirty="0"/>
          </a:p>
        </p:txBody>
      </p:sp>
      <p:pic>
        <p:nvPicPr>
          <p:cNvPr id="4" name="Picture 3"/>
          <p:cNvPicPr>
            <a:picLocks noChangeAspect="1"/>
          </p:cNvPicPr>
          <p:nvPr/>
        </p:nvPicPr>
        <p:blipFill rotWithShape="1">
          <a:blip r:embed="rId3"/>
          <a:srcRect l="38832" t="29685" r="15799" b="53384"/>
          <a:stretch/>
        </p:blipFill>
        <p:spPr>
          <a:xfrm>
            <a:off x="990600" y="4572001"/>
            <a:ext cx="8322210" cy="1941096"/>
          </a:xfrm>
          <a:prstGeom prst="rect">
            <a:avLst/>
          </a:prstGeom>
        </p:spPr>
      </p:pic>
      <p:sp>
        <p:nvSpPr>
          <p:cNvPr id="5" name="TextBox 4"/>
          <p:cNvSpPr txBox="1"/>
          <p:nvPr/>
        </p:nvSpPr>
        <p:spPr>
          <a:xfrm>
            <a:off x="9809747" y="4157554"/>
            <a:ext cx="1544053" cy="1384995"/>
          </a:xfrm>
          <a:prstGeom prst="rect">
            <a:avLst/>
          </a:prstGeom>
          <a:noFill/>
        </p:spPr>
        <p:txBody>
          <a:bodyPr wrap="square" rtlCol="0">
            <a:spAutoFit/>
          </a:bodyPr>
          <a:lstStyle/>
          <a:p>
            <a:r>
              <a:rPr lang="sv-SE" sz="1200" dirty="0" smtClean="0">
                <a:solidFill>
                  <a:schemeClr val="accent6">
                    <a:lumMod val="75000"/>
                  </a:schemeClr>
                </a:solidFill>
              </a:rPr>
              <a:t>To </a:t>
            </a:r>
            <a:r>
              <a:rPr lang="sv-SE" sz="1200" dirty="0" err="1" smtClean="0">
                <a:solidFill>
                  <a:schemeClr val="accent6">
                    <a:lumMod val="75000"/>
                  </a:schemeClr>
                </a:solidFill>
              </a:rPr>
              <a:t>begin</a:t>
            </a:r>
            <a:r>
              <a:rPr lang="sv-SE" sz="1200" dirty="0" smtClean="0">
                <a:solidFill>
                  <a:schemeClr val="accent6">
                    <a:lumMod val="75000"/>
                  </a:schemeClr>
                </a:solidFill>
              </a:rPr>
              <a:t> </a:t>
            </a:r>
            <a:r>
              <a:rPr lang="sv-SE" sz="1200" dirty="0" err="1" smtClean="0">
                <a:solidFill>
                  <a:schemeClr val="accent6">
                    <a:lumMod val="75000"/>
                  </a:schemeClr>
                </a:solidFill>
              </a:rPr>
              <a:t>triggering</a:t>
            </a:r>
            <a:r>
              <a:rPr lang="sv-SE" sz="1200" dirty="0" smtClean="0">
                <a:solidFill>
                  <a:schemeClr val="accent6">
                    <a:lumMod val="75000"/>
                  </a:schemeClr>
                </a:solidFill>
              </a:rPr>
              <a:t> </a:t>
            </a:r>
            <a:r>
              <a:rPr lang="sv-SE" sz="1200" dirty="0" err="1" smtClean="0">
                <a:solidFill>
                  <a:schemeClr val="accent6">
                    <a:lumMod val="75000"/>
                  </a:schemeClr>
                </a:solidFill>
              </a:rPr>
              <a:t>you</a:t>
            </a:r>
            <a:r>
              <a:rPr lang="sv-SE" sz="1200" dirty="0" smtClean="0">
                <a:solidFill>
                  <a:schemeClr val="accent6">
                    <a:lumMod val="75000"/>
                  </a:schemeClr>
                </a:solidFill>
              </a:rPr>
              <a:t> </a:t>
            </a:r>
            <a:r>
              <a:rPr lang="sv-SE" sz="1200" dirty="0" err="1" smtClean="0">
                <a:solidFill>
                  <a:schemeClr val="accent6">
                    <a:lumMod val="75000"/>
                  </a:schemeClr>
                </a:solidFill>
              </a:rPr>
              <a:t>want</a:t>
            </a:r>
            <a:r>
              <a:rPr lang="sv-SE" sz="1200" dirty="0" smtClean="0">
                <a:solidFill>
                  <a:schemeClr val="accent6">
                    <a:lumMod val="75000"/>
                  </a:schemeClr>
                </a:solidFill>
              </a:rPr>
              <a:t> all 4 data </a:t>
            </a:r>
            <a:r>
              <a:rPr lang="sv-SE" sz="1200" dirty="0" err="1" smtClean="0">
                <a:solidFill>
                  <a:schemeClr val="accent6">
                    <a:lumMod val="75000"/>
                  </a:schemeClr>
                </a:solidFill>
              </a:rPr>
              <a:t>channels</a:t>
            </a:r>
            <a:r>
              <a:rPr lang="sv-SE" sz="1200" dirty="0" smtClean="0">
                <a:solidFill>
                  <a:schemeClr val="accent6">
                    <a:lumMod val="75000"/>
                  </a:schemeClr>
                </a:solidFill>
              </a:rPr>
              <a:t> to be </a:t>
            </a:r>
            <a:r>
              <a:rPr lang="sv-SE" sz="1200" dirty="0" err="1" smtClean="0">
                <a:solidFill>
                  <a:schemeClr val="accent6">
                    <a:lumMod val="75000"/>
                  </a:schemeClr>
                </a:solidFill>
              </a:rPr>
              <a:t>triggered</a:t>
            </a:r>
            <a:r>
              <a:rPr lang="sv-SE" sz="1200" dirty="0" smtClean="0">
                <a:solidFill>
                  <a:schemeClr val="accent6">
                    <a:lumMod val="75000"/>
                  </a:schemeClr>
                </a:solidFill>
              </a:rPr>
              <a:t> (at </a:t>
            </a:r>
            <a:r>
              <a:rPr lang="sv-SE" sz="1200" dirty="0" err="1" smtClean="0">
                <a:solidFill>
                  <a:schemeClr val="accent6">
                    <a:lumMod val="75000"/>
                  </a:schemeClr>
                </a:solidFill>
              </a:rPr>
              <a:t>least</a:t>
            </a:r>
            <a:r>
              <a:rPr lang="sv-SE" sz="1200" dirty="0" smtClean="0">
                <a:solidFill>
                  <a:schemeClr val="accent6">
                    <a:lumMod val="75000"/>
                  </a:schemeClr>
                </a:solidFill>
              </a:rPr>
              <a:t> in </a:t>
            </a:r>
            <a:r>
              <a:rPr lang="sv-SE" sz="1200" dirty="0" err="1" smtClean="0">
                <a:solidFill>
                  <a:schemeClr val="accent6">
                    <a:lumMod val="75000"/>
                  </a:schemeClr>
                </a:solidFill>
              </a:rPr>
              <a:t>our</a:t>
            </a:r>
            <a:r>
              <a:rPr lang="sv-SE" sz="1200" dirty="0" smtClean="0">
                <a:solidFill>
                  <a:schemeClr val="accent6">
                    <a:lumMod val="75000"/>
                  </a:schemeClr>
                </a:solidFill>
              </a:rPr>
              <a:t> </a:t>
            </a:r>
            <a:r>
              <a:rPr lang="sv-SE" sz="1200" dirty="0" err="1" smtClean="0">
                <a:solidFill>
                  <a:schemeClr val="accent6">
                    <a:lumMod val="75000"/>
                  </a:schemeClr>
                </a:solidFill>
              </a:rPr>
              <a:t>case</a:t>
            </a:r>
            <a:r>
              <a:rPr lang="sv-SE" sz="1200" dirty="0" smtClean="0">
                <a:solidFill>
                  <a:schemeClr val="accent6">
                    <a:lumMod val="75000"/>
                  </a:schemeClr>
                </a:solidFill>
              </a:rPr>
              <a:t>), </a:t>
            </a:r>
            <a:r>
              <a:rPr lang="sv-SE" sz="1200" dirty="0" err="1" smtClean="0">
                <a:solidFill>
                  <a:schemeClr val="accent6">
                    <a:lumMod val="75000"/>
                  </a:schemeClr>
                </a:solidFill>
              </a:rPr>
              <a:t>if</a:t>
            </a:r>
            <a:r>
              <a:rPr lang="sv-SE" sz="1200" dirty="0" smtClean="0">
                <a:solidFill>
                  <a:schemeClr val="accent6">
                    <a:lumMod val="75000"/>
                  </a:schemeClr>
                </a:solidFill>
              </a:rPr>
              <a:t> </a:t>
            </a:r>
            <a:r>
              <a:rPr lang="sv-SE" sz="1200" dirty="0" err="1" smtClean="0">
                <a:solidFill>
                  <a:schemeClr val="accent6">
                    <a:lumMod val="75000"/>
                  </a:schemeClr>
                </a:solidFill>
              </a:rPr>
              <a:t>you</a:t>
            </a:r>
            <a:r>
              <a:rPr lang="sv-SE" sz="1200" dirty="0" smtClean="0">
                <a:solidFill>
                  <a:schemeClr val="accent6">
                    <a:lumMod val="75000"/>
                  </a:schemeClr>
                </a:solidFill>
              </a:rPr>
              <a:t> </a:t>
            </a:r>
            <a:r>
              <a:rPr lang="sv-SE" sz="1200" dirty="0" err="1" smtClean="0">
                <a:solidFill>
                  <a:schemeClr val="accent6">
                    <a:lumMod val="75000"/>
                  </a:schemeClr>
                </a:solidFill>
              </a:rPr>
              <a:t>want</a:t>
            </a:r>
            <a:r>
              <a:rPr lang="sv-SE" sz="1200" dirty="0" smtClean="0">
                <a:solidFill>
                  <a:schemeClr val="accent6">
                    <a:lumMod val="75000"/>
                  </a:schemeClr>
                </a:solidFill>
              </a:rPr>
              <a:t> to </a:t>
            </a:r>
            <a:r>
              <a:rPr lang="sv-SE" sz="1200" dirty="0" err="1" smtClean="0">
                <a:solidFill>
                  <a:schemeClr val="accent6">
                    <a:lumMod val="75000"/>
                  </a:schemeClr>
                </a:solidFill>
              </a:rPr>
              <a:t>modify</a:t>
            </a:r>
            <a:r>
              <a:rPr lang="sv-SE" sz="1200" dirty="0" smtClean="0">
                <a:solidFill>
                  <a:schemeClr val="accent6">
                    <a:lumMod val="75000"/>
                  </a:schemeClr>
                </a:solidFill>
              </a:rPr>
              <a:t> later </a:t>
            </a:r>
            <a:r>
              <a:rPr lang="sv-SE" sz="1200" dirty="0" err="1" smtClean="0">
                <a:solidFill>
                  <a:schemeClr val="accent6">
                    <a:lumMod val="75000"/>
                  </a:schemeClr>
                </a:solidFill>
              </a:rPr>
              <a:t>you</a:t>
            </a:r>
            <a:r>
              <a:rPr lang="sv-SE" sz="1200" dirty="0" smtClean="0">
                <a:solidFill>
                  <a:schemeClr val="accent6">
                    <a:lumMod val="75000"/>
                  </a:schemeClr>
                </a:solidFill>
              </a:rPr>
              <a:t> </a:t>
            </a:r>
            <a:r>
              <a:rPr lang="sv-SE" sz="1200" dirty="0" err="1" smtClean="0">
                <a:solidFill>
                  <a:schemeClr val="accent6">
                    <a:lumMod val="75000"/>
                  </a:schemeClr>
                </a:solidFill>
              </a:rPr>
              <a:t>can</a:t>
            </a:r>
            <a:r>
              <a:rPr lang="sv-SE" sz="1200" dirty="0" smtClean="0">
                <a:solidFill>
                  <a:schemeClr val="accent6">
                    <a:lumMod val="75000"/>
                  </a:schemeClr>
                </a:solidFill>
              </a:rPr>
              <a:t> </a:t>
            </a:r>
            <a:endParaRPr lang="sv-SE" sz="1200" dirty="0">
              <a:solidFill>
                <a:schemeClr val="accent6">
                  <a:lumMod val="75000"/>
                </a:schemeClr>
              </a:solidFill>
            </a:endParaRPr>
          </a:p>
        </p:txBody>
      </p:sp>
      <p:cxnSp>
        <p:nvCxnSpPr>
          <p:cNvPr id="7" name="Straight Arrow Connector 6"/>
          <p:cNvCxnSpPr/>
          <p:nvPr/>
        </p:nvCxnSpPr>
        <p:spPr>
          <a:xfrm flipH="1">
            <a:off x="9228406" y="4748463"/>
            <a:ext cx="581341" cy="242056"/>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rot="16200000" flipH="1">
            <a:off x="972554" y="4253167"/>
            <a:ext cx="336882" cy="300786"/>
          </a:xfrm>
          <a:prstGeom prst="bentConnector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18573" y="3626327"/>
            <a:ext cx="1544053" cy="646331"/>
          </a:xfrm>
          <a:prstGeom prst="rect">
            <a:avLst/>
          </a:prstGeom>
          <a:noFill/>
        </p:spPr>
        <p:txBody>
          <a:bodyPr wrap="square" rtlCol="0">
            <a:spAutoFit/>
          </a:bodyPr>
          <a:lstStyle/>
          <a:p>
            <a:r>
              <a:rPr lang="sv-SE" sz="1200" dirty="0" err="1" smtClean="0">
                <a:solidFill>
                  <a:schemeClr val="accent6">
                    <a:lumMod val="75000"/>
                  </a:schemeClr>
                </a:solidFill>
              </a:rPr>
              <a:t>Assign</a:t>
            </a:r>
            <a:r>
              <a:rPr lang="sv-SE" sz="1200" dirty="0" smtClean="0">
                <a:solidFill>
                  <a:schemeClr val="accent6">
                    <a:lumMod val="75000"/>
                  </a:schemeClr>
                </a:solidFill>
              </a:rPr>
              <a:t> as a register </a:t>
            </a:r>
            <a:r>
              <a:rPr lang="sv-SE" sz="1200" dirty="0" err="1" smtClean="0">
                <a:solidFill>
                  <a:schemeClr val="accent6">
                    <a:lumMod val="75000"/>
                  </a:schemeClr>
                </a:solidFill>
              </a:rPr>
              <a:t>because</a:t>
            </a:r>
            <a:r>
              <a:rPr lang="sv-SE" sz="1200" dirty="0" smtClean="0">
                <a:solidFill>
                  <a:schemeClr val="accent6">
                    <a:lumMod val="75000"/>
                  </a:schemeClr>
                </a:solidFill>
              </a:rPr>
              <a:t> the </a:t>
            </a:r>
            <a:r>
              <a:rPr lang="sv-SE" sz="1200" dirty="0" err="1" smtClean="0">
                <a:solidFill>
                  <a:schemeClr val="accent6">
                    <a:lumMod val="75000"/>
                  </a:schemeClr>
                </a:solidFill>
              </a:rPr>
              <a:t>value</a:t>
            </a:r>
            <a:r>
              <a:rPr lang="sv-SE" sz="1200" dirty="0" smtClean="0">
                <a:solidFill>
                  <a:schemeClr val="accent6">
                    <a:lumMod val="75000"/>
                  </a:schemeClr>
                </a:solidFill>
              </a:rPr>
              <a:t> </a:t>
            </a:r>
            <a:r>
              <a:rPr lang="sv-SE" sz="1200" dirty="0" err="1" smtClean="0">
                <a:solidFill>
                  <a:schemeClr val="accent6">
                    <a:lumMod val="75000"/>
                  </a:schemeClr>
                </a:solidFill>
              </a:rPr>
              <a:t>will</a:t>
            </a:r>
            <a:r>
              <a:rPr lang="sv-SE" sz="1200" dirty="0" smtClean="0">
                <a:solidFill>
                  <a:schemeClr val="accent6">
                    <a:lumMod val="75000"/>
                  </a:schemeClr>
                </a:solidFill>
              </a:rPr>
              <a:t> </a:t>
            </a:r>
            <a:r>
              <a:rPr lang="sv-SE" sz="1200" dirty="0" err="1" smtClean="0">
                <a:solidFill>
                  <a:schemeClr val="accent6">
                    <a:lumMod val="75000"/>
                  </a:schemeClr>
                </a:solidFill>
              </a:rPr>
              <a:t>change</a:t>
            </a:r>
            <a:r>
              <a:rPr lang="sv-SE" sz="1200" dirty="0" smtClean="0">
                <a:solidFill>
                  <a:schemeClr val="accent6">
                    <a:lumMod val="75000"/>
                  </a:schemeClr>
                </a:solidFill>
              </a:rPr>
              <a:t> </a:t>
            </a:r>
            <a:endParaRPr lang="sv-SE" sz="1200" dirty="0">
              <a:solidFill>
                <a:schemeClr val="accent6">
                  <a:lumMod val="75000"/>
                </a:schemeClr>
              </a:solidFill>
            </a:endParaRPr>
          </a:p>
        </p:txBody>
      </p:sp>
    </p:spTree>
    <p:extLst>
      <p:ext uri="{BB962C8B-B14F-4D97-AF65-F5344CB8AC3E}">
        <p14:creationId xmlns:p14="http://schemas.microsoft.com/office/powerpoint/2010/main" val="17239371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731172" y="4455444"/>
            <a:ext cx="1905000" cy="714375"/>
          </a:xfrm>
          <a:prstGeom prst="rect">
            <a:avLst/>
          </a:prstGeom>
        </p:spPr>
      </p:pic>
      <p:sp>
        <p:nvSpPr>
          <p:cNvPr id="2" name="Title 1"/>
          <p:cNvSpPr>
            <a:spLocks noGrp="1"/>
          </p:cNvSpPr>
          <p:nvPr>
            <p:ph type="title"/>
          </p:nvPr>
        </p:nvSpPr>
        <p:spPr>
          <a:xfrm>
            <a:off x="204537" y="26300"/>
            <a:ext cx="10515600" cy="1325563"/>
          </a:xfrm>
        </p:spPr>
        <p:txBody>
          <a:bodyPr/>
          <a:lstStyle/>
          <a:p>
            <a:r>
              <a:rPr lang="sv-SE" dirty="0" smtClean="0"/>
              <a:t>Valid </a:t>
            </a:r>
            <a:endParaRPr lang="sv-SE" dirty="0"/>
          </a:p>
        </p:txBody>
      </p:sp>
      <p:sp>
        <p:nvSpPr>
          <p:cNvPr id="3" name="Content Placeholder 2"/>
          <p:cNvSpPr>
            <a:spLocks noGrp="1"/>
          </p:cNvSpPr>
          <p:nvPr>
            <p:ph idx="1"/>
          </p:nvPr>
        </p:nvSpPr>
        <p:spPr>
          <a:xfrm>
            <a:off x="743952" y="1193185"/>
            <a:ext cx="10094495" cy="3115344"/>
          </a:xfrm>
        </p:spPr>
        <p:txBody>
          <a:bodyPr>
            <a:normAutofit fontScale="92500" lnSpcReduction="20000"/>
          </a:bodyPr>
          <a:lstStyle/>
          <a:p>
            <a:r>
              <a:rPr lang="sv-SE" dirty="0" err="1" smtClean="0"/>
              <a:t>What</a:t>
            </a:r>
            <a:r>
              <a:rPr lang="sv-SE" dirty="0" smtClean="0"/>
              <a:t> </a:t>
            </a:r>
            <a:r>
              <a:rPr lang="sv-SE" dirty="0" err="1" smtClean="0"/>
              <a:t>determines</a:t>
            </a:r>
            <a:r>
              <a:rPr lang="sv-SE" dirty="0" smtClean="0"/>
              <a:t> </a:t>
            </a:r>
            <a:r>
              <a:rPr lang="sv-SE" dirty="0" err="1" smtClean="0"/>
              <a:t>if</a:t>
            </a:r>
            <a:r>
              <a:rPr lang="sv-SE" dirty="0" smtClean="0"/>
              <a:t> the </a:t>
            </a:r>
            <a:r>
              <a:rPr lang="sv-SE" dirty="0" err="1" smtClean="0"/>
              <a:t>incoming</a:t>
            </a:r>
            <a:r>
              <a:rPr lang="sv-SE" dirty="0" smtClean="0"/>
              <a:t> data the data </a:t>
            </a:r>
            <a:r>
              <a:rPr lang="sv-SE" dirty="0" err="1" smtClean="0"/>
              <a:t>that</a:t>
            </a:r>
            <a:r>
              <a:rPr lang="sv-SE" dirty="0" smtClean="0"/>
              <a:t> </a:t>
            </a:r>
            <a:r>
              <a:rPr lang="sv-SE" dirty="0" err="1" smtClean="0"/>
              <a:t>we</a:t>
            </a:r>
            <a:r>
              <a:rPr lang="sv-SE" dirty="0" smtClean="0"/>
              <a:t> </a:t>
            </a:r>
            <a:r>
              <a:rPr lang="sv-SE" dirty="0" err="1" smtClean="0"/>
              <a:t>want</a:t>
            </a:r>
            <a:r>
              <a:rPr lang="sv-SE" dirty="0" smtClean="0"/>
              <a:t> to </a:t>
            </a:r>
            <a:r>
              <a:rPr lang="sv-SE" dirty="0" err="1" smtClean="0"/>
              <a:t>calculate</a:t>
            </a:r>
            <a:r>
              <a:rPr lang="sv-SE" dirty="0" smtClean="0"/>
              <a:t>? </a:t>
            </a:r>
          </a:p>
          <a:p>
            <a:pPr lvl="1"/>
            <a:r>
              <a:rPr lang="sv-SE" dirty="0" err="1" smtClean="0"/>
              <a:t>We</a:t>
            </a:r>
            <a:r>
              <a:rPr lang="sv-SE" dirty="0" smtClean="0"/>
              <a:t> </a:t>
            </a:r>
            <a:r>
              <a:rPr lang="sv-SE" dirty="0" err="1" smtClean="0"/>
              <a:t>want</a:t>
            </a:r>
            <a:r>
              <a:rPr lang="sv-SE" dirty="0"/>
              <a:t> </a:t>
            </a:r>
            <a:r>
              <a:rPr lang="sv-SE" dirty="0" smtClean="0"/>
              <a:t>it to be the data </a:t>
            </a:r>
            <a:r>
              <a:rPr lang="sv-SE" dirty="0" err="1" smtClean="0"/>
              <a:t>that</a:t>
            </a:r>
            <a:r>
              <a:rPr lang="sv-SE" dirty="0" smtClean="0"/>
              <a:t> </a:t>
            </a:r>
            <a:r>
              <a:rPr lang="sv-SE" dirty="0" err="1" smtClean="0"/>
              <a:t>follows</a:t>
            </a:r>
            <a:r>
              <a:rPr lang="sv-SE" dirty="0" smtClean="0"/>
              <a:t> </a:t>
            </a:r>
            <a:r>
              <a:rPr lang="sv-SE" dirty="0" err="1" smtClean="0"/>
              <a:t>directly</a:t>
            </a:r>
            <a:r>
              <a:rPr lang="sv-SE" dirty="0" smtClean="0"/>
              <a:t> </a:t>
            </a:r>
            <a:r>
              <a:rPr lang="sv-SE" dirty="0" err="1" smtClean="0"/>
              <a:t>after</a:t>
            </a:r>
            <a:r>
              <a:rPr lang="sv-SE" dirty="0" smtClean="0"/>
              <a:t> the ADQ14 is </a:t>
            </a:r>
            <a:r>
              <a:rPr lang="sv-SE" dirty="0" err="1" smtClean="0"/>
              <a:t>triggered</a:t>
            </a:r>
            <a:r>
              <a:rPr lang="sv-SE" dirty="0" smtClean="0"/>
              <a:t> to start </a:t>
            </a:r>
            <a:r>
              <a:rPr lang="sv-SE" dirty="0" err="1" smtClean="0"/>
              <a:t>collecting</a:t>
            </a:r>
            <a:r>
              <a:rPr lang="sv-SE" dirty="0" smtClean="0"/>
              <a:t> data </a:t>
            </a:r>
          </a:p>
          <a:p>
            <a:pPr lvl="1"/>
            <a:r>
              <a:rPr lang="sv-SE" dirty="0" err="1" smtClean="0"/>
              <a:t>We</a:t>
            </a:r>
            <a:r>
              <a:rPr lang="sv-SE" dirty="0" smtClean="0"/>
              <a:t> </a:t>
            </a:r>
            <a:r>
              <a:rPr lang="sv-SE" dirty="0" err="1" smtClean="0"/>
              <a:t>are</a:t>
            </a:r>
            <a:r>
              <a:rPr lang="sv-SE" dirty="0" smtClean="0"/>
              <a:t> </a:t>
            </a:r>
            <a:r>
              <a:rPr lang="sv-SE" dirty="0" err="1" smtClean="0"/>
              <a:t>taking</a:t>
            </a:r>
            <a:r>
              <a:rPr lang="sv-SE" dirty="0" smtClean="0"/>
              <a:t> 65536 </a:t>
            </a:r>
            <a:r>
              <a:rPr lang="sv-SE" dirty="0" err="1" smtClean="0"/>
              <a:t>samples</a:t>
            </a:r>
            <a:r>
              <a:rPr lang="sv-SE" dirty="0" smtClean="0"/>
              <a:t>. My </a:t>
            </a:r>
            <a:r>
              <a:rPr lang="sv-SE" dirty="0" err="1" smtClean="0"/>
              <a:t>idea</a:t>
            </a:r>
            <a:r>
              <a:rPr lang="sv-SE" dirty="0" smtClean="0"/>
              <a:t> </a:t>
            </a:r>
            <a:r>
              <a:rPr lang="sv-SE" dirty="0" err="1" smtClean="0"/>
              <a:t>was</a:t>
            </a:r>
            <a:r>
              <a:rPr lang="sv-SE" dirty="0" smtClean="0"/>
              <a:t> to </a:t>
            </a:r>
            <a:r>
              <a:rPr lang="sv-SE" dirty="0" err="1" smtClean="0"/>
              <a:t>have</a:t>
            </a:r>
            <a:r>
              <a:rPr lang="sv-SE" dirty="0" smtClean="0"/>
              <a:t> a </a:t>
            </a:r>
            <a:r>
              <a:rPr lang="sv-SE" dirty="0" err="1" smtClean="0"/>
              <a:t>counter</a:t>
            </a:r>
            <a:r>
              <a:rPr lang="sv-SE" dirty="0"/>
              <a:t> </a:t>
            </a:r>
            <a:r>
              <a:rPr lang="sv-SE" dirty="0" err="1" smtClean="0"/>
              <a:t>that</a:t>
            </a:r>
            <a:r>
              <a:rPr lang="sv-SE" dirty="0" smtClean="0"/>
              <a:t> </a:t>
            </a:r>
            <a:r>
              <a:rPr lang="sv-SE" dirty="0" err="1" smtClean="0"/>
              <a:t>tracks</a:t>
            </a:r>
            <a:r>
              <a:rPr lang="sv-SE" dirty="0" smtClean="0"/>
              <a:t> for </a:t>
            </a:r>
            <a:r>
              <a:rPr lang="sv-SE" dirty="0" err="1" smtClean="0"/>
              <a:t>how</a:t>
            </a:r>
            <a:r>
              <a:rPr lang="sv-SE" dirty="0" smtClean="0"/>
              <a:t> </a:t>
            </a:r>
            <a:r>
              <a:rPr lang="sv-SE" dirty="0" err="1" smtClean="0"/>
              <a:t>many</a:t>
            </a:r>
            <a:r>
              <a:rPr lang="sv-SE" dirty="0" smtClean="0"/>
              <a:t> </a:t>
            </a:r>
            <a:r>
              <a:rPr lang="sv-SE" dirty="0" err="1" smtClean="0"/>
              <a:t>points</a:t>
            </a:r>
            <a:r>
              <a:rPr lang="sv-SE" dirty="0" smtClean="0"/>
              <a:t> the data </a:t>
            </a:r>
            <a:r>
              <a:rPr lang="sv-SE" dirty="0" err="1" smtClean="0"/>
              <a:t>should</a:t>
            </a:r>
            <a:r>
              <a:rPr lang="sv-SE" dirty="0" smtClean="0"/>
              <a:t> be valid </a:t>
            </a:r>
          </a:p>
          <a:p>
            <a:pPr lvl="1"/>
            <a:r>
              <a:rPr lang="sv-SE" dirty="0" smtClean="0"/>
              <a:t>From the start </a:t>
            </a:r>
            <a:r>
              <a:rPr lang="sv-SE" dirty="0" err="1" smtClean="0"/>
              <a:t>of</a:t>
            </a:r>
            <a:r>
              <a:rPr lang="sv-SE" dirty="0" smtClean="0"/>
              <a:t> the positive </a:t>
            </a:r>
            <a:r>
              <a:rPr lang="sv-SE" dirty="0" err="1" smtClean="0"/>
              <a:t>edge</a:t>
            </a:r>
            <a:r>
              <a:rPr lang="sv-SE" dirty="0" smtClean="0"/>
              <a:t> </a:t>
            </a:r>
            <a:r>
              <a:rPr lang="sv-SE" dirty="0" err="1" smtClean="0"/>
              <a:t>of</a:t>
            </a:r>
            <a:r>
              <a:rPr lang="sv-SE" dirty="0" smtClean="0"/>
              <a:t> the trigger, the valid </a:t>
            </a:r>
            <a:r>
              <a:rPr lang="sv-SE" dirty="0" err="1" smtClean="0"/>
              <a:t>counter</a:t>
            </a:r>
            <a:r>
              <a:rPr lang="sv-SE" dirty="0" smtClean="0"/>
              <a:t> </a:t>
            </a:r>
            <a:r>
              <a:rPr lang="sv-SE" dirty="0" err="1" smtClean="0"/>
              <a:t>will</a:t>
            </a:r>
            <a:r>
              <a:rPr lang="sv-SE" dirty="0" smtClean="0"/>
              <a:t> be </a:t>
            </a:r>
            <a:r>
              <a:rPr lang="sv-SE" dirty="0" err="1" smtClean="0"/>
              <a:t>activated</a:t>
            </a:r>
            <a:endParaRPr lang="sv-SE" dirty="0"/>
          </a:p>
          <a:p>
            <a:pPr lvl="1"/>
            <a:r>
              <a:rPr lang="sv-SE" dirty="0" smtClean="0"/>
              <a:t>As long as the valid </a:t>
            </a:r>
            <a:r>
              <a:rPr lang="sv-SE" dirty="0" err="1" smtClean="0"/>
              <a:t>counter</a:t>
            </a:r>
            <a:r>
              <a:rPr lang="sv-SE" dirty="0" smtClean="0"/>
              <a:t> &gt; 0 </a:t>
            </a:r>
            <a:r>
              <a:rPr lang="sv-SE" dirty="0" err="1" smtClean="0"/>
              <a:t>then</a:t>
            </a:r>
            <a:r>
              <a:rPr lang="sv-SE" dirty="0" smtClean="0"/>
              <a:t> the data </a:t>
            </a:r>
            <a:r>
              <a:rPr lang="sv-SE" dirty="0" err="1" smtClean="0"/>
              <a:t>will</a:t>
            </a:r>
            <a:r>
              <a:rPr lang="sv-SE" dirty="0" smtClean="0"/>
              <a:t> </a:t>
            </a:r>
            <a:r>
              <a:rPr lang="sv-SE" dirty="0" err="1" smtClean="0"/>
              <a:t>remain</a:t>
            </a:r>
            <a:r>
              <a:rPr lang="sv-SE" dirty="0" smtClean="0"/>
              <a:t> valid</a:t>
            </a:r>
          </a:p>
          <a:p>
            <a:pPr lvl="1"/>
            <a:r>
              <a:rPr lang="sv-SE" dirty="0" err="1" smtClean="0"/>
              <a:t>Logic</a:t>
            </a:r>
            <a:r>
              <a:rPr lang="sv-SE" dirty="0" smtClean="0"/>
              <a:t> </a:t>
            </a:r>
            <a:r>
              <a:rPr lang="sv-SE" dirty="0" err="1" smtClean="0"/>
              <a:t>statement</a:t>
            </a:r>
            <a:r>
              <a:rPr lang="sv-SE" dirty="0" smtClean="0"/>
              <a:t> to </a:t>
            </a:r>
            <a:r>
              <a:rPr lang="sv-SE" dirty="0" err="1" smtClean="0"/>
              <a:t>control</a:t>
            </a:r>
            <a:r>
              <a:rPr lang="sv-SE" dirty="0" smtClean="0"/>
              <a:t> </a:t>
            </a:r>
            <a:r>
              <a:rPr lang="sv-SE" dirty="0" err="1" smtClean="0"/>
              <a:t>what</a:t>
            </a:r>
            <a:r>
              <a:rPr lang="sv-SE" dirty="0" smtClean="0"/>
              <a:t> is valid</a:t>
            </a:r>
            <a:endParaRPr lang="sv-SE" dirty="0"/>
          </a:p>
        </p:txBody>
      </p:sp>
      <p:sp>
        <p:nvSpPr>
          <p:cNvPr id="6" name="Flowchart: Delay 5"/>
          <p:cNvSpPr/>
          <p:nvPr/>
        </p:nvSpPr>
        <p:spPr>
          <a:xfrm>
            <a:off x="5245774" y="5101682"/>
            <a:ext cx="617621" cy="594309"/>
          </a:xfrm>
          <a:prstGeom prst="flowChartDelay">
            <a:avLst/>
          </a:prstGeom>
          <a:noFill/>
          <a:ln w="381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cxnSp>
        <p:nvCxnSpPr>
          <p:cNvPr id="8" name="Straight Connector 7"/>
          <p:cNvCxnSpPr>
            <a:stCxn id="6" idx="3"/>
          </p:cNvCxnSpPr>
          <p:nvPr/>
        </p:nvCxnSpPr>
        <p:spPr>
          <a:xfrm flipV="1">
            <a:off x="5863395" y="5398169"/>
            <a:ext cx="433137" cy="668"/>
          </a:xfrm>
          <a:prstGeom prst="line">
            <a:avLst/>
          </a:prstGeom>
          <a:ln w="28575"/>
        </p:spPr>
        <p:style>
          <a:lnRef idx="3">
            <a:schemeClr val="dk1"/>
          </a:lnRef>
          <a:fillRef idx="0">
            <a:schemeClr val="dk1"/>
          </a:fillRef>
          <a:effectRef idx="2">
            <a:schemeClr val="dk1"/>
          </a:effectRef>
          <a:fontRef idx="minor">
            <a:schemeClr val="tx1"/>
          </a:fontRef>
        </p:style>
      </p:cxnSp>
      <p:cxnSp>
        <p:nvCxnSpPr>
          <p:cNvPr id="12" name="Elbow Connector 11"/>
          <p:cNvCxnSpPr/>
          <p:nvPr/>
        </p:nvCxnSpPr>
        <p:spPr>
          <a:xfrm>
            <a:off x="4002511" y="4812632"/>
            <a:ext cx="1243263" cy="433137"/>
          </a:xfrm>
          <a:prstGeom prst="bentConnector3">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4624142" y="5534819"/>
            <a:ext cx="621632"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a:off x="2650963" y="4668545"/>
            <a:ext cx="621632"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a:off x="2644946" y="4957303"/>
            <a:ext cx="621632" cy="0"/>
          </a:xfrm>
          <a:prstGeom prst="line">
            <a:avLst/>
          </a:prstGeom>
          <a:ln w="28575"/>
        </p:spPr>
        <p:style>
          <a:lnRef idx="3">
            <a:schemeClr val="dk1"/>
          </a:lnRef>
          <a:fillRef idx="0">
            <a:schemeClr val="dk1"/>
          </a:fillRef>
          <a:effectRef idx="2">
            <a:schemeClr val="dk1"/>
          </a:effectRef>
          <a:fontRef idx="minor">
            <a:schemeClr val="tx1"/>
          </a:fontRef>
        </p:style>
      </p:cxnSp>
      <p:sp>
        <p:nvSpPr>
          <p:cNvPr id="21" name="TextBox 20"/>
          <p:cNvSpPr txBox="1"/>
          <p:nvPr/>
        </p:nvSpPr>
        <p:spPr>
          <a:xfrm>
            <a:off x="966540" y="4425239"/>
            <a:ext cx="1764632" cy="369332"/>
          </a:xfrm>
          <a:prstGeom prst="rect">
            <a:avLst/>
          </a:prstGeom>
          <a:noFill/>
        </p:spPr>
        <p:txBody>
          <a:bodyPr wrap="square" rtlCol="0">
            <a:spAutoFit/>
          </a:bodyPr>
          <a:lstStyle/>
          <a:p>
            <a:r>
              <a:rPr lang="sv-SE" dirty="0" err="1" smtClean="0">
                <a:solidFill>
                  <a:srgbClr val="7030A0"/>
                </a:solidFill>
              </a:rPr>
              <a:t>trigger_posedge</a:t>
            </a:r>
            <a:endParaRPr lang="sv-SE" dirty="0">
              <a:solidFill>
                <a:srgbClr val="7030A0"/>
              </a:solidFill>
            </a:endParaRPr>
          </a:p>
        </p:txBody>
      </p:sp>
      <p:sp>
        <p:nvSpPr>
          <p:cNvPr id="22" name="TextBox 21"/>
          <p:cNvSpPr txBox="1"/>
          <p:nvPr/>
        </p:nvSpPr>
        <p:spPr>
          <a:xfrm>
            <a:off x="906386" y="4721044"/>
            <a:ext cx="1846844" cy="369332"/>
          </a:xfrm>
          <a:prstGeom prst="rect">
            <a:avLst/>
          </a:prstGeom>
          <a:noFill/>
        </p:spPr>
        <p:txBody>
          <a:bodyPr wrap="square" rtlCol="0">
            <a:spAutoFit/>
          </a:bodyPr>
          <a:lstStyle/>
          <a:p>
            <a:r>
              <a:rPr lang="sv-SE" dirty="0" err="1">
                <a:solidFill>
                  <a:srgbClr val="7030A0"/>
                </a:solidFill>
              </a:rPr>
              <a:t>v</a:t>
            </a:r>
            <a:r>
              <a:rPr lang="sv-SE" dirty="0" err="1" smtClean="0">
                <a:solidFill>
                  <a:srgbClr val="7030A0"/>
                </a:solidFill>
              </a:rPr>
              <a:t>alid_counter</a:t>
            </a:r>
            <a:r>
              <a:rPr lang="sv-SE" dirty="0" smtClean="0">
                <a:solidFill>
                  <a:srgbClr val="7030A0"/>
                </a:solidFill>
              </a:rPr>
              <a:t> &gt;0</a:t>
            </a:r>
            <a:endParaRPr lang="sv-SE" dirty="0">
              <a:solidFill>
                <a:srgbClr val="7030A0"/>
              </a:solidFill>
            </a:endParaRPr>
          </a:p>
        </p:txBody>
      </p:sp>
      <p:sp>
        <p:nvSpPr>
          <p:cNvPr id="23" name="TextBox 22"/>
          <p:cNvSpPr txBox="1"/>
          <p:nvPr/>
        </p:nvSpPr>
        <p:spPr>
          <a:xfrm>
            <a:off x="2965793" y="5297362"/>
            <a:ext cx="1846844" cy="369332"/>
          </a:xfrm>
          <a:prstGeom prst="rect">
            <a:avLst/>
          </a:prstGeom>
          <a:noFill/>
        </p:spPr>
        <p:txBody>
          <a:bodyPr wrap="square" rtlCol="0">
            <a:spAutoFit/>
          </a:bodyPr>
          <a:lstStyle/>
          <a:p>
            <a:r>
              <a:rPr lang="sv-SE" dirty="0" err="1" smtClean="0">
                <a:solidFill>
                  <a:srgbClr val="7030A0"/>
                </a:solidFill>
              </a:rPr>
              <a:t>data_valid_a_in</a:t>
            </a:r>
            <a:endParaRPr lang="sv-SE" dirty="0">
              <a:solidFill>
                <a:srgbClr val="7030A0"/>
              </a:solidFill>
            </a:endParaRPr>
          </a:p>
        </p:txBody>
      </p:sp>
      <p:sp>
        <p:nvSpPr>
          <p:cNvPr id="24" name="TextBox 23"/>
          <p:cNvSpPr txBox="1"/>
          <p:nvPr/>
        </p:nvSpPr>
        <p:spPr>
          <a:xfrm>
            <a:off x="6294520" y="5165487"/>
            <a:ext cx="812137" cy="369332"/>
          </a:xfrm>
          <a:prstGeom prst="rect">
            <a:avLst/>
          </a:prstGeom>
          <a:noFill/>
        </p:spPr>
        <p:txBody>
          <a:bodyPr wrap="square" rtlCol="0">
            <a:spAutoFit/>
          </a:bodyPr>
          <a:lstStyle/>
          <a:p>
            <a:r>
              <a:rPr lang="sv-SE" dirty="0" smtClean="0">
                <a:solidFill>
                  <a:srgbClr val="C00000"/>
                </a:solidFill>
              </a:rPr>
              <a:t>valid</a:t>
            </a:r>
            <a:endParaRPr lang="sv-SE" dirty="0">
              <a:solidFill>
                <a:srgbClr val="C00000"/>
              </a:solidFill>
            </a:endParaRPr>
          </a:p>
        </p:txBody>
      </p:sp>
      <p:sp>
        <p:nvSpPr>
          <p:cNvPr id="25" name="Content Placeholder 2"/>
          <p:cNvSpPr txBox="1">
            <a:spLocks/>
          </p:cNvSpPr>
          <p:nvPr/>
        </p:nvSpPr>
        <p:spPr>
          <a:xfrm>
            <a:off x="7317210" y="3898232"/>
            <a:ext cx="3952362" cy="230204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err="1" smtClean="0"/>
              <a:t>We</a:t>
            </a:r>
            <a:r>
              <a:rPr lang="sv-SE" dirty="0" smtClean="0"/>
              <a:t> </a:t>
            </a:r>
            <a:r>
              <a:rPr lang="sv-SE" dirty="0" err="1" smtClean="0"/>
              <a:t>see</a:t>
            </a:r>
            <a:r>
              <a:rPr lang="sv-SE" dirty="0" smtClean="0"/>
              <a:t> </a:t>
            </a:r>
            <a:r>
              <a:rPr lang="sv-SE" dirty="0" err="1" smtClean="0"/>
              <a:t>that</a:t>
            </a:r>
            <a:r>
              <a:rPr lang="sv-SE" dirty="0" smtClean="0"/>
              <a:t> in order for valid to be </a:t>
            </a:r>
            <a:r>
              <a:rPr lang="sv-SE" dirty="0" err="1" smtClean="0"/>
              <a:t>true</a:t>
            </a:r>
            <a:r>
              <a:rPr lang="sv-SE" dirty="0" smtClean="0"/>
              <a:t> (valid =1) </a:t>
            </a:r>
            <a:r>
              <a:rPr lang="sv-SE" dirty="0" err="1" smtClean="0"/>
              <a:t>then</a:t>
            </a:r>
            <a:r>
              <a:rPr lang="sv-SE" dirty="0" smtClean="0"/>
              <a:t> </a:t>
            </a:r>
            <a:r>
              <a:rPr lang="sv-SE" dirty="0" err="1" smtClean="0"/>
              <a:t>you</a:t>
            </a:r>
            <a:r>
              <a:rPr lang="sv-SE" dirty="0" smtClean="0"/>
              <a:t> </a:t>
            </a:r>
            <a:r>
              <a:rPr lang="sv-SE" dirty="0" err="1" smtClean="0"/>
              <a:t>have</a:t>
            </a:r>
            <a:r>
              <a:rPr lang="sv-SE" dirty="0" smtClean="0"/>
              <a:t> to </a:t>
            </a:r>
            <a:r>
              <a:rPr lang="sv-SE" dirty="0" err="1" smtClean="0"/>
              <a:t>have</a:t>
            </a:r>
            <a:r>
              <a:rPr lang="sv-SE" dirty="0" smtClean="0"/>
              <a:t> </a:t>
            </a:r>
            <a:r>
              <a:rPr lang="sv-SE" dirty="0" err="1" smtClean="0"/>
              <a:t>either</a:t>
            </a:r>
            <a:r>
              <a:rPr lang="sv-SE" dirty="0" smtClean="0"/>
              <a:t> the </a:t>
            </a:r>
            <a:r>
              <a:rPr lang="sv-SE" dirty="0" err="1" smtClean="0"/>
              <a:t>trigger_posedge</a:t>
            </a:r>
            <a:r>
              <a:rPr lang="sv-SE" dirty="0" smtClean="0"/>
              <a:t> =1 OR </a:t>
            </a:r>
            <a:r>
              <a:rPr lang="sv-SE" dirty="0" err="1" smtClean="0"/>
              <a:t>valid_counter</a:t>
            </a:r>
            <a:r>
              <a:rPr lang="sv-SE" dirty="0" smtClean="0"/>
              <a:t> &gt;0 AND </a:t>
            </a:r>
            <a:r>
              <a:rPr lang="sv-SE" dirty="0" err="1" smtClean="0"/>
              <a:t>data_valid_a_in</a:t>
            </a:r>
            <a:r>
              <a:rPr lang="sv-SE" dirty="0"/>
              <a:t> </a:t>
            </a:r>
            <a:r>
              <a:rPr lang="sv-SE" dirty="0" smtClean="0"/>
              <a:t>= 1. </a:t>
            </a:r>
            <a:endParaRPr lang="sv-SE" dirty="0"/>
          </a:p>
          <a:p>
            <a:r>
              <a:rPr lang="sv-SE" dirty="0" smtClean="0"/>
              <a:t>If </a:t>
            </a:r>
            <a:r>
              <a:rPr lang="sv-SE" dirty="0" err="1" smtClean="0"/>
              <a:t>these</a:t>
            </a:r>
            <a:r>
              <a:rPr lang="sv-SE" dirty="0" smtClean="0"/>
              <a:t> </a:t>
            </a:r>
            <a:r>
              <a:rPr lang="sv-SE" dirty="0" err="1" smtClean="0"/>
              <a:t>conditions</a:t>
            </a:r>
            <a:r>
              <a:rPr lang="sv-SE" dirty="0" smtClean="0"/>
              <a:t> </a:t>
            </a:r>
            <a:r>
              <a:rPr lang="sv-SE" dirty="0" err="1" smtClean="0"/>
              <a:t>are</a:t>
            </a:r>
            <a:r>
              <a:rPr lang="sv-SE" dirty="0" smtClean="0"/>
              <a:t> not </a:t>
            </a:r>
            <a:r>
              <a:rPr lang="sv-SE" dirty="0" err="1" smtClean="0"/>
              <a:t>met</a:t>
            </a:r>
            <a:r>
              <a:rPr lang="sv-SE" dirty="0" smtClean="0"/>
              <a:t> valid =0 and </a:t>
            </a:r>
            <a:r>
              <a:rPr lang="sv-SE" dirty="0" err="1" smtClean="0"/>
              <a:t>calculations</a:t>
            </a:r>
            <a:r>
              <a:rPr lang="sv-SE" dirty="0" smtClean="0"/>
              <a:t> do not </a:t>
            </a:r>
            <a:r>
              <a:rPr lang="sv-SE" dirty="0" err="1" smtClean="0"/>
              <a:t>begin</a:t>
            </a:r>
            <a:endParaRPr lang="sv-SE" dirty="0"/>
          </a:p>
        </p:txBody>
      </p:sp>
      <p:sp>
        <p:nvSpPr>
          <p:cNvPr id="26" name="TextBox 25"/>
          <p:cNvSpPr txBox="1"/>
          <p:nvPr/>
        </p:nvSpPr>
        <p:spPr>
          <a:xfrm>
            <a:off x="3329748" y="4591397"/>
            <a:ext cx="609593" cy="374971"/>
          </a:xfrm>
          <a:prstGeom prst="rect">
            <a:avLst/>
          </a:prstGeom>
          <a:noFill/>
        </p:spPr>
        <p:txBody>
          <a:bodyPr wrap="square" rtlCol="0">
            <a:spAutoFit/>
          </a:bodyPr>
          <a:lstStyle/>
          <a:p>
            <a:r>
              <a:rPr lang="sv-SE" b="1" dirty="0" smtClean="0">
                <a:solidFill>
                  <a:srgbClr val="00B0F0"/>
                </a:solidFill>
              </a:rPr>
              <a:t>OR</a:t>
            </a:r>
            <a:endParaRPr lang="sv-SE" b="1" dirty="0">
              <a:solidFill>
                <a:srgbClr val="00B0F0"/>
              </a:solidFill>
            </a:endParaRPr>
          </a:p>
        </p:txBody>
      </p:sp>
      <p:sp>
        <p:nvSpPr>
          <p:cNvPr id="27" name="TextBox 26"/>
          <p:cNvSpPr txBox="1"/>
          <p:nvPr/>
        </p:nvSpPr>
        <p:spPr>
          <a:xfrm>
            <a:off x="5243762" y="5205628"/>
            <a:ext cx="802098" cy="369332"/>
          </a:xfrm>
          <a:prstGeom prst="rect">
            <a:avLst/>
          </a:prstGeom>
          <a:noFill/>
        </p:spPr>
        <p:txBody>
          <a:bodyPr wrap="square" rtlCol="0">
            <a:spAutoFit/>
          </a:bodyPr>
          <a:lstStyle/>
          <a:p>
            <a:r>
              <a:rPr lang="sv-SE" b="1" dirty="0" smtClean="0">
                <a:solidFill>
                  <a:srgbClr val="00B0F0"/>
                </a:solidFill>
              </a:rPr>
              <a:t>AND</a:t>
            </a:r>
            <a:endParaRPr lang="sv-SE" b="1" dirty="0">
              <a:solidFill>
                <a:srgbClr val="00B0F0"/>
              </a:solidFill>
            </a:endParaRPr>
          </a:p>
        </p:txBody>
      </p:sp>
    </p:spTree>
    <p:extLst>
      <p:ext uri="{BB962C8B-B14F-4D97-AF65-F5344CB8AC3E}">
        <p14:creationId xmlns:p14="http://schemas.microsoft.com/office/powerpoint/2010/main" val="34366345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Why</a:t>
            </a:r>
            <a:r>
              <a:rPr lang="sv-SE" dirty="0" smtClean="0"/>
              <a:t> </a:t>
            </a:r>
            <a:r>
              <a:rPr lang="sv-SE" dirty="0" err="1" smtClean="0"/>
              <a:t>use</a:t>
            </a:r>
            <a:r>
              <a:rPr lang="sv-SE" dirty="0" smtClean="0"/>
              <a:t> FPGA for </a:t>
            </a:r>
            <a:r>
              <a:rPr lang="sv-SE" dirty="0" err="1" smtClean="0"/>
              <a:t>calculations</a:t>
            </a:r>
            <a:r>
              <a:rPr lang="sv-SE" dirty="0" smtClean="0"/>
              <a:t>?</a:t>
            </a:r>
          </a:p>
        </p:txBody>
      </p:sp>
      <p:sp>
        <p:nvSpPr>
          <p:cNvPr id="3" name="Content Placeholder 2"/>
          <p:cNvSpPr>
            <a:spLocks noGrp="1"/>
          </p:cNvSpPr>
          <p:nvPr>
            <p:ph idx="1"/>
          </p:nvPr>
        </p:nvSpPr>
        <p:spPr/>
        <p:txBody>
          <a:bodyPr>
            <a:normAutofit/>
          </a:bodyPr>
          <a:lstStyle/>
          <a:p>
            <a:r>
              <a:rPr lang="sv-SE" dirty="0" err="1" smtClean="0"/>
              <a:t>Advantages</a:t>
            </a:r>
            <a:r>
              <a:rPr lang="sv-SE" dirty="0" smtClean="0"/>
              <a:t>: </a:t>
            </a:r>
          </a:p>
          <a:p>
            <a:pPr lvl="1"/>
            <a:r>
              <a:rPr lang="sv-SE" dirty="0" smtClean="0"/>
              <a:t>Hardware is significantly </a:t>
            </a:r>
            <a:r>
              <a:rPr lang="sv-SE" dirty="0" smtClean="0"/>
              <a:t>faster</a:t>
            </a:r>
          </a:p>
          <a:p>
            <a:pPr lvl="2"/>
            <a:r>
              <a:rPr lang="sv-SE" dirty="0"/>
              <a:t>Real time custom </a:t>
            </a:r>
            <a:r>
              <a:rPr lang="sv-SE" dirty="0" smtClean="0"/>
              <a:t>processing</a:t>
            </a:r>
          </a:p>
          <a:p>
            <a:pPr lvl="1"/>
            <a:r>
              <a:rPr lang="sv-SE" dirty="0" smtClean="0"/>
              <a:t>FPGAs are reprogrammable and versatile  </a:t>
            </a:r>
            <a:endParaRPr lang="sv-SE" dirty="0"/>
          </a:p>
          <a:p>
            <a:pPr lvl="1"/>
            <a:r>
              <a:rPr lang="sv-SE" dirty="0" smtClean="0"/>
              <a:t>Can </a:t>
            </a:r>
            <a:r>
              <a:rPr lang="sv-SE" dirty="0" smtClean="0"/>
              <a:t>stream data to the PC and record multiple records with on-board 2Gbytes memory</a:t>
            </a:r>
          </a:p>
          <a:p>
            <a:pPr lvl="1"/>
            <a:r>
              <a:rPr lang="sv-SE" dirty="0" smtClean="0"/>
              <a:t>ADQ14 </a:t>
            </a:r>
            <a:r>
              <a:rPr lang="sv-SE" dirty="0" smtClean="0"/>
              <a:t>uses software development kit to implement custom design and control the application</a:t>
            </a:r>
          </a:p>
          <a:p>
            <a:r>
              <a:rPr lang="sv-SE" dirty="0" err="1" smtClean="0"/>
              <a:t>Disadvantages</a:t>
            </a:r>
            <a:r>
              <a:rPr lang="sv-SE" dirty="0" smtClean="0"/>
              <a:t>:</a:t>
            </a:r>
          </a:p>
          <a:p>
            <a:pPr lvl="1"/>
            <a:r>
              <a:rPr lang="sv-SE" dirty="0" smtClean="0"/>
              <a:t>It’s less flexible than </a:t>
            </a:r>
            <a:r>
              <a:rPr lang="sv-SE" dirty="0" smtClean="0"/>
              <a:t>programming simple </a:t>
            </a:r>
            <a:r>
              <a:rPr lang="sv-SE" dirty="0" smtClean="0"/>
              <a:t>software </a:t>
            </a:r>
          </a:p>
          <a:p>
            <a:pPr lvl="1"/>
            <a:r>
              <a:rPr lang="sv-SE" dirty="0" err="1" smtClean="0"/>
              <a:t>difficult</a:t>
            </a:r>
            <a:r>
              <a:rPr lang="sv-SE" dirty="0" smtClean="0"/>
              <a:t> to understand and </a:t>
            </a:r>
            <a:r>
              <a:rPr lang="sv-SE" dirty="0" err="1" smtClean="0"/>
              <a:t>debug</a:t>
            </a:r>
            <a:r>
              <a:rPr lang="sv-SE" dirty="0" smtClean="0"/>
              <a:t>, overall </a:t>
            </a:r>
            <a:r>
              <a:rPr lang="sv-SE" dirty="0" err="1" smtClean="0"/>
              <a:t>slower</a:t>
            </a:r>
            <a:r>
              <a:rPr lang="sv-SE" dirty="0" smtClean="0"/>
              <a:t> </a:t>
            </a:r>
            <a:r>
              <a:rPr lang="sv-SE" dirty="0" err="1" smtClean="0"/>
              <a:t>programming</a:t>
            </a:r>
            <a:r>
              <a:rPr lang="sv-SE" dirty="0" smtClean="0"/>
              <a:t> </a:t>
            </a:r>
          </a:p>
        </p:txBody>
      </p:sp>
    </p:spTree>
    <p:extLst>
      <p:ext uri="{BB962C8B-B14F-4D97-AF65-F5344CB8AC3E}">
        <p14:creationId xmlns:p14="http://schemas.microsoft.com/office/powerpoint/2010/main" val="6206828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Valid Loop </a:t>
            </a:r>
            <a:endParaRPr lang="sv-SE" dirty="0"/>
          </a:p>
        </p:txBody>
      </p:sp>
      <p:sp>
        <p:nvSpPr>
          <p:cNvPr id="3" name="Content Placeholder 2"/>
          <p:cNvSpPr>
            <a:spLocks noGrp="1"/>
          </p:cNvSpPr>
          <p:nvPr>
            <p:ph idx="1"/>
          </p:nvPr>
        </p:nvSpPr>
        <p:spPr>
          <a:xfrm>
            <a:off x="7435516" y="1612232"/>
            <a:ext cx="3918283" cy="4564731"/>
          </a:xfrm>
        </p:spPr>
        <p:txBody>
          <a:bodyPr>
            <a:normAutofit fontScale="77500" lnSpcReduction="20000"/>
          </a:bodyPr>
          <a:lstStyle/>
          <a:p>
            <a:r>
              <a:rPr lang="sv-SE" dirty="0" err="1" smtClean="0"/>
              <a:t>Here</a:t>
            </a:r>
            <a:r>
              <a:rPr lang="sv-SE" dirty="0" smtClean="0"/>
              <a:t>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that</a:t>
            </a:r>
            <a:r>
              <a:rPr lang="sv-SE" dirty="0" smtClean="0"/>
              <a:t> the data is </a:t>
            </a:r>
            <a:r>
              <a:rPr lang="sv-SE" dirty="0" err="1" smtClean="0"/>
              <a:t>only</a:t>
            </a:r>
            <a:r>
              <a:rPr lang="sv-SE" dirty="0" smtClean="0"/>
              <a:t> valid for as </a:t>
            </a:r>
            <a:r>
              <a:rPr lang="sv-SE" dirty="0" err="1" smtClean="0"/>
              <a:t>many</a:t>
            </a:r>
            <a:r>
              <a:rPr lang="sv-SE" dirty="0" smtClean="0"/>
              <a:t> data </a:t>
            </a:r>
            <a:r>
              <a:rPr lang="sv-SE" dirty="0" err="1" smtClean="0"/>
              <a:t>points</a:t>
            </a:r>
            <a:r>
              <a:rPr lang="sv-SE" dirty="0" smtClean="0"/>
              <a:t> as </a:t>
            </a:r>
            <a:r>
              <a:rPr lang="sv-SE" dirty="0" err="1" smtClean="0"/>
              <a:t>you</a:t>
            </a:r>
            <a:r>
              <a:rPr lang="sv-SE" dirty="0" smtClean="0"/>
              <a:t> </a:t>
            </a:r>
            <a:r>
              <a:rPr lang="sv-SE" dirty="0" err="1" smtClean="0"/>
              <a:t>are</a:t>
            </a:r>
            <a:r>
              <a:rPr lang="sv-SE" dirty="0" smtClean="0"/>
              <a:t> </a:t>
            </a:r>
            <a:r>
              <a:rPr lang="sv-SE" dirty="0" err="1" smtClean="0"/>
              <a:t>testing</a:t>
            </a:r>
            <a:r>
              <a:rPr lang="sv-SE" dirty="0" smtClean="0"/>
              <a:t> </a:t>
            </a:r>
          </a:p>
          <a:p>
            <a:r>
              <a:rPr lang="sv-SE" dirty="0" err="1"/>
              <a:t>Observe</a:t>
            </a:r>
            <a:r>
              <a:rPr lang="sv-SE" dirty="0"/>
              <a:t> </a:t>
            </a:r>
            <a:r>
              <a:rPr lang="sv-SE" dirty="0" err="1"/>
              <a:t>that</a:t>
            </a:r>
            <a:r>
              <a:rPr lang="sv-SE" dirty="0"/>
              <a:t> the </a:t>
            </a:r>
            <a:r>
              <a:rPr lang="sv-SE" dirty="0" err="1"/>
              <a:t>counter</a:t>
            </a:r>
            <a:r>
              <a:rPr lang="sv-SE" dirty="0"/>
              <a:t> is </a:t>
            </a:r>
            <a:r>
              <a:rPr lang="sv-SE" dirty="0" err="1"/>
              <a:t>cleared</a:t>
            </a:r>
            <a:r>
              <a:rPr lang="sv-SE" dirty="0"/>
              <a:t> </a:t>
            </a:r>
            <a:r>
              <a:rPr lang="sv-SE" dirty="0" err="1"/>
              <a:t>when</a:t>
            </a:r>
            <a:r>
              <a:rPr lang="sv-SE" dirty="0"/>
              <a:t> the 0 bit </a:t>
            </a:r>
            <a:r>
              <a:rPr lang="sv-SE" dirty="0" err="1"/>
              <a:t>of</a:t>
            </a:r>
            <a:r>
              <a:rPr lang="sv-SE" dirty="0"/>
              <a:t> ’reg_0x40_out = 1’, </a:t>
            </a:r>
            <a:r>
              <a:rPr lang="sv-SE" dirty="0" err="1"/>
              <a:t>which</a:t>
            </a:r>
            <a:r>
              <a:rPr lang="sv-SE" dirty="0"/>
              <a:t> is </a:t>
            </a:r>
            <a:r>
              <a:rPr lang="sv-SE" dirty="0" err="1"/>
              <a:t>controlled</a:t>
            </a:r>
            <a:r>
              <a:rPr lang="sv-SE" dirty="0"/>
              <a:t> by the c </a:t>
            </a:r>
            <a:r>
              <a:rPr lang="sv-SE" dirty="0" err="1"/>
              <a:t>code</a:t>
            </a:r>
            <a:r>
              <a:rPr lang="sv-SE" dirty="0"/>
              <a:t> </a:t>
            </a:r>
          </a:p>
          <a:p>
            <a:r>
              <a:rPr lang="sv-SE" dirty="0" err="1" smtClean="0"/>
              <a:t>We</a:t>
            </a:r>
            <a:r>
              <a:rPr lang="sv-SE" dirty="0" smtClean="0"/>
              <a:t> </a:t>
            </a:r>
            <a:r>
              <a:rPr lang="sv-SE" dirty="0" err="1" smtClean="0"/>
              <a:t>are</a:t>
            </a:r>
            <a:r>
              <a:rPr lang="sv-SE" dirty="0" smtClean="0"/>
              <a:t> </a:t>
            </a:r>
            <a:r>
              <a:rPr lang="sv-SE" dirty="0" err="1" smtClean="0"/>
              <a:t>testing</a:t>
            </a:r>
            <a:r>
              <a:rPr lang="sv-SE" dirty="0" smtClean="0"/>
              <a:t> 65536 data </a:t>
            </a:r>
            <a:r>
              <a:rPr lang="sv-SE" dirty="0" err="1" smtClean="0"/>
              <a:t>points</a:t>
            </a:r>
            <a:r>
              <a:rPr lang="sv-SE" dirty="0" smtClean="0"/>
              <a:t> </a:t>
            </a:r>
            <a:r>
              <a:rPr lang="sv-SE" dirty="0" err="1" smtClean="0"/>
              <a:t>because</a:t>
            </a:r>
            <a:r>
              <a:rPr lang="sv-SE" dirty="0" smtClean="0"/>
              <a:t> it is an </a:t>
            </a:r>
            <a:r>
              <a:rPr lang="sv-SE" dirty="0" err="1" smtClean="0"/>
              <a:t>easy</a:t>
            </a:r>
            <a:r>
              <a:rPr lang="sv-SE" dirty="0" smtClean="0"/>
              <a:t> bit </a:t>
            </a:r>
            <a:r>
              <a:rPr lang="sv-SE" dirty="0" err="1" smtClean="0"/>
              <a:t>shift</a:t>
            </a:r>
            <a:r>
              <a:rPr lang="sv-SE" dirty="0" smtClean="0"/>
              <a:t> for division ’&gt;&gt;&gt;’ and is </a:t>
            </a:r>
            <a:r>
              <a:rPr lang="sv-SE" dirty="0" err="1" smtClean="0"/>
              <a:t>divisible</a:t>
            </a:r>
            <a:r>
              <a:rPr lang="sv-SE" dirty="0" smtClean="0"/>
              <a:t> by 1024, </a:t>
            </a:r>
            <a:r>
              <a:rPr lang="sv-SE" dirty="0" err="1" smtClean="0"/>
              <a:t>which</a:t>
            </a:r>
            <a:r>
              <a:rPr lang="sv-SE" dirty="0" smtClean="0"/>
              <a:t> is </a:t>
            </a:r>
            <a:r>
              <a:rPr lang="sv-SE" dirty="0" err="1" smtClean="0"/>
              <a:t>how</a:t>
            </a:r>
            <a:r>
              <a:rPr lang="sv-SE" dirty="0" smtClean="0"/>
              <a:t> data is </a:t>
            </a:r>
            <a:r>
              <a:rPr lang="sv-SE" dirty="0" err="1" smtClean="0"/>
              <a:t>packaged</a:t>
            </a:r>
            <a:endParaRPr lang="sv-SE" dirty="0" smtClean="0"/>
          </a:p>
          <a:p>
            <a:r>
              <a:rPr lang="sv-SE" dirty="0" smtClean="0"/>
              <a:t>By </a:t>
            </a:r>
            <a:r>
              <a:rPr lang="sv-SE" dirty="0" err="1" smtClean="0"/>
              <a:t>maintaining</a:t>
            </a:r>
            <a:r>
              <a:rPr lang="sv-SE" dirty="0" smtClean="0"/>
              <a:t> </a:t>
            </a:r>
            <a:r>
              <a:rPr lang="sv-SE" dirty="0" err="1" smtClean="0"/>
              <a:t>this</a:t>
            </a:r>
            <a:r>
              <a:rPr lang="sv-SE" dirty="0" smtClean="0"/>
              <a:t> loop </a:t>
            </a:r>
            <a:r>
              <a:rPr lang="sv-SE" dirty="0" err="1" smtClean="0"/>
              <a:t>we</a:t>
            </a:r>
            <a:r>
              <a:rPr lang="sv-SE" dirty="0" smtClean="0"/>
              <a:t> </a:t>
            </a:r>
            <a:r>
              <a:rPr lang="sv-SE" dirty="0" err="1" smtClean="0"/>
              <a:t>ensure</a:t>
            </a:r>
            <a:r>
              <a:rPr lang="sv-SE" dirty="0" smtClean="0"/>
              <a:t> </a:t>
            </a:r>
            <a:r>
              <a:rPr lang="sv-SE" dirty="0" err="1" smtClean="0"/>
              <a:t>that</a:t>
            </a:r>
            <a:r>
              <a:rPr lang="sv-SE" dirty="0" smtClean="0"/>
              <a:t> </a:t>
            </a:r>
            <a:r>
              <a:rPr lang="sv-SE" dirty="0" err="1" smtClean="0"/>
              <a:t>we</a:t>
            </a:r>
            <a:r>
              <a:rPr lang="sv-SE" dirty="0" smtClean="0"/>
              <a:t> </a:t>
            </a:r>
            <a:r>
              <a:rPr lang="sv-SE" dirty="0" err="1" smtClean="0"/>
              <a:t>are</a:t>
            </a:r>
            <a:r>
              <a:rPr lang="sv-SE" dirty="0" smtClean="0"/>
              <a:t> </a:t>
            </a:r>
            <a:r>
              <a:rPr lang="sv-SE" dirty="0" err="1" smtClean="0"/>
              <a:t>measuring</a:t>
            </a:r>
            <a:r>
              <a:rPr lang="sv-SE" dirty="0" smtClean="0"/>
              <a:t> the </a:t>
            </a:r>
            <a:r>
              <a:rPr lang="sv-SE" dirty="0" err="1" smtClean="0"/>
              <a:t>exact</a:t>
            </a:r>
            <a:r>
              <a:rPr lang="sv-SE" dirty="0" smtClean="0"/>
              <a:t> </a:t>
            </a:r>
            <a:r>
              <a:rPr lang="sv-SE" dirty="0" err="1" smtClean="0"/>
              <a:t>amount</a:t>
            </a:r>
            <a:r>
              <a:rPr lang="sv-SE" dirty="0" smtClean="0"/>
              <a:t> </a:t>
            </a:r>
            <a:r>
              <a:rPr lang="sv-SE" dirty="0" err="1" smtClean="0"/>
              <a:t>of</a:t>
            </a:r>
            <a:r>
              <a:rPr lang="sv-SE" dirty="0" smtClean="0"/>
              <a:t> data bits </a:t>
            </a:r>
            <a:r>
              <a:rPr lang="sv-SE" dirty="0" err="1" smtClean="0"/>
              <a:t>we</a:t>
            </a:r>
            <a:r>
              <a:rPr lang="sv-SE" dirty="0" smtClean="0"/>
              <a:t> </a:t>
            </a:r>
            <a:r>
              <a:rPr lang="sv-SE" dirty="0" err="1" smtClean="0"/>
              <a:t>want</a:t>
            </a:r>
            <a:r>
              <a:rPr lang="sv-SE" dirty="0" smtClean="0"/>
              <a:t>  </a:t>
            </a:r>
          </a:p>
        </p:txBody>
      </p:sp>
      <p:pic>
        <p:nvPicPr>
          <p:cNvPr id="4" name="Picture 3"/>
          <p:cNvPicPr>
            <a:picLocks noChangeAspect="1"/>
          </p:cNvPicPr>
          <p:nvPr/>
        </p:nvPicPr>
        <p:blipFill rotWithShape="1">
          <a:blip r:embed="rId2"/>
          <a:srcRect l="38970" t="30337" r="22491" b="40520"/>
          <a:stretch/>
        </p:blipFill>
        <p:spPr>
          <a:xfrm>
            <a:off x="656043" y="2069433"/>
            <a:ext cx="6675200" cy="2839453"/>
          </a:xfrm>
          <a:prstGeom prst="rect">
            <a:avLst/>
          </a:prstGeom>
        </p:spPr>
      </p:pic>
      <p:cxnSp>
        <p:nvCxnSpPr>
          <p:cNvPr id="6" name="Straight Arrow Connector 5"/>
          <p:cNvCxnSpPr/>
          <p:nvPr/>
        </p:nvCxnSpPr>
        <p:spPr>
          <a:xfrm flipH="1">
            <a:off x="2302042" y="2711116"/>
            <a:ext cx="5253791" cy="6817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930799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Set Clear – ’</a:t>
            </a:r>
            <a:r>
              <a:rPr lang="sv-SE" dirty="0" err="1" smtClean="0"/>
              <a:t>sclr</a:t>
            </a:r>
            <a:r>
              <a:rPr lang="sv-SE" dirty="0" smtClean="0"/>
              <a:t>’</a:t>
            </a:r>
            <a:endParaRPr lang="sv-SE" dirty="0"/>
          </a:p>
        </p:txBody>
      </p:sp>
      <p:sp>
        <p:nvSpPr>
          <p:cNvPr id="3" name="Content Placeholder 2"/>
          <p:cNvSpPr>
            <a:spLocks noGrp="1"/>
          </p:cNvSpPr>
          <p:nvPr>
            <p:ph idx="1"/>
          </p:nvPr>
        </p:nvSpPr>
        <p:spPr/>
        <p:txBody>
          <a:bodyPr>
            <a:normAutofit/>
          </a:bodyPr>
          <a:lstStyle/>
          <a:p>
            <a:r>
              <a:rPr lang="sv-SE" dirty="0" err="1" smtClean="0"/>
              <a:t>We</a:t>
            </a:r>
            <a:r>
              <a:rPr lang="sv-SE" dirty="0" smtClean="0"/>
              <a:t> </a:t>
            </a:r>
            <a:r>
              <a:rPr lang="sv-SE" dirty="0" err="1" smtClean="0"/>
              <a:t>decided</a:t>
            </a:r>
            <a:r>
              <a:rPr lang="sv-SE" dirty="0" smtClean="0"/>
              <a:t> to make the ’</a:t>
            </a:r>
            <a:r>
              <a:rPr lang="sv-SE" dirty="0" err="1" smtClean="0"/>
              <a:t>sclr</a:t>
            </a:r>
            <a:r>
              <a:rPr lang="sv-SE" dirty="0" smtClean="0"/>
              <a:t>’ </a:t>
            </a:r>
            <a:r>
              <a:rPr lang="sv-SE" dirty="0" err="1" smtClean="0"/>
              <a:t>control</a:t>
            </a:r>
            <a:r>
              <a:rPr lang="sv-SE" dirty="0" smtClean="0"/>
              <a:t> input </a:t>
            </a:r>
            <a:r>
              <a:rPr lang="sv-SE" dirty="0" err="1" smtClean="0"/>
              <a:t>dependent</a:t>
            </a:r>
            <a:r>
              <a:rPr lang="sv-SE" dirty="0" smtClean="0"/>
              <a:t> on the </a:t>
            </a:r>
            <a:r>
              <a:rPr lang="sv-SE" dirty="0" err="1" smtClean="0"/>
              <a:t>triggering</a:t>
            </a:r>
            <a:r>
              <a:rPr lang="sv-SE" dirty="0" smtClean="0"/>
              <a:t> </a:t>
            </a:r>
            <a:r>
              <a:rPr lang="sv-SE" dirty="0" err="1" smtClean="0"/>
              <a:t>of</a:t>
            </a:r>
            <a:r>
              <a:rPr lang="sv-SE" dirty="0" smtClean="0"/>
              <a:t> the data, </a:t>
            </a:r>
            <a:r>
              <a:rPr lang="sv-SE" dirty="0" err="1" smtClean="0"/>
              <a:t>that</a:t>
            </a:r>
            <a:r>
              <a:rPr lang="sv-SE" dirty="0" smtClean="0"/>
              <a:t> </a:t>
            </a:r>
            <a:r>
              <a:rPr lang="sv-SE" dirty="0" err="1" smtClean="0"/>
              <a:t>way</a:t>
            </a:r>
            <a:r>
              <a:rPr lang="sv-SE" dirty="0" smtClean="0"/>
              <a:t> the data is </a:t>
            </a:r>
            <a:r>
              <a:rPr lang="sv-SE" dirty="0" err="1" smtClean="0"/>
              <a:t>cleared</a:t>
            </a:r>
            <a:r>
              <a:rPr lang="sv-SE" dirty="0" smtClean="0"/>
              <a:t> right </a:t>
            </a:r>
            <a:r>
              <a:rPr lang="sv-SE" dirty="0" err="1" smtClean="0"/>
              <a:t>when</a:t>
            </a:r>
            <a:r>
              <a:rPr lang="sv-SE" dirty="0" smtClean="0"/>
              <a:t> the trigger has </a:t>
            </a:r>
            <a:r>
              <a:rPr lang="sv-SE" dirty="0" err="1" smtClean="0"/>
              <a:t>started</a:t>
            </a:r>
            <a:r>
              <a:rPr lang="sv-SE" dirty="0"/>
              <a:t> </a:t>
            </a:r>
            <a:endParaRPr lang="sv-SE" dirty="0" smtClean="0"/>
          </a:p>
          <a:p>
            <a:r>
              <a:rPr lang="sv-SE" dirty="0" err="1" smtClean="0"/>
              <a:t>Calculation</a:t>
            </a:r>
            <a:r>
              <a:rPr lang="sv-SE" dirty="0" smtClean="0"/>
              <a:t> </a:t>
            </a:r>
            <a:r>
              <a:rPr lang="sv-SE" dirty="0" err="1" smtClean="0"/>
              <a:t>begin</a:t>
            </a:r>
            <a:r>
              <a:rPr lang="sv-SE" dirty="0" smtClean="0"/>
              <a:t> right </a:t>
            </a:r>
            <a:r>
              <a:rPr lang="sv-SE" dirty="0" err="1" smtClean="0"/>
              <a:t>after</a:t>
            </a:r>
            <a:r>
              <a:rPr lang="sv-SE" dirty="0" smtClean="0"/>
              <a:t> the data is </a:t>
            </a:r>
            <a:r>
              <a:rPr lang="sv-SE" dirty="0" err="1" smtClean="0"/>
              <a:t>cleared</a:t>
            </a:r>
            <a:r>
              <a:rPr lang="sv-SE" dirty="0" smtClean="0"/>
              <a:t> as ’valid’ is </a:t>
            </a:r>
            <a:r>
              <a:rPr lang="sv-SE" dirty="0" err="1" smtClean="0"/>
              <a:t>dependent</a:t>
            </a:r>
            <a:r>
              <a:rPr lang="sv-SE" dirty="0" smtClean="0"/>
              <a:t> on the </a:t>
            </a:r>
            <a:r>
              <a:rPr lang="sv-SE" dirty="0" err="1" smtClean="0"/>
              <a:t>trigger_posedge</a:t>
            </a:r>
            <a:endParaRPr lang="sv-SE" dirty="0" smtClean="0"/>
          </a:p>
          <a:p>
            <a:r>
              <a:rPr lang="sv-SE" dirty="0" err="1" smtClean="0"/>
              <a:t>One</a:t>
            </a:r>
            <a:r>
              <a:rPr lang="sv-SE" dirty="0" smtClean="0"/>
              <a:t> solution is </a:t>
            </a:r>
            <a:r>
              <a:rPr lang="sv-SE" dirty="0" err="1" smtClean="0"/>
              <a:t>also</a:t>
            </a:r>
            <a:r>
              <a:rPr lang="sv-SE" dirty="0" smtClean="0"/>
              <a:t> to set a bit in a Register as the ’</a:t>
            </a:r>
            <a:r>
              <a:rPr lang="sv-SE" dirty="0" err="1" smtClean="0"/>
              <a:t>sclr</a:t>
            </a:r>
            <a:r>
              <a:rPr lang="sv-SE" dirty="0" smtClean="0"/>
              <a:t>’ bit </a:t>
            </a:r>
            <a:r>
              <a:rPr lang="sv-SE" dirty="0" err="1" smtClean="0"/>
              <a:t>then</a:t>
            </a:r>
            <a:r>
              <a:rPr lang="sv-SE" dirty="0" smtClean="0"/>
              <a:t> </a:t>
            </a:r>
            <a:r>
              <a:rPr lang="sv-SE" dirty="0" err="1" smtClean="0"/>
              <a:t>WriteUserRegister</a:t>
            </a:r>
            <a:r>
              <a:rPr lang="sv-SE" dirty="0" smtClean="0"/>
              <a:t>(); in the C </a:t>
            </a:r>
            <a:r>
              <a:rPr lang="sv-SE" dirty="0" err="1" smtClean="0"/>
              <a:t>code</a:t>
            </a:r>
            <a:r>
              <a:rPr lang="sv-SE" dirty="0"/>
              <a:t> </a:t>
            </a:r>
            <a:r>
              <a:rPr lang="sv-SE" dirty="0" err="1" smtClean="0"/>
              <a:t>setting</a:t>
            </a:r>
            <a:r>
              <a:rPr lang="sv-SE" dirty="0" smtClean="0"/>
              <a:t> the register to 1 to </a:t>
            </a:r>
            <a:r>
              <a:rPr lang="sv-SE" dirty="0" err="1" smtClean="0"/>
              <a:t>clear</a:t>
            </a:r>
            <a:r>
              <a:rPr lang="sv-SE" dirty="0" smtClean="0"/>
              <a:t> data </a:t>
            </a:r>
            <a:r>
              <a:rPr lang="sv-SE" dirty="0" err="1" smtClean="0"/>
              <a:t>then</a:t>
            </a:r>
            <a:r>
              <a:rPr lang="sv-SE" dirty="0" smtClean="0"/>
              <a:t> 0 to </a:t>
            </a:r>
            <a:r>
              <a:rPr lang="sv-SE" dirty="0" err="1" smtClean="0"/>
              <a:t>enable</a:t>
            </a:r>
            <a:r>
              <a:rPr lang="sv-SE" dirty="0" smtClean="0"/>
              <a:t> the data</a:t>
            </a:r>
          </a:p>
          <a:p>
            <a:pPr lvl="1"/>
            <a:r>
              <a:rPr lang="sv-SE" dirty="0" err="1" smtClean="0"/>
              <a:t>This</a:t>
            </a:r>
            <a:r>
              <a:rPr lang="sv-SE" dirty="0" smtClean="0"/>
              <a:t> </a:t>
            </a:r>
            <a:r>
              <a:rPr lang="sv-SE" dirty="0" err="1" smtClean="0"/>
              <a:t>idea</a:t>
            </a:r>
            <a:r>
              <a:rPr lang="sv-SE" dirty="0" smtClean="0"/>
              <a:t> </a:t>
            </a:r>
            <a:r>
              <a:rPr lang="sv-SE" dirty="0" err="1" smtClean="0"/>
              <a:t>works</a:t>
            </a:r>
            <a:r>
              <a:rPr lang="sv-SE" dirty="0" smtClean="0"/>
              <a:t> and is </a:t>
            </a:r>
            <a:r>
              <a:rPr lang="sv-SE" dirty="0" err="1" smtClean="0"/>
              <a:t>implemented</a:t>
            </a:r>
            <a:r>
              <a:rPr lang="sv-SE" dirty="0"/>
              <a:t> </a:t>
            </a:r>
            <a:r>
              <a:rPr lang="sv-SE" dirty="0" smtClean="0"/>
              <a:t>in the valid loop to </a:t>
            </a:r>
            <a:r>
              <a:rPr lang="sv-SE" dirty="0" err="1" smtClean="0"/>
              <a:t>clear</a:t>
            </a:r>
            <a:r>
              <a:rPr lang="sv-SE" dirty="0" smtClean="0"/>
              <a:t> the valid </a:t>
            </a:r>
            <a:r>
              <a:rPr lang="sv-SE" dirty="0" err="1" smtClean="0"/>
              <a:t>counter</a:t>
            </a:r>
            <a:r>
              <a:rPr lang="sv-SE" dirty="0" smtClean="0"/>
              <a:t> </a:t>
            </a:r>
            <a:r>
              <a:rPr lang="sv-SE" dirty="0" err="1" smtClean="0"/>
              <a:t>when</a:t>
            </a:r>
            <a:r>
              <a:rPr lang="sv-SE" dirty="0" smtClean="0"/>
              <a:t> the reg_0x40_out = 1, </a:t>
            </a:r>
            <a:r>
              <a:rPr lang="sv-SE" dirty="0" err="1" smtClean="0"/>
              <a:t>which</a:t>
            </a:r>
            <a:r>
              <a:rPr lang="sv-SE" dirty="0" smtClean="0"/>
              <a:t> is </a:t>
            </a:r>
            <a:r>
              <a:rPr lang="sv-SE" dirty="0" err="1" smtClean="0"/>
              <a:t>coded</a:t>
            </a:r>
            <a:r>
              <a:rPr lang="sv-SE" dirty="0" smtClean="0"/>
              <a:t> in Visual Studios </a:t>
            </a:r>
            <a:endParaRPr lang="sv-SE" dirty="0"/>
          </a:p>
        </p:txBody>
      </p:sp>
    </p:spTree>
    <p:extLst>
      <p:ext uri="{BB962C8B-B14F-4D97-AF65-F5344CB8AC3E}">
        <p14:creationId xmlns:p14="http://schemas.microsoft.com/office/powerpoint/2010/main" val="12238219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MeanVariance.v</a:t>
            </a:r>
            <a:r>
              <a:rPr lang="sv-SE" dirty="0" smtClean="0"/>
              <a:t> Design 	</a:t>
            </a:r>
            <a:endParaRPr lang="sv-SE" dirty="0"/>
          </a:p>
        </p:txBody>
      </p:sp>
      <p:sp>
        <p:nvSpPr>
          <p:cNvPr id="3" name="Content Placeholder 2"/>
          <p:cNvSpPr>
            <a:spLocks noGrp="1"/>
          </p:cNvSpPr>
          <p:nvPr>
            <p:ph idx="1"/>
          </p:nvPr>
        </p:nvSpPr>
        <p:spPr>
          <a:xfrm>
            <a:off x="8063551" y="2622886"/>
            <a:ext cx="3677651" cy="1860883"/>
          </a:xfrm>
        </p:spPr>
        <p:txBody>
          <a:bodyPr>
            <a:normAutofit fontScale="92500" lnSpcReduction="20000"/>
          </a:bodyPr>
          <a:lstStyle/>
          <a:p>
            <a:pPr marL="0" indent="0">
              <a:buNone/>
            </a:pPr>
            <a:r>
              <a:rPr lang="sv-SE" dirty="0" err="1" smtClean="0"/>
              <a:t>Here</a:t>
            </a:r>
            <a:r>
              <a:rPr lang="sv-SE" dirty="0" smtClean="0"/>
              <a:t> </a:t>
            </a:r>
            <a:r>
              <a:rPr lang="sv-SE" dirty="0" err="1" smtClean="0"/>
              <a:t>we</a:t>
            </a:r>
            <a:r>
              <a:rPr lang="sv-SE" dirty="0" smtClean="0"/>
              <a:t> </a:t>
            </a:r>
            <a:r>
              <a:rPr lang="sv-SE" dirty="0" err="1" smtClean="0"/>
              <a:t>create</a:t>
            </a:r>
            <a:r>
              <a:rPr lang="sv-SE" dirty="0" smtClean="0"/>
              <a:t> a </a:t>
            </a:r>
            <a:r>
              <a:rPr lang="sv-SE" dirty="0" err="1" smtClean="0"/>
              <a:t>module</a:t>
            </a:r>
            <a:r>
              <a:rPr lang="sv-SE" dirty="0" smtClean="0"/>
              <a:t> </a:t>
            </a:r>
            <a:r>
              <a:rPr lang="sv-SE" dirty="0" err="1" smtClean="0"/>
              <a:t>where</a:t>
            </a:r>
            <a:r>
              <a:rPr lang="sv-SE" dirty="0" smtClean="0"/>
              <a:t> </a:t>
            </a:r>
            <a:r>
              <a:rPr lang="sv-SE" dirty="0" err="1" smtClean="0"/>
              <a:t>we</a:t>
            </a:r>
            <a:r>
              <a:rPr lang="sv-SE" dirty="0" smtClean="0"/>
              <a:t> </a:t>
            </a:r>
            <a:r>
              <a:rPr lang="sv-SE" dirty="0" err="1" smtClean="0"/>
              <a:t>can</a:t>
            </a:r>
            <a:r>
              <a:rPr lang="sv-SE" dirty="0"/>
              <a:t> </a:t>
            </a:r>
            <a:r>
              <a:rPr lang="sv-SE" dirty="0" err="1" smtClean="0"/>
              <a:t>implement</a:t>
            </a:r>
            <a:r>
              <a:rPr lang="sv-SE" dirty="0" smtClean="0"/>
              <a:t> </a:t>
            </a:r>
            <a:r>
              <a:rPr lang="sv-SE" dirty="0" err="1" smtClean="0"/>
              <a:t>calculations</a:t>
            </a:r>
            <a:r>
              <a:rPr lang="sv-SE" dirty="0" smtClean="0"/>
              <a:t> for </a:t>
            </a:r>
            <a:r>
              <a:rPr lang="sv-SE" dirty="0" err="1" smtClean="0"/>
              <a:t>finding</a:t>
            </a:r>
            <a:r>
              <a:rPr lang="sv-SE" dirty="0" smtClean="0"/>
              <a:t> the </a:t>
            </a:r>
            <a:r>
              <a:rPr lang="sv-SE" dirty="0" err="1" smtClean="0"/>
              <a:t>sum</a:t>
            </a:r>
            <a:r>
              <a:rPr lang="sv-SE" dirty="0" smtClean="0"/>
              <a:t>, </a:t>
            </a:r>
            <a:r>
              <a:rPr lang="sv-SE" dirty="0" err="1" smtClean="0"/>
              <a:t>squares</a:t>
            </a:r>
            <a:r>
              <a:rPr lang="sv-SE" dirty="0" smtClean="0"/>
              <a:t> and </a:t>
            </a:r>
            <a:r>
              <a:rPr lang="sv-SE" dirty="0" err="1" smtClean="0"/>
              <a:t>respective</a:t>
            </a:r>
            <a:r>
              <a:rPr lang="sv-SE" dirty="0" smtClean="0"/>
              <a:t> </a:t>
            </a:r>
            <a:r>
              <a:rPr lang="sv-SE" dirty="0" err="1" smtClean="0"/>
              <a:t>averages</a:t>
            </a:r>
            <a:r>
              <a:rPr lang="sv-SE" dirty="0" smtClean="0"/>
              <a:t> </a:t>
            </a:r>
            <a:r>
              <a:rPr lang="sv-SE" dirty="0" err="1" smtClean="0"/>
              <a:t>of</a:t>
            </a:r>
            <a:r>
              <a:rPr lang="sv-SE" dirty="0"/>
              <a:t> </a:t>
            </a:r>
            <a:r>
              <a:rPr lang="sv-SE" dirty="0" smtClean="0"/>
              <a:t>a </a:t>
            </a:r>
            <a:r>
              <a:rPr lang="sv-SE" dirty="0" err="1" smtClean="0"/>
              <a:t>single</a:t>
            </a:r>
            <a:r>
              <a:rPr lang="sv-SE" dirty="0" smtClean="0"/>
              <a:t> </a:t>
            </a:r>
            <a:r>
              <a:rPr lang="sv-SE" dirty="0" err="1" smtClean="0"/>
              <a:t>channel</a:t>
            </a:r>
            <a:endParaRPr lang="sv-SE" dirty="0" smtClean="0"/>
          </a:p>
        </p:txBody>
      </p:sp>
      <p:pic>
        <p:nvPicPr>
          <p:cNvPr id="4" name="Picture 3"/>
          <p:cNvPicPr>
            <a:picLocks noChangeAspect="1"/>
          </p:cNvPicPr>
          <p:nvPr/>
        </p:nvPicPr>
        <p:blipFill rotWithShape="1">
          <a:blip r:embed="rId3"/>
          <a:srcRect l="37329" t="32164" r="31810" b="50690"/>
          <a:stretch/>
        </p:blipFill>
        <p:spPr>
          <a:xfrm>
            <a:off x="539029" y="2445544"/>
            <a:ext cx="7088991" cy="2215565"/>
          </a:xfrm>
          <a:prstGeom prst="rect">
            <a:avLst/>
          </a:prstGeom>
        </p:spPr>
      </p:pic>
    </p:spTree>
    <p:extLst>
      <p:ext uri="{BB962C8B-B14F-4D97-AF65-F5344CB8AC3E}">
        <p14:creationId xmlns:p14="http://schemas.microsoft.com/office/powerpoint/2010/main" val="38486607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MeanVariance</a:t>
            </a:r>
            <a:endParaRPr lang="sv-SE" dirty="0"/>
          </a:p>
        </p:txBody>
      </p:sp>
      <p:sp>
        <p:nvSpPr>
          <p:cNvPr id="3" name="Content Placeholder 2"/>
          <p:cNvSpPr>
            <a:spLocks noGrp="1"/>
          </p:cNvSpPr>
          <p:nvPr>
            <p:ph idx="1"/>
          </p:nvPr>
        </p:nvSpPr>
        <p:spPr>
          <a:xfrm>
            <a:off x="838200" y="1825625"/>
            <a:ext cx="2859505" cy="1601237"/>
          </a:xfrm>
        </p:spPr>
        <p:txBody>
          <a:bodyPr>
            <a:normAutofit lnSpcReduction="10000"/>
          </a:bodyPr>
          <a:lstStyle/>
          <a:p>
            <a:r>
              <a:rPr lang="sv-SE" dirty="0" err="1" smtClean="0"/>
              <a:t>Takes</a:t>
            </a:r>
            <a:r>
              <a:rPr lang="sv-SE" dirty="0" smtClean="0"/>
              <a:t> in valid, </a:t>
            </a:r>
            <a:r>
              <a:rPr lang="sv-SE" dirty="0" err="1" smtClean="0"/>
              <a:t>clear</a:t>
            </a:r>
            <a:r>
              <a:rPr lang="sv-SE" dirty="0" smtClean="0"/>
              <a:t>, </a:t>
            </a:r>
            <a:r>
              <a:rPr lang="sv-SE" dirty="0" err="1" smtClean="0"/>
              <a:t>clk</a:t>
            </a:r>
            <a:r>
              <a:rPr lang="sv-SE" dirty="0" smtClean="0"/>
              <a:t>, and </a:t>
            </a:r>
            <a:r>
              <a:rPr lang="sv-SE" dirty="0" err="1" smtClean="0"/>
              <a:t>one</a:t>
            </a:r>
            <a:r>
              <a:rPr lang="sv-SE" dirty="0" smtClean="0"/>
              <a:t> 64bit data </a:t>
            </a:r>
            <a:r>
              <a:rPr lang="sv-SE" dirty="0" err="1" smtClean="0"/>
              <a:t>channel</a:t>
            </a:r>
            <a:endParaRPr lang="sv-SE" dirty="0" smtClean="0"/>
          </a:p>
          <a:p>
            <a:pPr marL="0" indent="0">
              <a:buNone/>
            </a:pPr>
            <a:endParaRPr lang="sv-SE" dirty="0"/>
          </a:p>
        </p:txBody>
      </p:sp>
      <p:grpSp>
        <p:nvGrpSpPr>
          <p:cNvPr id="9" name="Group 8"/>
          <p:cNvGrpSpPr/>
          <p:nvPr/>
        </p:nvGrpSpPr>
        <p:grpSpPr>
          <a:xfrm>
            <a:off x="7122695" y="1825625"/>
            <a:ext cx="3408948" cy="2313238"/>
            <a:chOff x="7122695" y="1825625"/>
            <a:chExt cx="3408948" cy="2313238"/>
          </a:xfrm>
        </p:grpSpPr>
        <p:sp>
          <p:nvSpPr>
            <p:cNvPr id="4" name="Rectangle 3"/>
            <p:cNvSpPr/>
            <p:nvPr/>
          </p:nvSpPr>
          <p:spPr>
            <a:xfrm>
              <a:off x="7122696" y="1825625"/>
              <a:ext cx="3408947" cy="2313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TextBox 4"/>
            <p:cNvSpPr txBox="1"/>
            <p:nvPr/>
          </p:nvSpPr>
          <p:spPr>
            <a:xfrm>
              <a:off x="8117305" y="1925052"/>
              <a:ext cx="2229853" cy="369332"/>
            </a:xfrm>
            <a:prstGeom prst="rect">
              <a:avLst/>
            </a:prstGeom>
            <a:noFill/>
          </p:spPr>
          <p:txBody>
            <a:bodyPr wrap="square" rtlCol="0">
              <a:spAutoFit/>
            </a:bodyPr>
            <a:lstStyle/>
            <a:p>
              <a:r>
                <a:rPr lang="sv-SE" b="1" u="sng" dirty="0" err="1" smtClean="0"/>
                <a:t>meanvariance</a:t>
              </a:r>
              <a:endParaRPr lang="sv-SE" b="1" u="sng" dirty="0"/>
            </a:p>
          </p:txBody>
        </p:sp>
        <p:sp>
          <p:nvSpPr>
            <p:cNvPr id="6" name="TextBox 5"/>
            <p:cNvSpPr txBox="1"/>
            <p:nvPr/>
          </p:nvSpPr>
          <p:spPr>
            <a:xfrm>
              <a:off x="7122696" y="2407678"/>
              <a:ext cx="489284" cy="369332"/>
            </a:xfrm>
            <a:prstGeom prst="rect">
              <a:avLst/>
            </a:prstGeom>
            <a:noFill/>
          </p:spPr>
          <p:txBody>
            <a:bodyPr wrap="square" rtlCol="0">
              <a:spAutoFit/>
            </a:bodyPr>
            <a:lstStyle/>
            <a:p>
              <a:r>
                <a:rPr lang="sv-SE" dirty="0" err="1" smtClean="0"/>
                <a:t>clk</a:t>
              </a:r>
              <a:endParaRPr lang="sv-SE" dirty="0"/>
            </a:p>
          </p:txBody>
        </p:sp>
        <p:sp>
          <p:nvSpPr>
            <p:cNvPr id="7" name="TextBox 6"/>
            <p:cNvSpPr txBox="1"/>
            <p:nvPr/>
          </p:nvSpPr>
          <p:spPr>
            <a:xfrm>
              <a:off x="7122696" y="2727281"/>
              <a:ext cx="842209" cy="369332"/>
            </a:xfrm>
            <a:prstGeom prst="rect">
              <a:avLst/>
            </a:prstGeom>
            <a:noFill/>
          </p:spPr>
          <p:txBody>
            <a:bodyPr wrap="square" rtlCol="0">
              <a:spAutoFit/>
            </a:bodyPr>
            <a:lstStyle/>
            <a:p>
              <a:r>
                <a:rPr lang="sv-SE" dirty="0" err="1" smtClean="0"/>
                <a:t>sclr</a:t>
              </a:r>
              <a:endParaRPr lang="sv-SE" dirty="0"/>
            </a:p>
          </p:txBody>
        </p:sp>
        <p:sp>
          <p:nvSpPr>
            <p:cNvPr id="8" name="TextBox 7"/>
            <p:cNvSpPr txBox="1"/>
            <p:nvPr/>
          </p:nvSpPr>
          <p:spPr>
            <a:xfrm>
              <a:off x="7146758" y="3478656"/>
              <a:ext cx="1199146" cy="369332"/>
            </a:xfrm>
            <a:prstGeom prst="rect">
              <a:avLst/>
            </a:prstGeom>
            <a:noFill/>
          </p:spPr>
          <p:txBody>
            <a:bodyPr wrap="square" rtlCol="0">
              <a:spAutoFit/>
            </a:bodyPr>
            <a:lstStyle/>
            <a:p>
              <a:r>
                <a:rPr lang="en-US" dirty="0" smtClean="0"/>
                <a:t>[63:0] data</a:t>
              </a:r>
              <a:endParaRPr lang="sv-SE" dirty="0"/>
            </a:p>
          </p:txBody>
        </p:sp>
        <p:sp>
          <p:nvSpPr>
            <p:cNvPr id="10" name="TextBox 9"/>
            <p:cNvSpPr txBox="1"/>
            <p:nvPr/>
          </p:nvSpPr>
          <p:spPr>
            <a:xfrm>
              <a:off x="7122695" y="3124337"/>
              <a:ext cx="842209" cy="369332"/>
            </a:xfrm>
            <a:prstGeom prst="rect">
              <a:avLst/>
            </a:prstGeom>
            <a:noFill/>
          </p:spPr>
          <p:txBody>
            <a:bodyPr wrap="square" rtlCol="0">
              <a:spAutoFit/>
            </a:bodyPr>
            <a:lstStyle/>
            <a:p>
              <a:r>
                <a:rPr lang="sv-SE" dirty="0" smtClean="0"/>
                <a:t>valid</a:t>
              </a:r>
            </a:p>
          </p:txBody>
        </p:sp>
        <p:sp>
          <p:nvSpPr>
            <p:cNvPr id="11" name="TextBox 10"/>
            <p:cNvSpPr txBox="1"/>
            <p:nvPr/>
          </p:nvSpPr>
          <p:spPr>
            <a:xfrm>
              <a:off x="9332497" y="2407678"/>
              <a:ext cx="1199146" cy="369332"/>
            </a:xfrm>
            <a:prstGeom prst="rect">
              <a:avLst/>
            </a:prstGeom>
            <a:noFill/>
          </p:spPr>
          <p:txBody>
            <a:bodyPr wrap="square" rtlCol="0">
              <a:spAutoFit/>
            </a:bodyPr>
            <a:lstStyle/>
            <a:p>
              <a:r>
                <a:rPr lang="en-US" dirty="0" smtClean="0"/>
                <a:t>[63:0] sum</a:t>
              </a:r>
              <a:endParaRPr lang="sv-SE" dirty="0"/>
            </a:p>
          </p:txBody>
        </p:sp>
        <p:sp>
          <p:nvSpPr>
            <p:cNvPr id="12" name="TextBox 11"/>
            <p:cNvSpPr txBox="1"/>
            <p:nvPr/>
          </p:nvSpPr>
          <p:spPr>
            <a:xfrm>
              <a:off x="8979566" y="2727281"/>
              <a:ext cx="1552077" cy="369332"/>
            </a:xfrm>
            <a:prstGeom prst="rect">
              <a:avLst/>
            </a:prstGeom>
            <a:noFill/>
          </p:spPr>
          <p:txBody>
            <a:bodyPr wrap="square" rtlCol="0">
              <a:spAutoFit/>
            </a:bodyPr>
            <a:lstStyle/>
            <a:p>
              <a:r>
                <a:rPr lang="en-US" dirty="0" smtClean="0"/>
                <a:t>[63:0] average</a:t>
              </a:r>
              <a:endParaRPr lang="sv-SE" dirty="0"/>
            </a:p>
          </p:txBody>
        </p:sp>
        <p:sp>
          <p:nvSpPr>
            <p:cNvPr id="13" name="TextBox 12"/>
            <p:cNvSpPr txBox="1"/>
            <p:nvPr/>
          </p:nvSpPr>
          <p:spPr>
            <a:xfrm>
              <a:off x="8598568" y="3081111"/>
              <a:ext cx="1933075" cy="369332"/>
            </a:xfrm>
            <a:prstGeom prst="rect">
              <a:avLst/>
            </a:prstGeom>
            <a:noFill/>
          </p:spPr>
          <p:txBody>
            <a:bodyPr wrap="square" rtlCol="0">
              <a:spAutoFit/>
            </a:bodyPr>
            <a:lstStyle/>
            <a:p>
              <a:r>
                <a:rPr lang="en-US" dirty="0" smtClean="0"/>
                <a:t>[63:0] </a:t>
              </a:r>
              <a:r>
                <a:rPr lang="en-US" dirty="0" err="1" smtClean="0"/>
                <a:t>sum_square</a:t>
              </a:r>
              <a:endParaRPr lang="sv-SE" dirty="0"/>
            </a:p>
          </p:txBody>
        </p:sp>
        <p:sp>
          <p:nvSpPr>
            <p:cNvPr id="14" name="TextBox 13"/>
            <p:cNvSpPr txBox="1"/>
            <p:nvPr/>
          </p:nvSpPr>
          <p:spPr>
            <a:xfrm>
              <a:off x="9111916" y="3478656"/>
              <a:ext cx="1419726" cy="369332"/>
            </a:xfrm>
            <a:prstGeom prst="rect">
              <a:avLst/>
            </a:prstGeom>
            <a:noFill/>
          </p:spPr>
          <p:txBody>
            <a:bodyPr wrap="square" rtlCol="0">
              <a:spAutoFit/>
            </a:bodyPr>
            <a:lstStyle/>
            <a:p>
              <a:r>
                <a:rPr lang="en-US" dirty="0" smtClean="0"/>
                <a:t>[63:0] </a:t>
              </a:r>
              <a:r>
                <a:rPr lang="en-US" dirty="0" err="1" smtClean="0"/>
                <a:t>avgvar</a:t>
              </a:r>
              <a:endParaRPr lang="sv-SE" dirty="0"/>
            </a:p>
          </p:txBody>
        </p:sp>
      </p:grpSp>
      <p:sp>
        <p:nvSpPr>
          <p:cNvPr id="15" name="Oval 14"/>
          <p:cNvSpPr/>
          <p:nvPr/>
        </p:nvSpPr>
        <p:spPr>
          <a:xfrm>
            <a:off x="6986337" y="2777010"/>
            <a:ext cx="721895" cy="31960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Oval 15"/>
          <p:cNvSpPr/>
          <p:nvPr/>
        </p:nvSpPr>
        <p:spPr>
          <a:xfrm>
            <a:off x="7042484" y="3162476"/>
            <a:ext cx="802105" cy="331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8" name="Straight Arrow Connector 17"/>
          <p:cNvCxnSpPr>
            <a:stCxn id="15" idx="1"/>
          </p:cNvCxnSpPr>
          <p:nvPr/>
        </p:nvCxnSpPr>
        <p:spPr>
          <a:xfrm flipH="1" flipV="1">
            <a:off x="6368716" y="2045007"/>
            <a:ext cx="723340" cy="7788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690214" y="3328072"/>
            <a:ext cx="1364302" cy="987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843395" y="1631951"/>
            <a:ext cx="1693638" cy="692497"/>
          </a:xfrm>
          <a:prstGeom prst="rect">
            <a:avLst/>
          </a:prstGeom>
          <a:noFill/>
        </p:spPr>
        <p:txBody>
          <a:bodyPr wrap="square" rtlCol="0">
            <a:spAutoFit/>
          </a:bodyPr>
          <a:lstStyle/>
          <a:p>
            <a:r>
              <a:rPr lang="sv-SE" sz="1300" dirty="0" smtClean="0"/>
              <a:t>Clears </a:t>
            </a:r>
            <a:r>
              <a:rPr lang="sv-SE" sz="1300" dirty="0" err="1" smtClean="0"/>
              <a:t>calculation</a:t>
            </a:r>
            <a:r>
              <a:rPr lang="sv-SE" sz="1300" dirty="0"/>
              <a:t> </a:t>
            </a:r>
            <a:r>
              <a:rPr lang="sv-SE" sz="1300" dirty="0" smtClean="0"/>
              <a:t>and sets all </a:t>
            </a:r>
            <a:r>
              <a:rPr lang="sv-SE" sz="1300" dirty="0" err="1" smtClean="0"/>
              <a:t>values</a:t>
            </a:r>
            <a:r>
              <a:rPr lang="sv-SE" sz="1300" dirty="0" smtClean="0"/>
              <a:t> to 0. </a:t>
            </a:r>
          </a:p>
          <a:p>
            <a:r>
              <a:rPr lang="sv-SE" sz="1300" dirty="0" err="1" smtClean="0"/>
              <a:t>Takes</a:t>
            </a:r>
            <a:r>
              <a:rPr lang="sv-SE" sz="1300" dirty="0" smtClean="0"/>
              <a:t> </a:t>
            </a:r>
            <a:r>
              <a:rPr lang="sv-SE" sz="1300" dirty="0" err="1" smtClean="0"/>
              <a:t>reset</a:t>
            </a:r>
            <a:r>
              <a:rPr lang="sv-SE" sz="1300" dirty="0" smtClean="0"/>
              <a:t> from UL2 </a:t>
            </a:r>
            <a:endParaRPr lang="sv-SE" sz="1300" dirty="0"/>
          </a:p>
        </p:txBody>
      </p:sp>
      <p:sp>
        <p:nvSpPr>
          <p:cNvPr id="24" name="TextBox 23"/>
          <p:cNvSpPr txBox="1"/>
          <p:nvPr/>
        </p:nvSpPr>
        <p:spPr>
          <a:xfrm>
            <a:off x="4610910" y="3217046"/>
            <a:ext cx="1693638" cy="892552"/>
          </a:xfrm>
          <a:prstGeom prst="rect">
            <a:avLst/>
          </a:prstGeom>
          <a:noFill/>
        </p:spPr>
        <p:txBody>
          <a:bodyPr wrap="square" rtlCol="0">
            <a:spAutoFit/>
          </a:bodyPr>
          <a:lstStyle/>
          <a:p>
            <a:r>
              <a:rPr lang="sv-SE" sz="1300" dirty="0" err="1" smtClean="0"/>
              <a:t>Only</a:t>
            </a:r>
            <a:r>
              <a:rPr lang="sv-SE" sz="1300" dirty="0" smtClean="0"/>
              <a:t> </a:t>
            </a:r>
            <a:r>
              <a:rPr lang="sv-SE" sz="1300" dirty="0" err="1" smtClean="0"/>
              <a:t>begins</a:t>
            </a:r>
            <a:r>
              <a:rPr lang="sv-SE" sz="1300" dirty="0" smtClean="0"/>
              <a:t> </a:t>
            </a:r>
            <a:r>
              <a:rPr lang="sv-SE" sz="1300" dirty="0" err="1" smtClean="0"/>
              <a:t>calculating</a:t>
            </a:r>
            <a:r>
              <a:rPr lang="sv-SE" sz="1300" dirty="0" smtClean="0"/>
              <a:t> </a:t>
            </a:r>
            <a:r>
              <a:rPr lang="sv-SE" sz="1300" dirty="0" err="1" smtClean="0"/>
              <a:t>once</a:t>
            </a:r>
            <a:r>
              <a:rPr lang="sv-SE" sz="1300" dirty="0" smtClean="0"/>
              <a:t> the trigger has </a:t>
            </a:r>
            <a:r>
              <a:rPr lang="sv-SE" sz="1300" dirty="0" err="1" smtClean="0"/>
              <a:t>begun</a:t>
            </a:r>
            <a:r>
              <a:rPr lang="sv-SE" sz="1300" dirty="0" smtClean="0"/>
              <a:t> and the data is ’valid’</a:t>
            </a:r>
            <a:endParaRPr lang="sv-SE" sz="1300" dirty="0"/>
          </a:p>
        </p:txBody>
      </p:sp>
      <p:sp>
        <p:nvSpPr>
          <p:cNvPr id="25" name="TextBox 24"/>
          <p:cNvSpPr txBox="1"/>
          <p:nvPr/>
        </p:nvSpPr>
        <p:spPr>
          <a:xfrm>
            <a:off x="10531642" y="2446150"/>
            <a:ext cx="479618" cy="292388"/>
          </a:xfrm>
          <a:prstGeom prst="rect">
            <a:avLst/>
          </a:prstGeom>
          <a:noFill/>
        </p:spPr>
        <p:txBody>
          <a:bodyPr wrap="none" rtlCol="0">
            <a:spAutoFit/>
          </a:bodyPr>
          <a:lstStyle/>
          <a:p>
            <a:r>
              <a:rPr lang="sv-SE" sz="1300" b="1" dirty="0">
                <a:solidFill>
                  <a:srgbClr val="FF0000"/>
                </a:solidFill>
              </a:rPr>
              <a:t>∑(A</a:t>
            </a:r>
            <a:r>
              <a:rPr lang="sv-SE" sz="1300" b="1" dirty="0" smtClean="0">
                <a:solidFill>
                  <a:srgbClr val="FF0000"/>
                </a:solidFill>
              </a:rPr>
              <a:t>)</a:t>
            </a:r>
            <a:endParaRPr lang="sv-SE" sz="1300" b="1" dirty="0">
              <a:solidFill>
                <a:srgbClr val="FF0000"/>
              </a:solidFill>
            </a:endParaRPr>
          </a:p>
        </p:txBody>
      </p:sp>
      <p:sp>
        <p:nvSpPr>
          <p:cNvPr id="26" name="TextBox 25"/>
          <p:cNvSpPr txBox="1"/>
          <p:nvPr/>
        </p:nvSpPr>
        <p:spPr>
          <a:xfrm>
            <a:off x="10562410" y="3134474"/>
            <a:ext cx="566181" cy="307777"/>
          </a:xfrm>
          <a:prstGeom prst="rect">
            <a:avLst/>
          </a:prstGeom>
          <a:noFill/>
        </p:spPr>
        <p:txBody>
          <a:bodyPr wrap="none" rtlCol="0">
            <a:spAutoFit/>
          </a:bodyPr>
          <a:lstStyle/>
          <a:p>
            <a:r>
              <a:rPr lang="sv-SE" sz="1400" b="1" dirty="0">
                <a:solidFill>
                  <a:srgbClr val="FF0000"/>
                </a:solidFill>
              </a:rPr>
              <a:t>∑(A</a:t>
            </a:r>
            <a:r>
              <a:rPr lang="sv-SE" sz="1400" b="1" baseline="30000" dirty="0">
                <a:solidFill>
                  <a:srgbClr val="FF0000"/>
                </a:solidFill>
              </a:rPr>
              <a:t>2</a:t>
            </a:r>
            <a:r>
              <a:rPr lang="sv-SE" sz="1400" b="1" dirty="0">
                <a:solidFill>
                  <a:srgbClr val="FF0000"/>
                </a:solidFill>
              </a:rPr>
              <a:t>)</a:t>
            </a:r>
          </a:p>
        </p:txBody>
      </p:sp>
      <p:sp>
        <p:nvSpPr>
          <p:cNvPr id="27" name="TextBox 26"/>
          <p:cNvSpPr txBox="1"/>
          <p:nvPr/>
        </p:nvSpPr>
        <p:spPr>
          <a:xfrm>
            <a:off x="10537838" y="2775116"/>
            <a:ext cx="550151" cy="292388"/>
          </a:xfrm>
          <a:prstGeom prst="rect">
            <a:avLst/>
          </a:prstGeom>
          <a:noFill/>
        </p:spPr>
        <p:txBody>
          <a:bodyPr wrap="none" rtlCol="0">
            <a:spAutoFit/>
          </a:bodyPr>
          <a:lstStyle/>
          <a:p>
            <a:r>
              <a:rPr lang="sv-SE" sz="1300" b="1" dirty="0" smtClean="0">
                <a:solidFill>
                  <a:srgbClr val="FF0000"/>
                </a:solidFill>
              </a:rPr>
              <a:t>&lt;(</a:t>
            </a:r>
            <a:r>
              <a:rPr lang="sv-SE" sz="1300" b="1" dirty="0">
                <a:solidFill>
                  <a:srgbClr val="FF0000"/>
                </a:solidFill>
              </a:rPr>
              <a:t>A</a:t>
            </a:r>
            <a:r>
              <a:rPr lang="sv-SE" sz="1300" b="1" dirty="0" smtClean="0">
                <a:solidFill>
                  <a:srgbClr val="FF0000"/>
                </a:solidFill>
              </a:rPr>
              <a:t>)&gt;</a:t>
            </a:r>
            <a:endParaRPr lang="sv-SE" sz="1300" b="1" dirty="0">
              <a:solidFill>
                <a:srgbClr val="FF0000"/>
              </a:solidFill>
            </a:endParaRPr>
          </a:p>
        </p:txBody>
      </p:sp>
      <p:sp>
        <p:nvSpPr>
          <p:cNvPr id="28" name="TextBox 27"/>
          <p:cNvSpPr txBox="1"/>
          <p:nvPr/>
        </p:nvSpPr>
        <p:spPr>
          <a:xfrm>
            <a:off x="10562409" y="3509221"/>
            <a:ext cx="646331" cy="307777"/>
          </a:xfrm>
          <a:prstGeom prst="rect">
            <a:avLst/>
          </a:prstGeom>
          <a:noFill/>
        </p:spPr>
        <p:txBody>
          <a:bodyPr wrap="none" rtlCol="0">
            <a:spAutoFit/>
          </a:bodyPr>
          <a:lstStyle/>
          <a:p>
            <a:r>
              <a:rPr lang="sv-SE" sz="1400" b="1" dirty="0" smtClean="0">
                <a:solidFill>
                  <a:srgbClr val="FF0000"/>
                </a:solidFill>
              </a:rPr>
              <a:t>&lt;(</a:t>
            </a:r>
            <a:r>
              <a:rPr lang="sv-SE" sz="1400" b="1" dirty="0">
                <a:solidFill>
                  <a:srgbClr val="FF0000"/>
                </a:solidFill>
              </a:rPr>
              <a:t>A</a:t>
            </a:r>
            <a:r>
              <a:rPr lang="sv-SE" sz="1400" b="1" baseline="30000" dirty="0">
                <a:solidFill>
                  <a:srgbClr val="FF0000"/>
                </a:solidFill>
              </a:rPr>
              <a:t>2</a:t>
            </a:r>
            <a:r>
              <a:rPr lang="sv-SE" sz="1400" b="1" dirty="0" smtClean="0">
                <a:solidFill>
                  <a:srgbClr val="FF0000"/>
                </a:solidFill>
              </a:rPr>
              <a:t>)&gt;</a:t>
            </a:r>
            <a:endParaRPr lang="sv-SE" sz="1400" b="1" dirty="0">
              <a:solidFill>
                <a:srgbClr val="FF0000"/>
              </a:solidFill>
            </a:endParaRPr>
          </a:p>
        </p:txBody>
      </p:sp>
      <p:sp>
        <p:nvSpPr>
          <p:cNvPr id="29" name="Content Placeholder 2"/>
          <p:cNvSpPr txBox="1">
            <a:spLocks/>
          </p:cNvSpPr>
          <p:nvPr/>
        </p:nvSpPr>
        <p:spPr>
          <a:xfrm>
            <a:off x="1480225" y="4593862"/>
            <a:ext cx="9231550" cy="160123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dirty="0" smtClean="0"/>
              <a:t>-</a:t>
            </a:r>
            <a:r>
              <a:rPr lang="sv-SE" dirty="0" err="1" smtClean="0"/>
              <a:t>Because</a:t>
            </a:r>
            <a:r>
              <a:rPr lang="sv-SE" dirty="0" smtClean="0"/>
              <a:t> data </a:t>
            </a:r>
            <a:r>
              <a:rPr lang="sv-SE" dirty="0" err="1" smtClean="0"/>
              <a:t>arrives</a:t>
            </a:r>
            <a:r>
              <a:rPr lang="sv-SE" dirty="0" smtClean="0"/>
              <a:t> as 64 bit </a:t>
            </a:r>
            <a:r>
              <a:rPr lang="sv-SE" dirty="0" err="1" smtClean="0"/>
              <a:t>packages</a:t>
            </a:r>
            <a:r>
              <a:rPr lang="sv-SE" dirty="0"/>
              <a:t> </a:t>
            </a:r>
            <a:r>
              <a:rPr lang="sv-SE" dirty="0" err="1" smtClean="0"/>
              <a:t>much</a:t>
            </a:r>
            <a:r>
              <a:rPr lang="sv-SE" dirty="0" smtClean="0"/>
              <a:t> </a:t>
            </a:r>
            <a:r>
              <a:rPr lang="sv-SE" dirty="0" err="1" smtClean="0"/>
              <a:t>of</a:t>
            </a:r>
            <a:r>
              <a:rPr lang="sv-SE" dirty="0" smtClean="0"/>
              <a:t> the </a:t>
            </a:r>
            <a:r>
              <a:rPr lang="sv-SE" dirty="0" err="1" smtClean="0"/>
              <a:t>arithmetic</a:t>
            </a:r>
            <a:r>
              <a:rPr lang="sv-SE" dirty="0" smtClean="0"/>
              <a:t> </a:t>
            </a:r>
            <a:r>
              <a:rPr lang="sv-SE" dirty="0" err="1" smtClean="0"/>
              <a:t>involves</a:t>
            </a:r>
            <a:r>
              <a:rPr lang="sv-SE" dirty="0" smtClean="0"/>
              <a:t> </a:t>
            </a:r>
            <a:r>
              <a:rPr lang="sv-SE" dirty="0" err="1" smtClean="0"/>
              <a:t>running</a:t>
            </a:r>
            <a:r>
              <a:rPr lang="sv-SE" dirty="0" smtClean="0"/>
              <a:t> 4 </a:t>
            </a:r>
            <a:r>
              <a:rPr lang="sv-SE" dirty="0" err="1" smtClean="0"/>
              <a:t>parallel</a:t>
            </a:r>
            <a:r>
              <a:rPr lang="sv-SE" dirty="0" smtClean="0"/>
              <a:t> </a:t>
            </a:r>
            <a:r>
              <a:rPr lang="sv-SE" dirty="0" err="1" smtClean="0"/>
              <a:t>calculations</a:t>
            </a:r>
            <a:r>
              <a:rPr lang="sv-SE" dirty="0" smtClean="0"/>
              <a:t> so </a:t>
            </a:r>
            <a:r>
              <a:rPr lang="sv-SE" dirty="0" err="1" smtClean="0"/>
              <a:t>that</a:t>
            </a:r>
            <a:r>
              <a:rPr lang="sv-SE" dirty="0" smtClean="0"/>
              <a:t> </a:t>
            </a:r>
            <a:r>
              <a:rPr lang="sv-SE" dirty="0" err="1" smtClean="0"/>
              <a:t>we</a:t>
            </a:r>
            <a:r>
              <a:rPr lang="sv-SE" dirty="0" smtClean="0"/>
              <a:t> </a:t>
            </a:r>
            <a:r>
              <a:rPr lang="sv-SE" dirty="0" err="1" smtClean="0"/>
              <a:t>can</a:t>
            </a:r>
            <a:r>
              <a:rPr lang="sv-SE" dirty="0" smtClean="0"/>
              <a:t> </a:t>
            </a:r>
            <a:r>
              <a:rPr lang="sv-SE" dirty="0" err="1" smtClean="0"/>
              <a:t>meet</a:t>
            </a:r>
            <a:r>
              <a:rPr lang="sv-SE" dirty="0" smtClean="0"/>
              <a:t> the </a:t>
            </a:r>
            <a:r>
              <a:rPr lang="sv-SE" dirty="0" err="1" smtClean="0"/>
              <a:t>time</a:t>
            </a:r>
            <a:r>
              <a:rPr lang="sv-SE" dirty="0" smtClean="0"/>
              <a:t> </a:t>
            </a:r>
            <a:r>
              <a:rPr lang="sv-SE" dirty="0" err="1" smtClean="0"/>
              <a:t>contraint</a:t>
            </a:r>
            <a:r>
              <a:rPr lang="sv-SE" dirty="0" smtClean="0"/>
              <a:t> </a:t>
            </a:r>
            <a:r>
              <a:rPr lang="sv-SE" dirty="0" err="1" smtClean="0"/>
              <a:t>of</a:t>
            </a:r>
            <a:r>
              <a:rPr lang="sv-SE" dirty="0" smtClean="0"/>
              <a:t> handling new data </a:t>
            </a:r>
            <a:r>
              <a:rPr lang="sv-SE" dirty="0" err="1" smtClean="0"/>
              <a:t>every</a:t>
            </a:r>
            <a:r>
              <a:rPr lang="sv-SE" dirty="0" smtClean="0"/>
              <a:t> </a:t>
            </a:r>
            <a:r>
              <a:rPr lang="sv-SE" dirty="0" err="1" smtClean="0"/>
              <a:t>clock</a:t>
            </a:r>
            <a:r>
              <a:rPr lang="sv-SE" dirty="0" smtClean="0"/>
              <a:t> </a:t>
            </a:r>
            <a:r>
              <a:rPr lang="sv-SE" dirty="0" err="1" smtClean="0"/>
              <a:t>cycle</a:t>
            </a:r>
            <a:endParaRPr lang="sv-SE" dirty="0"/>
          </a:p>
          <a:p>
            <a:pPr marL="0" indent="0">
              <a:buNone/>
            </a:pPr>
            <a:r>
              <a:rPr lang="sv-SE" dirty="0" smtClean="0"/>
              <a:t>-4 </a:t>
            </a:r>
            <a:r>
              <a:rPr lang="sv-SE" dirty="0" err="1" smtClean="0"/>
              <a:t>smaller</a:t>
            </a:r>
            <a:r>
              <a:rPr lang="sv-SE" dirty="0" smtClean="0"/>
              <a:t> </a:t>
            </a:r>
            <a:r>
              <a:rPr lang="sv-SE" dirty="0" err="1" smtClean="0"/>
              <a:t>calculations</a:t>
            </a:r>
            <a:r>
              <a:rPr lang="sv-SE" dirty="0" smtClean="0"/>
              <a:t> </a:t>
            </a:r>
            <a:r>
              <a:rPr lang="sv-SE" dirty="0" err="1" smtClean="0"/>
              <a:t>are</a:t>
            </a:r>
            <a:r>
              <a:rPr lang="sv-SE" dirty="0" smtClean="0"/>
              <a:t> </a:t>
            </a:r>
            <a:r>
              <a:rPr lang="sv-SE" dirty="0" err="1" smtClean="0"/>
              <a:t>much</a:t>
            </a:r>
            <a:r>
              <a:rPr lang="sv-SE" dirty="0" smtClean="0"/>
              <a:t> </a:t>
            </a:r>
            <a:r>
              <a:rPr lang="sv-SE" dirty="0" err="1" smtClean="0"/>
              <a:t>easier</a:t>
            </a:r>
            <a:r>
              <a:rPr lang="sv-SE" dirty="0" smtClean="0"/>
              <a:t> to </a:t>
            </a:r>
            <a:r>
              <a:rPr lang="sv-SE" dirty="0" err="1" smtClean="0"/>
              <a:t>accomplish</a:t>
            </a:r>
            <a:r>
              <a:rPr lang="sv-SE" dirty="0" smtClean="0"/>
              <a:t> </a:t>
            </a:r>
            <a:r>
              <a:rPr lang="sv-SE" dirty="0" err="1" smtClean="0"/>
              <a:t>than</a:t>
            </a:r>
            <a:r>
              <a:rPr lang="sv-SE" dirty="0" smtClean="0"/>
              <a:t> </a:t>
            </a:r>
            <a:r>
              <a:rPr lang="sv-SE" dirty="0" err="1" smtClean="0"/>
              <a:t>one</a:t>
            </a:r>
            <a:r>
              <a:rPr lang="sv-SE" dirty="0" smtClean="0"/>
              <a:t> </a:t>
            </a:r>
            <a:r>
              <a:rPr lang="sv-SE" dirty="0" err="1" smtClean="0"/>
              <a:t>large</a:t>
            </a:r>
            <a:r>
              <a:rPr lang="sv-SE" dirty="0" smtClean="0"/>
              <a:t> </a:t>
            </a:r>
            <a:r>
              <a:rPr lang="sv-SE" dirty="0" err="1" smtClean="0"/>
              <a:t>calculation</a:t>
            </a:r>
            <a:r>
              <a:rPr lang="sv-SE" dirty="0" smtClean="0"/>
              <a:t> (</a:t>
            </a:r>
            <a:r>
              <a:rPr lang="sv-SE" dirty="0" err="1" smtClean="0"/>
              <a:t>principle</a:t>
            </a:r>
            <a:r>
              <a:rPr lang="sv-SE" dirty="0" smtClean="0"/>
              <a:t> </a:t>
            </a:r>
            <a:r>
              <a:rPr lang="sv-SE" dirty="0" err="1" smtClean="0"/>
              <a:t>of</a:t>
            </a:r>
            <a:r>
              <a:rPr lang="sv-SE" dirty="0" smtClean="0"/>
              <a:t> </a:t>
            </a:r>
            <a:r>
              <a:rPr lang="sv-SE" dirty="0" err="1" smtClean="0"/>
              <a:t>pipelining</a:t>
            </a:r>
            <a:r>
              <a:rPr lang="sv-SE" dirty="0" smtClean="0"/>
              <a:t>)</a:t>
            </a:r>
          </a:p>
          <a:p>
            <a:pPr marL="0" indent="0">
              <a:buNone/>
            </a:pPr>
            <a:endParaRPr lang="sv-SE" dirty="0"/>
          </a:p>
        </p:txBody>
      </p:sp>
    </p:spTree>
    <p:extLst>
      <p:ext uri="{BB962C8B-B14F-4D97-AF65-F5344CB8AC3E}">
        <p14:creationId xmlns:p14="http://schemas.microsoft.com/office/powerpoint/2010/main" val="28361979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Accumulating</a:t>
            </a:r>
            <a:r>
              <a:rPr lang="sv-SE" dirty="0" smtClean="0"/>
              <a:t> Data </a:t>
            </a:r>
            <a:endParaRPr lang="sv-SE" dirty="0"/>
          </a:p>
        </p:txBody>
      </p:sp>
      <p:pic>
        <p:nvPicPr>
          <p:cNvPr id="4" name="Picture 3"/>
          <p:cNvPicPr>
            <a:picLocks noChangeAspect="1"/>
          </p:cNvPicPr>
          <p:nvPr/>
        </p:nvPicPr>
        <p:blipFill rotWithShape="1">
          <a:blip r:embed="rId2"/>
          <a:srcRect l="38526" t="17372" r="35448" b="34038"/>
          <a:stretch/>
        </p:blipFill>
        <p:spPr>
          <a:xfrm>
            <a:off x="994609" y="1580147"/>
            <a:ext cx="4605595" cy="4836696"/>
          </a:xfrm>
          <a:prstGeom prst="rect">
            <a:avLst/>
          </a:prstGeom>
        </p:spPr>
      </p:pic>
      <p:sp>
        <p:nvSpPr>
          <p:cNvPr id="5" name="TextBox 4"/>
          <p:cNvSpPr txBox="1"/>
          <p:nvPr/>
        </p:nvSpPr>
        <p:spPr>
          <a:xfrm>
            <a:off x="473242" y="3998495"/>
            <a:ext cx="1564105" cy="523220"/>
          </a:xfrm>
          <a:prstGeom prst="rect">
            <a:avLst/>
          </a:prstGeom>
          <a:noFill/>
        </p:spPr>
        <p:txBody>
          <a:bodyPr wrap="square" rtlCol="0">
            <a:spAutoFit/>
          </a:bodyPr>
          <a:lstStyle/>
          <a:p>
            <a:r>
              <a:rPr lang="sv-SE" sz="1400" dirty="0" err="1" smtClean="0">
                <a:solidFill>
                  <a:srgbClr val="00B0F0"/>
                </a:solidFill>
              </a:rPr>
              <a:t>Add</a:t>
            </a:r>
            <a:r>
              <a:rPr lang="sv-SE" sz="1400" dirty="0" smtClean="0">
                <a:solidFill>
                  <a:srgbClr val="00B0F0"/>
                </a:solidFill>
              </a:rPr>
              <a:t> </a:t>
            </a:r>
            <a:r>
              <a:rPr lang="sv-SE" sz="1400" dirty="0" err="1" smtClean="0">
                <a:solidFill>
                  <a:srgbClr val="00B0F0"/>
                </a:solidFill>
              </a:rPr>
              <a:t>raw</a:t>
            </a:r>
            <a:r>
              <a:rPr lang="sv-SE" sz="1400" dirty="0" smtClean="0">
                <a:solidFill>
                  <a:srgbClr val="00B0F0"/>
                </a:solidFill>
              </a:rPr>
              <a:t> data to the </a:t>
            </a:r>
            <a:r>
              <a:rPr lang="sv-SE" sz="1400" dirty="0" err="1" smtClean="0">
                <a:solidFill>
                  <a:srgbClr val="00B0F0"/>
                </a:solidFill>
              </a:rPr>
              <a:t>accum</a:t>
            </a:r>
            <a:r>
              <a:rPr lang="sv-SE" sz="1400" dirty="0" smtClean="0">
                <a:solidFill>
                  <a:srgbClr val="00B0F0"/>
                </a:solidFill>
              </a:rPr>
              <a:t> register  </a:t>
            </a:r>
            <a:endParaRPr lang="sv-SE" sz="1400" dirty="0">
              <a:solidFill>
                <a:srgbClr val="00B0F0"/>
              </a:solidFill>
            </a:endParaRPr>
          </a:p>
        </p:txBody>
      </p:sp>
      <p:sp>
        <p:nvSpPr>
          <p:cNvPr id="6" name="TextBox 5"/>
          <p:cNvSpPr txBox="1"/>
          <p:nvPr/>
        </p:nvSpPr>
        <p:spPr>
          <a:xfrm>
            <a:off x="5077327" y="1580148"/>
            <a:ext cx="3521241" cy="738664"/>
          </a:xfrm>
          <a:prstGeom prst="rect">
            <a:avLst/>
          </a:prstGeom>
          <a:noFill/>
        </p:spPr>
        <p:txBody>
          <a:bodyPr wrap="square" rtlCol="0">
            <a:spAutoFit/>
          </a:bodyPr>
          <a:lstStyle/>
          <a:p>
            <a:r>
              <a:rPr lang="sv-SE" sz="1400" dirty="0" err="1" smtClean="0">
                <a:solidFill>
                  <a:srgbClr val="00B0F0"/>
                </a:solidFill>
              </a:rPr>
              <a:t>Creates</a:t>
            </a:r>
            <a:r>
              <a:rPr lang="sv-SE" sz="1400" dirty="0" smtClean="0">
                <a:solidFill>
                  <a:srgbClr val="00B0F0"/>
                </a:solidFill>
              </a:rPr>
              <a:t> a 4 bit </a:t>
            </a:r>
            <a:r>
              <a:rPr lang="sv-SE" sz="1400" dirty="0" err="1" smtClean="0">
                <a:solidFill>
                  <a:srgbClr val="00B0F0"/>
                </a:solidFill>
              </a:rPr>
              <a:t>array</a:t>
            </a:r>
            <a:r>
              <a:rPr lang="sv-SE" sz="1400" dirty="0" smtClean="0">
                <a:solidFill>
                  <a:srgbClr val="00B0F0"/>
                </a:solidFill>
              </a:rPr>
              <a:t> </a:t>
            </a:r>
            <a:r>
              <a:rPr lang="sv-SE" sz="1400" dirty="0" err="1" smtClean="0">
                <a:solidFill>
                  <a:srgbClr val="00B0F0"/>
                </a:solidFill>
              </a:rPr>
              <a:t>of</a:t>
            </a:r>
            <a:r>
              <a:rPr lang="sv-SE" sz="1400" dirty="0" smtClean="0">
                <a:solidFill>
                  <a:srgbClr val="00B0F0"/>
                </a:solidFill>
              </a:rPr>
              <a:t> 31 bit </a:t>
            </a:r>
            <a:r>
              <a:rPr lang="sv-SE" sz="1400" dirty="0" err="1" smtClean="0">
                <a:solidFill>
                  <a:srgbClr val="00B0F0"/>
                </a:solidFill>
              </a:rPr>
              <a:t>accum</a:t>
            </a:r>
            <a:r>
              <a:rPr lang="sv-SE" sz="1400" dirty="0" smtClean="0">
                <a:solidFill>
                  <a:srgbClr val="00B0F0"/>
                </a:solidFill>
              </a:rPr>
              <a:t> registers </a:t>
            </a:r>
          </a:p>
          <a:p>
            <a:r>
              <a:rPr lang="sv-SE" sz="1400" dirty="0" smtClean="0">
                <a:solidFill>
                  <a:srgbClr val="00B0F0"/>
                </a:solidFill>
              </a:rPr>
              <a:t>(just </a:t>
            </a:r>
            <a:r>
              <a:rPr lang="sv-SE" sz="1400" dirty="0" err="1" smtClean="0">
                <a:solidFill>
                  <a:srgbClr val="00B0F0"/>
                </a:solidFill>
              </a:rPr>
              <a:t>another</a:t>
            </a:r>
            <a:r>
              <a:rPr lang="sv-SE" sz="1400" dirty="0" smtClean="0">
                <a:solidFill>
                  <a:srgbClr val="00B0F0"/>
                </a:solidFill>
              </a:rPr>
              <a:t> </a:t>
            </a:r>
            <a:r>
              <a:rPr lang="sv-SE" sz="1400" dirty="0" err="1" smtClean="0">
                <a:solidFill>
                  <a:srgbClr val="00B0F0"/>
                </a:solidFill>
              </a:rPr>
              <a:t>way</a:t>
            </a:r>
            <a:r>
              <a:rPr lang="sv-SE" sz="1400" dirty="0" smtClean="0">
                <a:solidFill>
                  <a:srgbClr val="00B0F0"/>
                </a:solidFill>
              </a:rPr>
              <a:t> </a:t>
            </a:r>
            <a:r>
              <a:rPr lang="sv-SE" sz="1400" dirty="0" err="1" smtClean="0">
                <a:solidFill>
                  <a:srgbClr val="00B0F0"/>
                </a:solidFill>
              </a:rPr>
              <a:t>of</a:t>
            </a:r>
            <a:r>
              <a:rPr lang="sv-SE" sz="1400" dirty="0" smtClean="0">
                <a:solidFill>
                  <a:srgbClr val="00B0F0"/>
                </a:solidFill>
              </a:rPr>
              <a:t> </a:t>
            </a:r>
            <a:r>
              <a:rPr lang="sv-SE" sz="1400" dirty="0" err="1" smtClean="0">
                <a:solidFill>
                  <a:srgbClr val="00B0F0"/>
                </a:solidFill>
              </a:rPr>
              <a:t>quickly</a:t>
            </a:r>
            <a:r>
              <a:rPr lang="sv-SE" sz="1400" dirty="0" smtClean="0">
                <a:solidFill>
                  <a:srgbClr val="00B0F0"/>
                </a:solidFill>
              </a:rPr>
              <a:t> </a:t>
            </a:r>
            <a:r>
              <a:rPr lang="sv-SE" sz="1400" dirty="0" err="1" smtClean="0">
                <a:solidFill>
                  <a:srgbClr val="00B0F0"/>
                </a:solidFill>
              </a:rPr>
              <a:t>declaring</a:t>
            </a:r>
            <a:r>
              <a:rPr lang="sv-SE" sz="1400" dirty="0" smtClean="0">
                <a:solidFill>
                  <a:srgbClr val="00B0F0"/>
                </a:solidFill>
              </a:rPr>
              <a:t> registers )</a:t>
            </a:r>
            <a:endParaRPr lang="sv-SE" sz="1400" dirty="0">
              <a:solidFill>
                <a:srgbClr val="00B0F0"/>
              </a:solidFill>
            </a:endParaRPr>
          </a:p>
        </p:txBody>
      </p:sp>
      <p:sp>
        <p:nvSpPr>
          <p:cNvPr id="7" name="TextBox 6"/>
          <p:cNvSpPr txBox="1"/>
          <p:nvPr/>
        </p:nvSpPr>
        <p:spPr>
          <a:xfrm>
            <a:off x="5293894" y="2318812"/>
            <a:ext cx="3304674" cy="2246769"/>
          </a:xfrm>
          <a:prstGeom prst="rect">
            <a:avLst/>
          </a:prstGeom>
          <a:noFill/>
        </p:spPr>
        <p:txBody>
          <a:bodyPr wrap="square" rtlCol="0">
            <a:spAutoFit/>
          </a:bodyPr>
          <a:lstStyle/>
          <a:p>
            <a:endParaRPr lang="sv-SE" sz="1400" dirty="0" smtClean="0">
              <a:solidFill>
                <a:srgbClr val="00B0F0"/>
              </a:solidFill>
            </a:endParaRPr>
          </a:p>
          <a:p>
            <a:r>
              <a:rPr lang="sv-SE" sz="1400" dirty="0" smtClean="0">
                <a:solidFill>
                  <a:srgbClr val="00B0F0"/>
                </a:solidFill>
              </a:rPr>
              <a:t>*</a:t>
            </a:r>
            <a:r>
              <a:rPr lang="sv-SE" sz="1400" b="1" dirty="0" smtClean="0">
                <a:solidFill>
                  <a:srgbClr val="00B0F0"/>
                </a:solidFill>
              </a:rPr>
              <a:t>Note:</a:t>
            </a:r>
            <a:r>
              <a:rPr lang="sv-SE" sz="1400" dirty="0" smtClean="0">
                <a:solidFill>
                  <a:srgbClr val="00B0F0"/>
                </a:solidFill>
              </a:rPr>
              <a:t> 31 bits </a:t>
            </a:r>
            <a:r>
              <a:rPr lang="sv-SE" sz="1400" dirty="0" err="1" smtClean="0">
                <a:solidFill>
                  <a:srgbClr val="00B0F0"/>
                </a:solidFill>
              </a:rPr>
              <a:t>are</a:t>
            </a:r>
            <a:r>
              <a:rPr lang="sv-SE" sz="1400" dirty="0" smtClean="0">
                <a:solidFill>
                  <a:srgbClr val="00B0F0"/>
                </a:solidFill>
              </a:rPr>
              <a:t> </a:t>
            </a:r>
            <a:r>
              <a:rPr lang="sv-SE" sz="1400" dirty="0" err="1" smtClean="0">
                <a:solidFill>
                  <a:srgbClr val="00B0F0"/>
                </a:solidFill>
              </a:rPr>
              <a:t>assigned</a:t>
            </a:r>
            <a:r>
              <a:rPr lang="sv-SE" sz="1400" dirty="0" smtClean="0">
                <a:solidFill>
                  <a:srgbClr val="00B0F0"/>
                </a:solidFill>
              </a:rPr>
              <a:t> to </a:t>
            </a:r>
            <a:r>
              <a:rPr lang="sv-SE" sz="1400" dirty="0" err="1" smtClean="0">
                <a:solidFill>
                  <a:srgbClr val="00B0F0"/>
                </a:solidFill>
              </a:rPr>
              <a:t>accumulation</a:t>
            </a:r>
            <a:r>
              <a:rPr lang="sv-SE" sz="1400" dirty="0" smtClean="0">
                <a:solidFill>
                  <a:srgbClr val="00B0F0"/>
                </a:solidFill>
              </a:rPr>
              <a:t> </a:t>
            </a:r>
            <a:r>
              <a:rPr lang="sv-SE" sz="1400" dirty="0" err="1" smtClean="0">
                <a:solidFill>
                  <a:srgbClr val="00B0F0"/>
                </a:solidFill>
              </a:rPr>
              <a:t>while</a:t>
            </a:r>
            <a:r>
              <a:rPr lang="sv-SE" sz="1400" dirty="0" smtClean="0">
                <a:solidFill>
                  <a:srgbClr val="00B0F0"/>
                </a:solidFill>
              </a:rPr>
              <a:t> data bits </a:t>
            </a:r>
            <a:r>
              <a:rPr lang="sv-SE" sz="1400" dirty="0" err="1" smtClean="0">
                <a:solidFill>
                  <a:srgbClr val="00B0F0"/>
                </a:solidFill>
              </a:rPr>
              <a:t>are</a:t>
            </a:r>
            <a:r>
              <a:rPr lang="sv-SE" sz="1400" dirty="0" smtClean="0">
                <a:solidFill>
                  <a:srgbClr val="00B0F0"/>
                </a:solidFill>
              </a:rPr>
              <a:t> </a:t>
            </a:r>
            <a:r>
              <a:rPr lang="sv-SE" sz="1400" dirty="0" err="1" smtClean="0">
                <a:solidFill>
                  <a:srgbClr val="00B0F0"/>
                </a:solidFill>
              </a:rPr>
              <a:t>only</a:t>
            </a:r>
            <a:r>
              <a:rPr lang="sv-SE" sz="1400" dirty="0" smtClean="0">
                <a:solidFill>
                  <a:srgbClr val="00B0F0"/>
                </a:solidFill>
              </a:rPr>
              <a:t> 16 bits, </a:t>
            </a:r>
            <a:r>
              <a:rPr lang="sv-SE" sz="1400" dirty="0" err="1" smtClean="0">
                <a:solidFill>
                  <a:srgbClr val="00B0F0"/>
                </a:solidFill>
              </a:rPr>
              <a:t>this</a:t>
            </a:r>
            <a:r>
              <a:rPr lang="sv-SE" sz="1400" dirty="0" smtClean="0">
                <a:solidFill>
                  <a:srgbClr val="00B0F0"/>
                </a:solidFill>
              </a:rPr>
              <a:t> is to </a:t>
            </a:r>
            <a:r>
              <a:rPr lang="sv-SE" sz="1400" dirty="0" err="1" smtClean="0">
                <a:solidFill>
                  <a:srgbClr val="00B0F0"/>
                </a:solidFill>
              </a:rPr>
              <a:t>ensure</a:t>
            </a:r>
            <a:r>
              <a:rPr lang="sv-SE" sz="1400" dirty="0" smtClean="0">
                <a:solidFill>
                  <a:srgbClr val="00B0F0"/>
                </a:solidFill>
              </a:rPr>
              <a:t> </a:t>
            </a:r>
            <a:r>
              <a:rPr lang="sv-SE" sz="1400" dirty="0" err="1" smtClean="0">
                <a:solidFill>
                  <a:srgbClr val="00B0F0"/>
                </a:solidFill>
              </a:rPr>
              <a:t>that</a:t>
            </a:r>
            <a:r>
              <a:rPr lang="sv-SE" sz="1400" dirty="0" smtClean="0">
                <a:solidFill>
                  <a:srgbClr val="00B0F0"/>
                </a:solidFill>
              </a:rPr>
              <a:t> </a:t>
            </a:r>
            <a:r>
              <a:rPr lang="sv-SE" sz="1400" dirty="0" err="1" smtClean="0">
                <a:solidFill>
                  <a:srgbClr val="00B0F0"/>
                </a:solidFill>
              </a:rPr>
              <a:t>there</a:t>
            </a:r>
            <a:r>
              <a:rPr lang="sv-SE" sz="1400" dirty="0" smtClean="0">
                <a:solidFill>
                  <a:srgbClr val="00B0F0"/>
                </a:solidFill>
              </a:rPr>
              <a:t> is not an </a:t>
            </a:r>
            <a:r>
              <a:rPr lang="sv-SE" sz="1400" dirty="0" err="1" smtClean="0">
                <a:solidFill>
                  <a:srgbClr val="00B0F0"/>
                </a:solidFill>
              </a:rPr>
              <a:t>overflow</a:t>
            </a:r>
            <a:r>
              <a:rPr lang="sv-SE" sz="1400" dirty="0" smtClean="0">
                <a:solidFill>
                  <a:srgbClr val="00B0F0"/>
                </a:solidFill>
              </a:rPr>
              <a:t> in bits </a:t>
            </a:r>
            <a:r>
              <a:rPr lang="sv-SE" sz="1400" dirty="0" err="1" smtClean="0">
                <a:solidFill>
                  <a:srgbClr val="00B0F0"/>
                </a:solidFill>
              </a:rPr>
              <a:t>are</a:t>
            </a:r>
            <a:r>
              <a:rPr lang="sv-SE" sz="1400" dirty="0" smtClean="0">
                <a:solidFill>
                  <a:srgbClr val="00B0F0"/>
                </a:solidFill>
              </a:rPr>
              <a:t> </a:t>
            </a:r>
            <a:r>
              <a:rPr lang="sv-SE" sz="1400" dirty="0" err="1" smtClean="0">
                <a:solidFill>
                  <a:srgbClr val="00B0F0"/>
                </a:solidFill>
              </a:rPr>
              <a:t>we</a:t>
            </a:r>
            <a:r>
              <a:rPr lang="sv-SE" sz="1400" dirty="0" smtClean="0">
                <a:solidFill>
                  <a:srgbClr val="00B0F0"/>
                </a:solidFill>
              </a:rPr>
              <a:t> </a:t>
            </a:r>
            <a:r>
              <a:rPr lang="sv-SE" sz="1400" dirty="0" err="1" smtClean="0">
                <a:solidFill>
                  <a:srgbClr val="00B0F0"/>
                </a:solidFill>
              </a:rPr>
              <a:t>are</a:t>
            </a:r>
            <a:r>
              <a:rPr lang="sv-SE" sz="1400" dirty="0" smtClean="0">
                <a:solidFill>
                  <a:srgbClr val="00B0F0"/>
                </a:solidFill>
              </a:rPr>
              <a:t> </a:t>
            </a:r>
            <a:r>
              <a:rPr lang="sv-SE" sz="1400" dirty="0" err="1" smtClean="0">
                <a:solidFill>
                  <a:srgbClr val="00B0F0"/>
                </a:solidFill>
              </a:rPr>
              <a:t>adding</a:t>
            </a:r>
            <a:r>
              <a:rPr lang="sv-SE" sz="1400" dirty="0" smtClean="0">
                <a:solidFill>
                  <a:srgbClr val="00B0F0"/>
                </a:solidFill>
              </a:rPr>
              <a:t> a </a:t>
            </a:r>
            <a:r>
              <a:rPr lang="sv-SE" sz="1400" dirty="0" err="1" smtClean="0">
                <a:solidFill>
                  <a:srgbClr val="00B0F0"/>
                </a:solidFill>
              </a:rPr>
              <a:t>lot</a:t>
            </a:r>
            <a:r>
              <a:rPr lang="sv-SE" sz="1400" dirty="0" smtClean="0">
                <a:solidFill>
                  <a:srgbClr val="00B0F0"/>
                </a:solidFill>
              </a:rPr>
              <a:t> </a:t>
            </a:r>
            <a:r>
              <a:rPr lang="sv-SE" sz="1400" dirty="0" err="1" smtClean="0">
                <a:solidFill>
                  <a:srgbClr val="00B0F0"/>
                </a:solidFill>
              </a:rPr>
              <a:t>of</a:t>
            </a:r>
            <a:r>
              <a:rPr lang="sv-SE" sz="1400" dirty="0" smtClean="0">
                <a:solidFill>
                  <a:srgbClr val="00B0F0"/>
                </a:solidFill>
              </a:rPr>
              <a:t> </a:t>
            </a:r>
            <a:r>
              <a:rPr lang="sv-SE" sz="1400" dirty="0" err="1" smtClean="0">
                <a:solidFill>
                  <a:srgbClr val="00B0F0"/>
                </a:solidFill>
              </a:rPr>
              <a:t>samples</a:t>
            </a:r>
            <a:r>
              <a:rPr lang="sv-SE" sz="1400" dirty="0" smtClean="0">
                <a:solidFill>
                  <a:srgbClr val="00B0F0"/>
                </a:solidFill>
              </a:rPr>
              <a:t> </a:t>
            </a:r>
            <a:r>
              <a:rPr lang="sv-SE" sz="1400" dirty="0" err="1" smtClean="0">
                <a:solidFill>
                  <a:srgbClr val="00B0F0"/>
                </a:solidFill>
              </a:rPr>
              <a:t>you</a:t>
            </a:r>
            <a:r>
              <a:rPr lang="sv-SE" sz="1400" dirty="0" smtClean="0">
                <a:solidFill>
                  <a:srgbClr val="00B0F0"/>
                </a:solidFill>
              </a:rPr>
              <a:t> </a:t>
            </a:r>
            <a:r>
              <a:rPr lang="sv-SE" sz="1400" dirty="0" err="1" smtClean="0">
                <a:solidFill>
                  <a:srgbClr val="00B0F0"/>
                </a:solidFill>
              </a:rPr>
              <a:t>need</a:t>
            </a:r>
            <a:r>
              <a:rPr lang="sv-SE" sz="1400" dirty="0" smtClean="0">
                <a:solidFill>
                  <a:srgbClr val="00B0F0"/>
                </a:solidFill>
              </a:rPr>
              <a:t> to </a:t>
            </a:r>
            <a:r>
              <a:rPr lang="sv-SE" sz="1400" dirty="0" err="1" smtClean="0">
                <a:solidFill>
                  <a:srgbClr val="00B0F0"/>
                </a:solidFill>
              </a:rPr>
              <a:t>compensate</a:t>
            </a:r>
            <a:r>
              <a:rPr lang="sv-SE" sz="1400" dirty="0" smtClean="0">
                <a:solidFill>
                  <a:srgbClr val="00B0F0"/>
                </a:solidFill>
              </a:rPr>
              <a:t> bit </a:t>
            </a:r>
            <a:r>
              <a:rPr lang="sv-SE" sz="1400" dirty="0" err="1" smtClean="0">
                <a:solidFill>
                  <a:srgbClr val="00B0F0"/>
                </a:solidFill>
              </a:rPr>
              <a:t>width</a:t>
            </a:r>
            <a:r>
              <a:rPr lang="sv-SE" sz="1400" dirty="0" smtClean="0">
                <a:solidFill>
                  <a:srgbClr val="00B0F0"/>
                </a:solidFill>
              </a:rPr>
              <a:t> to </a:t>
            </a:r>
            <a:r>
              <a:rPr lang="sv-SE" sz="1400" dirty="0" err="1" smtClean="0">
                <a:solidFill>
                  <a:srgbClr val="00B0F0"/>
                </a:solidFill>
              </a:rPr>
              <a:t>hold</a:t>
            </a:r>
            <a:r>
              <a:rPr lang="sv-SE" sz="1400" dirty="0" smtClean="0">
                <a:solidFill>
                  <a:srgbClr val="00B0F0"/>
                </a:solidFill>
              </a:rPr>
              <a:t> a </a:t>
            </a:r>
            <a:r>
              <a:rPr lang="sv-SE" sz="1400" dirty="0" err="1" smtClean="0">
                <a:solidFill>
                  <a:srgbClr val="00B0F0"/>
                </a:solidFill>
              </a:rPr>
              <a:t>larger</a:t>
            </a:r>
            <a:r>
              <a:rPr lang="sv-SE" sz="1400" dirty="0" smtClean="0">
                <a:solidFill>
                  <a:srgbClr val="00B0F0"/>
                </a:solidFill>
              </a:rPr>
              <a:t> </a:t>
            </a:r>
            <a:r>
              <a:rPr lang="sv-SE" sz="1400" dirty="0" err="1" smtClean="0">
                <a:solidFill>
                  <a:srgbClr val="00B0F0"/>
                </a:solidFill>
              </a:rPr>
              <a:t>amount</a:t>
            </a:r>
            <a:r>
              <a:rPr lang="sv-SE" sz="1400" dirty="0" smtClean="0">
                <a:solidFill>
                  <a:srgbClr val="00B0F0"/>
                </a:solidFill>
              </a:rPr>
              <a:t> </a:t>
            </a:r>
            <a:r>
              <a:rPr lang="sv-SE" sz="1400" dirty="0" err="1" smtClean="0">
                <a:solidFill>
                  <a:srgbClr val="00B0F0"/>
                </a:solidFill>
              </a:rPr>
              <a:t>of</a:t>
            </a:r>
            <a:r>
              <a:rPr lang="sv-SE" sz="1400" dirty="0" smtClean="0">
                <a:solidFill>
                  <a:srgbClr val="00B0F0"/>
                </a:solidFill>
              </a:rPr>
              <a:t> data</a:t>
            </a:r>
          </a:p>
          <a:p>
            <a:endParaRPr lang="sv-SE" sz="1400" dirty="0" smtClean="0">
              <a:solidFill>
                <a:srgbClr val="00B0F0"/>
              </a:solidFill>
            </a:endParaRPr>
          </a:p>
          <a:p>
            <a:r>
              <a:rPr lang="sv-SE" sz="1400" b="1" dirty="0" smtClean="0">
                <a:solidFill>
                  <a:srgbClr val="00B0F0"/>
                </a:solidFill>
              </a:rPr>
              <a:t>**Note: </a:t>
            </a:r>
            <a:r>
              <a:rPr lang="sv-SE" sz="1400" dirty="0" smtClean="0">
                <a:solidFill>
                  <a:srgbClr val="00B0F0"/>
                </a:solidFill>
              </a:rPr>
              <a:t>the registers </a:t>
            </a:r>
            <a:r>
              <a:rPr lang="sv-SE" sz="1400" dirty="0" err="1" smtClean="0">
                <a:solidFill>
                  <a:srgbClr val="00B0F0"/>
                </a:solidFill>
              </a:rPr>
              <a:t>are</a:t>
            </a:r>
            <a:r>
              <a:rPr lang="sv-SE" sz="1400" dirty="0" smtClean="0">
                <a:solidFill>
                  <a:srgbClr val="00B0F0"/>
                </a:solidFill>
              </a:rPr>
              <a:t> </a:t>
            </a:r>
            <a:r>
              <a:rPr lang="sv-SE" sz="1400" dirty="0" err="1" smtClean="0">
                <a:solidFill>
                  <a:srgbClr val="00B0F0"/>
                </a:solidFill>
              </a:rPr>
              <a:t>declared</a:t>
            </a:r>
            <a:r>
              <a:rPr lang="sv-SE" sz="1400" dirty="0" smtClean="0">
                <a:solidFill>
                  <a:srgbClr val="00B0F0"/>
                </a:solidFill>
              </a:rPr>
              <a:t> as </a:t>
            </a:r>
            <a:r>
              <a:rPr lang="sv-SE" sz="1400" dirty="0" err="1" smtClean="0">
                <a:solidFill>
                  <a:srgbClr val="00B0F0"/>
                </a:solidFill>
              </a:rPr>
              <a:t>signed</a:t>
            </a:r>
            <a:r>
              <a:rPr lang="sv-SE" sz="1400" dirty="0" smtClean="0">
                <a:solidFill>
                  <a:srgbClr val="00B0F0"/>
                </a:solidFill>
              </a:rPr>
              <a:t> </a:t>
            </a:r>
            <a:endParaRPr lang="sv-SE" sz="1400" b="1" dirty="0">
              <a:solidFill>
                <a:srgbClr val="00B0F0"/>
              </a:solidFill>
            </a:endParaRPr>
          </a:p>
        </p:txBody>
      </p:sp>
      <p:cxnSp>
        <p:nvCxnSpPr>
          <p:cNvPr id="9" name="Straight Arrow Connector 8"/>
          <p:cNvCxnSpPr>
            <a:stCxn id="7" idx="1"/>
          </p:cNvCxnSpPr>
          <p:nvPr/>
        </p:nvCxnSpPr>
        <p:spPr>
          <a:xfrm flipH="1" flipV="1">
            <a:off x="2823410" y="1849615"/>
            <a:ext cx="2470484" cy="159258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293894" y="5780603"/>
            <a:ext cx="3304674" cy="523220"/>
          </a:xfrm>
          <a:prstGeom prst="rect">
            <a:avLst/>
          </a:prstGeom>
          <a:noFill/>
        </p:spPr>
        <p:txBody>
          <a:bodyPr wrap="square" rtlCol="0">
            <a:spAutoFit/>
          </a:bodyPr>
          <a:lstStyle/>
          <a:p>
            <a:r>
              <a:rPr lang="sv-SE" sz="1400" dirty="0" err="1" smtClean="0">
                <a:solidFill>
                  <a:srgbClr val="00B0F0"/>
                </a:solidFill>
              </a:rPr>
              <a:t>accum_tot</a:t>
            </a:r>
            <a:r>
              <a:rPr lang="sv-SE" sz="1400" dirty="0" smtClean="0">
                <a:solidFill>
                  <a:srgbClr val="00B0F0"/>
                </a:solidFill>
              </a:rPr>
              <a:t> is later set to the </a:t>
            </a:r>
            <a:r>
              <a:rPr lang="sv-SE" sz="1400" dirty="0" err="1" smtClean="0">
                <a:solidFill>
                  <a:srgbClr val="00B0F0"/>
                </a:solidFill>
              </a:rPr>
              <a:t>signed</a:t>
            </a:r>
            <a:r>
              <a:rPr lang="sv-SE" sz="1400" dirty="0" smtClean="0">
                <a:solidFill>
                  <a:srgbClr val="00B0F0"/>
                </a:solidFill>
              </a:rPr>
              <a:t> output ’</a:t>
            </a:r>
            <a:r>
              <a:rPr lang="sv-SE" sz="1400" dirty="0" err="1" smtClean="0">
                <a:solidFill>
                  <a:srgbClr val="00B0F0"/>
                </a:solidFill>
              </a:rPr>
              <a:t>sum</a:t>
            </a:r>
            <a:r>
              <a:rPr lang="sv-SE" sz="1400" dirty="0" smtClean="0">
                <a:solidFill>
                  <a:srgbClr val="00B0F0"/>
                </a:solidFill>
              </a:rPr>
              <a:t>’</a:t>
            </a:r>
            <a:endParaRPr lang="sv-SE" sz="1400" dirty="0">
              <a:solidFill>
                <a:srgbClr val="00B0F0"/>
              </a:solidFill>
            </a:endParaRPr>
          </a:p>
        </p:txBody>
      </p:sp>
      <p:sp>
        <p:nvSpPr>
          <p:cNvPr id="13" name="Content Placeholder 2"/>
          <p:cNvSpPr>
            <a:spLocks noGrp="1"/>
          </p:cNvSpPr>
          <p:nvPr>
            <p:ph idx="1"/>
          </p:nvPr>
        </p:nvSpPr>
        <p:spPr>
          <a:xfrm>
            <a:off x="8856751" y="1748589"/>
            <a:ext cx="2910133" cy="4428374"/>
          </a:xfrm>
        </p:spPr>
        <p:txBody>
          <a:bodyPr>
            <a:normAutofit fontScale="92500"/>
          </a:bodyPr>
          <a:lstStyle/>
          <a:p>
            <a:pPr>
              <a:buFontTx/>
              <a:buChar char="-"/>
            </a:pPr>
            <a:r>
              <a:rPr lang="en-US" dirty="0" smtClean="0"/>
              <a:t>Summation Block in </a:t>
            </a:r>
            <a:r>
              <a:rPr lang="en-US" dirty="0" err="1" smtClean="0"/>
              <a:t>meanvariance.v</a:t>
            </a:r>
            <a:endParaRPr lang="en-US" dirty="0" smtClean="0"/>
          </a:p>
          <a:p>
            <a:pPr>
              <a:buFontTx/>
              <a:buChar char="-"/>
            </a:pPr>
            <a:r>
              <a:rPr lang="en-US" dirty="0" smtClean="0"/>
              <a:t>This is the standard way that we accumulate or sum up our data </a:t>
            </a:r>
          </a:p>
          <a:p>
            <a:pPr>
              <a:buFontTx/>
              <a:buChar char="-"/>
            </a:pPr>
            <a:r>
              <a:rPr lang="en-US" dirty="0" smtClean="0"/>
              <a:t>This template is repeated multiple times throughout </a:t>
            </a:r>
            <a:endParaRPr lang="sv-SE" dirty="0"/>
          </a:p>
        </p:txBody>
      </p:sp>
    </p:spTree>
    <p:extLst>
      <p:ext uri="{BB962C8B-B14F-4D97-AF65-F5344CB8AC3E}">
        <p14:creationId xmlns:p14="http://schemas.microsoft.com/office/powerpoint/2010/main" val="23439115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Averaging</a:t>
            </a:r>
            <a:r>
              <a:rPr lang="sv-SE" dirty="0" smtClean="0"/>
              <a:t> and </a:t>
            </a:r>
            <a:r>
              <a:rPr lang="sv-SE" dirty="0" err="1" smtClean="0"/>
              <a:t>Squaring</a:t>
            </a:r>
            <a:r>
              <a:rPr lang="sv-SE" dirty="0" smtClean="0"/>
              <a:t> </a:t>
            </a:r>
            <a:endParaRPr lang="sv-SE" dirty="0"/>
          </a:p>
        </p:txBody>
      </p:sp>
      <p:sp>
        <p:nvSpPr>
          <p:cNvPr id="3" name="Content Placeholder 2"/>
          <p:cNvSpPr>
            <a:spLocks noGrp="1"/>
          </p:cNvSpPr>
          <p:nvPr>
            <p:ph idx="1"/>
          </p:nvPr>
        </p:nvSpPr>
        <p:spPr>
          <a:xfrm>
            <a:off x="6160168" y="1690688"/>
            <a:ext cx="5205663" cy="4486275"/>
          </a:xfrm>
        </p:spPr>
        <p:txBody>
          <a:bodyPr>
            <a:normAutofit fontScale="92500"/>
          </a:bodyPr>
          <a:lstStyle/>
          <a:p>
            <a:r>
              <a:rPr lang="sv-SE" dirty="0" smtClean="0"/>
              <a:t>Division is </a:t>
            </a:r>
            <a:r>
              <a:rPr lang="sv-SE" dirty="0" err="1" smtClean="0"/>
              <a:t>accomplished</a:t>
            </a:r>
            <a:r>
              <a:rPr lang="sv-SE" dirty="0" smtClean="0"/>
              <a:t> by bit-</a:t>
            </a:r>
            <a:r>
              <a:rPr lang="sv-SE" dirty="0" err="1" smtClean="0"/>
              <a:t>shifting</a:t>
            </a:r>
            <a:r>
              <a:rPr lang="sv-SE" dirty="0" smtClean="0"/>
              <a:t> to get the </a:t>
            </a:r>
            <a:r>
              <a:rPr lang="sv-SE" dirty="0" err="1" smtClean="0"/>
              <a:t>average</a:t>
            </a:r>
            <a:endParaRPr lang="sv-SE" dirty="0" smtClean="0"/>
          </a:p>
          <a:p>
            <a:pPr lvl="1"/>
            <a:r>
              <a:rPr lang="sv-SE" dirty="0" err="1" smtClean="0"/>
              <a:t>Here</a:t>
            </a:r>
            <a:r>
              <a:rPr lang="sv-SE" dirty="0" smtClean="0"/>
              <a:t> </a:t>
            </a:r>
            <a:r>
              <a:rPr lang="sv-SE" dirty="0" err="1" smtClean="0"/>
              <a:t>we</a:t>
            </a:r>
            <a:r>
              <a:rPr lang="sv-SE" dirty="0" smtClean="0"/>
              <a:t> </a:t>
            </a:r>
            <a:r>
              <a:rPr lang="sv-SE" dirty="0" err="1" smtClean="0"/>
              <a:t>are</a:t>
            </a:r>
            <a:r>
              <a:rPr lang="sv-SE" dirty="0" smtClean="0"/>
              <a:t> </a:t>
            </a:r>
            <a:r>
              <a:rPr lang="sv-SE" dirty="0" err="1" smtClean="0"/>
              <a:t>dividing</a:t>
            </a:r>
            <a:r>
              <a:rPr lang="sv-SE" dirty="0" smtClean="0"/>
              <a:t> by 2^16 = 65536 </a:t>
            </a:r>
            <a:r>
              <a:rPr lang="sv-SE" dirty="0" err="1" smtClean="0"/>
              <a:t>which</a:t>
            </a:r>
            <a:r>
              <a:rPr lang="sv-SE" dirty="0" smtClean="0"/>
              <a:t> is </a:t>
            </a:r>
            <a:r>
              <a:rPr lang="sv-SE" dirty="0" err="1" smtClean="0"/>
              <a:t>how</a:t>
            </a:r>
            <a:r>
              <a:rPr lang="sv-SE" dirty="0" smtClean="0"/>
              <a:t> </a:t>
            </a:r>
            <a:r>
              <a:rPr lang="sv-SE" dirty="0" err="1" smtClean="0"/>
              <a:t>many</a:t>
            </a:r>
            <a:r>
              <a:rPr lang="sv-SE" dirty="0" smtClean="0"/>
              <a:t> </a:t>
            </a:r>
            <a:r>
              <a:rPr lang="sv-SE" dirty="0" err="1" smtClean="0"/>
              <a:t>sample</a:t>
            </a:r>
            <a:r>
              <a:rPr lang="sv-SE" dirty="0" smtClean="0"/>
              <a:t> </a:t>
            </a:r>
            <a:r>
              <a:rPr lang="sv-SE" dirty="0" err="1" smtClean="0"/>
              <a:t>points</a:t>
            </a:r>
            <a:r>
              <a:rPr lang="sv-SE" dirty="0" smtClean="0"/>
              <a:t> </a:t>
            </a:r>
            <a:r>
              <a:rPr lang="sv-SE" dirty="0" err="1" smtClean="0"/>
              <a:t>we</a:t>
            </a:r>
            <a:r>
              <a:rPr lang="sv-SE" dirty="0" smtClean="0"/>
              <a:t> </a:t>
            </a:r>
            <a:r>
              <a:rPr lang="sv-SE" dirty="0" err="1" smtClean="0"/>
              <a:t>are</a:t>
            </a:r>
            <a:r>
              <a:rPr lang="sv-SE" dirty="0" smtClean="0"/>
              <a:t> </a:t>
            </a:r>
            <a:r>
              <a:rPr lang="sv-SE" dirty="0" err="1" smtClean="0"/>
              <a:t>taking</a:t>
            </a:r>
            <a:r>
              <a:rPr lang="sv-SE" dirty="0" smtClean="0"/>
              <a:t> </a:t>
            </a:r>
          </a:p>
          <a:p>
            <a:r>
              <a:rPr lang="sv-SE" dirty="0" err="1" smtClean="0"/>
              <a:t>Squaring</a:t>
            </a:r>
            <a:r>
              <a:rPr lang="sv-SE" dirty="0" smtClean="0"/>
              <a:t> the data is </a:t>
            </a:r>
            <a:r>
              <a:rPr lang="sv-SE" dirty="0" err="1" smtClean="0"/>
              <a:t>very</a:t>
            </a:r>
            <a:r>
              <a:rPr lang="sv-SE" dirty="0" smtClean="0"/>
              <a:t> </a:t>
            </a:r>
            <a:r>
              <a:rPr lang="sv-SE" dirty="0" err="1" smtClean="0"/>
              <a:t>similar</a:t>
            </a:r>
            <a:r>
              <a:rPr lang="sv-SE" dirty="0" smtClean="0"/>
              <a:t> to </a:t>
            </a:r>
            <a:r>
              <a:rPr lang="sv-SE" dirty="0" err="1" smtClean="0"/>
              <a:t>accumulating</a:t>
            </a:r>
            <a:endParaRPr lang="sv-SE" dirty="0"/>
          </a:p>
          <a:p>
            <a:r>
              <a:rPr lang="sv-SE" dirty="0" err="1" smtClean="0"/>
              <a:t>signify</a:t>
            </a:r>
            <a:r>
              <a:rPr lang="sv-SE" dirty="0" smtClean="0"/>
              <a:t> </a:t>
            </a:r>
            <a:r>
              <a:rPr lang="sv-SE" dirty="0" err="1" smtClean="0"/>
              <a:t>that</a:t>
            </a:r>
            <a:r>
              <a:rPr lang="sv-SE" dirty="0" smtClean="0"/>
              <a:t> the registers </a:t>
            </a:r>
            <a:r>
              <a:rPr lang="sv-SE" dirty="0" err="1" smtClean="0"/>
              <a:t>are</a:t>
            </a:r>
            <a:r>
              <a:rPr lang="sv-SE" dirty="0" smtClean="0"/>
              <a:t> </a:t>
            </a:r>
            <a:r>
              <a:rPr lang="sv-SE" dirty="0" err="1" smtClean="0"/>
              <a:t>signed</a:t>
            </a:r>
            <a:r>
              <a:rPr lang="sv-SE" dirty="0" smtClean="0"/>
              <a:t> and </a:t>
            </a:r>
            <a:r>
              <a:rPr lang="sv-SE" dirty="0" err="1" smtClean="0"/>
              <a:t>multiplication</a:t>
            </a:r>
            <a:r>
              <a:rPr lang="sv-SE" dirty="0" smtClean="0"/>
              <a:t> is </a:t>
            </a:r>
            <a:r>
              <a:rPr lang="sv-SE" dirty="0" err="1" smtClean="0"/>
              <a:t>signed</a:t>
            </a:r>
            <a:r>
              <a:rPr lang="sv-SE" dirty="0" smtClean="0"/>
              <a:t> </a:t>
            </a:r>
          </a:p>
          <a:p>
            <a:r>
              <a:rPr lang="sv-SE" dirty="0" smtClean="0"/>
              <a:t>Note the </a:t>
            </a:r>
            <a:r>
              <a:rPr lang="sv-SE" dirty="0" err="1" smtClean="0"/>
              <a:t>ch_sq</a:t>
            </a:r>
            <a:r>
              <a:rPr lang="sv-SE" dirty="0" smtClean="0"/>
              <a:t> </a:t>
            </a:r>
            <a:r>
              <a:rPr lang="sv-SE" dirty="0" err="1" smtClean="0"/>
              <a:t>reg</a:t>
            </a:r>
            <a:r>
              <a:rPr lang="sv-SE" dirty="0" smtClean="0"/>
              <a:t> </a:t>
            </a:r>
            <a:r>
              <a:rPr lang="sv-SE" dirty="0" err="1" smtClean="0"/>
              <a:t>array</a:t>
            </a:r>
            <a:r>
              <a:rPr lang="sv-SE" dirty="0" smtClean="0"/>
              <a:t> is 35 bits to </a:t>
            </a:r>
            <a:r>
              <a:rPr lang="sv-SE" dirty="0" err="1" smtClean="0"/>
              <a:t>compensate</a:t>
            </a:r>
            <a:r>
              <a:rPr lang="sv-SE" dirty="0" smtClean="0"/>
              <a:t> for </a:t>
            </a:r>
            <a:r>
              <a:rPr lang="sv-SE" dirty="0" err="1" smtClean="0"/>
              <a:t>large</a:t>
            </a:r>
            <a:r>
              <a:rPr lang="sv-SE" dirty="0" smtClean="0"/>
              <a:t> </a:t>
            </a:r>
            <a:r>
              <a:rPr lang="sv-SE" dirty="0" err="1" smtClean="0"/>
              <a:t>numbers</a:t>
            </a:r>
            <a:r>
              <a:rPr lang="sv-SE" dirty="0" smtClean="0"/>
              <a:t>  </a:t>
            </a:r>
            <a:endParaRPr lang="sv-SE" dirty="0"/>
          </a:p>
        </p:txBody>
      </p:sp>
      <p:pic>
        <p:nvPicPr>
          <p:cNvPr id="5" name="Picture 4"/>
          <p:cNvPicPr>
            <a:picLocks noChangeAspect="1"/>
          </p:cNvPicPr>
          <p:nvPr/>
        </p:nvPicPr>
        <p:blipFill rotWithShape="1">
          <a:blip r:embed="rId2"/>
          <a:srcRect l="39053" t="18588" r="33813" b="34827"/>
          <a:stretch/>
        </p:blipFill>
        <p:spPr>
          <a:xfrm>
            <a:off x="942474" y="1900989"/>
            <a:ext cx="4644189" cy="4485043"/>
          </a:xfrm>
          <a:prstGeom prst="rect">
            <a:avLst/>
          </a:prstGeom>
        </p:spPr>
      </p:pic>
      <p:sp>
        <p:nvSpPr>
          <p:cNvPr id="6" name="Rectangle 5"/>
          <p:cNvSpPr/>
          <p:nvPr/>
        </p:nvSpPr>
        <p:spPr>
          <a:xfrm>
            <a:off x="942474" y="1900989"/>
            <a:ext cx="2306052" cy="19250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5736823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Sig 2 </a:t>
            </a:r>
            <a:r>
              <a:rPr lang="sv-SE" dirty="0" err="1" smtClean="0"/>
              <a:t>Corr</a:t>
            </a:r>
            <a:r>
              <a:rPr lang="sv-SE" dirty="0" smtClean="0"/>
              <a:t> Design</a:t>
            </a:r>
            <a:endParaRPr lang="sv-SE" dirty="0"/>
          </a:p>
        </p:txBody>
      </p:sp>
      <p:sp>
        <p:nvSpPr>
          <p:cNvPr id="3" name="Content Placeholder 2"/>
          <p:cNvSpPr>
            <a:spLocks noGrp="1"/>
          </p:cNvSpPr>
          <p:nvPr>
            <p:ph idx="1"/>
          </p:nvPr>
        </p:nvSpPr>
        <p:spPr>
          <a:xfrm>
            <a:off x="838200" y="1825625"/>
            <a:ext cx="3540470" cy="4351338"/>
          </a:xfrm>
        </p:spPr>
        <p:txBody>
          <a:bodyPr>
            <a:normAutofit/>
          </a:bodyPr>
          <a:lstStyle/>
          <a:p>
            <a:r>
              <a:rPr lang="sv-SE" dirty="0" smtClean="0"/>
              <a:t>Takes in 2 channels of data along with other parameters </a:t>
            </a:r>
          </a:p>
          <a:p>
            <a:r>
              <a:rPr lang="sv-SE" dirty="0" smtClean="0"/>
              <a:t>Outputs the sum of the multiplied signals and the sum of the square of the multiplied signals with respective averages </a:t>
            </a:r>
            <a:endParaRPr lang="sv-SE" dirty="0"/>
          </a:p>
        </p:txBody>
      </p:sp>
      <p:grpSp>
        <p:nvGrpSpPr>
          <p:cNvPr id="19" name="Group 18"/>
          <p:cNvGrpSpPr/>
          <p:nvPr/>
        </p:nvGrpSpPr>
        <p:grpSpPr>
          <a:xfrm>
            <a:off x="6638391" y="1690688"/>
            <a:ext cx="4300292" cy="3593488"/>
            <a:chOff x="6638391" y="1690688"/>
            <a:chExt cx="4300292" cy="3593488"/>
          </a:xfrm>
        </p:grpSpPr>
        <p:sp>
          <p:nvSpPr>
            <p:cNvPr id="4" name="Rectangle 3"/>
            <p:cNvSpPr/>
            <p:nvPr/>
          </p:nvSpPr>
          <p:spPr>
            <a:xfrm>
              <a:off x="6638391" y="1690688"/>
              <a:ext cx="4300292" cy="3593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020594" y="2043031"/>
              <a:ext cx="1389888" cy="461665"/>
            </a:xfrm>
            <a:prstGeom prst="rect">
              <a:avLst/>
            </a:prstGeom>
            <a:noFill/>
          </p:spPr>
          <p:txBody>
            <a:bodyPr wrap="square" rtlCol="0">
              <a:spAutoFit/>
            </a:bodyPr>
            <a:lstStyle/>
            <a:p>
              <a:r>
                <a:rPr lang="en-US" sz="2400" b="1" u="sng" dirty="0" smtClean="0"/>
                <a:t>Sig2Corrr</a:t>
              </a:r>
              <a:endParaRPr lang="en-US" sz="2400" b="1" u="sng" dirty="0"/>
            </a:p>
          </p:txBody>
        </p:sp>
        <p:sp>
          <p:nvSpPr>
            <p:cNvPr id="6" name="TextBox 5"/>
            <p:cNvSpPr txBox="1"/>
            <p:nvPr/>
          </p:nvSpPr>
          <p:spPr>
            <a:xfrm>
              <a:off x="6804397" y="2449149"/>
              <a:ext cx="489284" cy="369332"/>
            </a:xfrm>
            <a:prstGeom prst="rect">
              <a:avLst/>
            </a:prstGeom>
            <a:noFill/>
          </p:spPr>
          <p:txBody>
            <a:bodyPr wrap="square" rtlCol="0">
              <a:spAutoFit/>
            </a:bodyPr>
            <a:lstStyle/>
            <a:p>
              <a:r>
                <a:rPr lang="sv-SE" dirty="0" err="1" smtClean="0"/>
                <a:t>clk</a:t>
              </a:r>
              <a:endParaRPr lang="sv-SE" dirty="0"/>
            </a:p>
          </p:txBody>
        </p:sp>
        <p:sp>
          <p:nvSpPr>
            <p:cNvPr id="7" name="TextBox 6"/>
            <p:cNvSpPr txBox="1"/>
            <p:nvPr/>
          </p:nvSpPr>
          <p:spPr>
            <a:xfrm>
              <a:off x="6804398" y="2727281"/>
              <a:ext cx="1160508" cy="369332"/>
            </a:xfrm>
            <a:prstGeom prst="rect">
              <a:avLst/>
            </a:prstGeom>
            <a:noFill/>
          </p:spPr>
          <p:txBody>
            <a:bodyPr wrap="square" rtlCol="0">
              <a:spAutoFit/>
            </a:bodyPr>
            <a:lstStyle/>
            <a:p>
              <a:r>
                <a:rPr lang="sv-SE" dirty="0" err="1" smtClean="0"/>
                <a:t>sclr</a:t>
              </a:r>
              <a:endParaRPr lang="sv-SE" dirty="0"/>
            </a:p>
          </p:txBody>
        </p:sp>
        <p:sp>
          <p:nvSpPr>
            <p:cNvPr id="8" name="TextBox 7"/>
            <p:cNvSpPr txBox="1"/>
            <p:nvPr/>
          </p:nvSpPr>
          <p:spPr>
            <a:xfrm>
              <a:off x="6804399" y="3073816"/>
              <a:ext cx="1160507" cy="381734"/>
            </a:xfrm>
            <a:prstGeom prst="rect">
              <a:avLst/>
            </a:prstGeom>
            <a:noFill/>
          </p:spPr>
          <p:txBody>
            <a:bodyPr wrap="square" rtlCol="0">
              <a:spAutoFit/>
            </a:bodyPr>
            <a:lstStyle/>
            <a:p>
              <a:r>
                <a:rPr lang="sv-SE" dirty="0" smtClean="0"/>
                <a:t>valid</a:t>
              </a:r>
            </a:p>
          </p:txBody>
        </p:sp>
        <p:sp>
          <p:nvSpPr>
            <p:cNvPr id="9" name="TextBox 8"/>
            <p:cNvSpPr txBox="1"/>
            <p:nvPr/>
          </p:nvSpPr>
          <p:spPr>
            <a:xfrm>
              <a:off x="6804396" y="3739059"/>
              <a:ext cx="1400339" cy="369332"/>
            </a:xfrm>
            <a:prstGeom prst="rect">
              <a:avLst/>
            </a:prstGeom>
            <a:noFill/>
          </p:spPr>
          <p:txBody>
            <a:bodyPr wrap="square" rtlCol="0">
              <a:spAutoFit/>
            </a:bodyPr>
            <a:lstStyle/>
            <a:p>
              <a:r>
                <a:rPr lang="en-US" dirty="0" smtClean="0"/>
                <a:t>[63:0] data1</a:t>
              </a:r>
              <a:endParaRPr lang="en-US" dirty="0"/>
            </a:p>
          </p:txBody>
        </p:sp>
        <p:sp>
          <p:nvSpPr>
            <p:cNvPr id="10" name="TextBox 9"/>
            <p:cNvSpPr txBox="1"/>
            <p:nvPr/>
          </p:nvSpPr>
          <p:spPr>
            <a:xfrm>
              <a:off x="6804397" y="4237510"/>
              <a:ext cx="1400339" cy="369332"/>
            </a:xfrm>
            <a:prstGeom prst="rect">
              <a:avLst/>
            </a:prstGeom>
            <a:noFill/>
          </p:spPr>
          <p:txBody>
            <a:bodyPr wrap="square" rtlCol="0">
              <a:spAutoFit/>
            </a:bodyPr>
            <a:lstStyle/>
            <a:p>
              <a:r>
                <a:rPr lang="en-US" dirty="0" smtClean="0"/>
                <a:t>[63:0] data2</a:t>
              </a:r>
              <a:endParaRPr lang="en-US" dirty="0"/>
            </a:p>
          </p:txBody>
        </p:sp>
        <p:sp>
          <p:nvSpPr>
            <p:cNvPr id="11" name="TextBox 10"/>
            <p:cNvSpPr txBox="1"/>
            <p:nvPr/>
          </p:nvSpPr>
          <p:spPr>
            <a:xfrm>
              <a:off x="9125232" y="2911947"/>
              <a:ext cx="1400339" cy="369332"/>
            </a:xfrm>
            <a:prstGeom prst="rect">
              <a:avLst/>
            </a:prstGeom>
            <a:noFill/>
          </p:spPr>
          <p:txBody>
            <a:bodyPr wrap="square" rtlCol="0">
              <a:spAutoFit/>
            </a:bodyPr>
            <a:lstStyle/>
            <a:p>
              <a:r>
                <a:rPr lang="en-US" dirty="0" smtClean="0"/>
                <a:t>[63:0] sum</a:t>
              </a:r>
              <a:endParaRPr lang="en-US" dirty="0"/>
            </a:p>
          </p:txBody>
        </p:sp>
        <p:sp>
          <p:nvSpPr>
            <p:cNvPr id="12" name="TextBox 11"/>
            <p:cNvSpPr txBox="1"/>
            <p:nvPr/>
          </p:nvSpPr>
          <p:spPr>
            <a:xfrm>
              <a:off x="9125232" y="3400994"/>
              <a:ext cx="1539285" cy="369332"/>
            </a:xfrm>
            <a:prstGeom prst="rect">
              <a:avLst/>
            </a:prstGeom>
            <a:noFill/>
          </p:spPr>
          <p:txBody>
            <a:bodyPr wrap="square" rtlCol="0">
              <a:spAutoFit/>
            </a:bodyPr>
            <a:lstStyle/>
            <a:p>
              <a:r>
                <a:rPr lang="en-US" dirty="0" smtClean="0"/>
                <a:t>[63:0] average</a:t>
              </a:r>
              <a:endParaRPr lang="en-US" dirty="0"/>
            </a:p>
          </p:txBody>
        </p:sp>
        <p:sp>
          <p:nvSpPr>
            <p:cNvPr id="13" name="TextBox 12"/>
            <p:cNvSpPr txBox="1"/>
            <p:nvPr/>
          </p:nvSpPr>
          <p:spPr>
            <a:xfrm>
              <a:off x="9125232" y="3923725"/>
              <a:ext cx="1539285" cy="369332"/>
            </a:xfrm>
            <a:prstGeom prst="rect">
              <a:avLst/>
            </a:prstGeom>
            <a:noFill/>
          </p:spPr>
          <p:txBody>
            <a:bodyPr wrap="square" rtlCol="0">
              <a:spAutoFit/>
            </a:bodyPr>
            <a:lstStyle/>
            <a:p>
              <a:r>
                <a:rPr lang="en-US" dirty="0" smtClean="0"/>
                <a:t>[63:0] </a:t>
              </a:r>
              <a:r>
                <a:rPr lang="en-US" dirty="0" err="1" smtClean="0"/>
                <a:t>sq_sum</a:t>
              </a:r>
              <a:endParaRPr lang="en-US" dirty="0"/>
            </a:p>
          </p:txBody>
        </p:sp>
        <p:sp>
          <p:nvSpPr>
            <p:cNvPr id="14" name="TextBox 13"/>
            <p:cNvSpPr txBox="1"/>
            <p:nvPr/>
          </p:nvSpPr>
          <p:spPr>
            <a:xfrm>
              <a:off x="8966345" y="4422176"/>
              <a:ext cx="1746939" cy="369332"/>
            </a:xfrm>
            <a:prstGeom prst="rect">
              <a:avLst/>
            </a:prstGeom>
            <a:noFill/>
          </p:spPr>
          <p:txBody>
            <a:bodyPr wrap="square" rtlCol="0">
              <a:spAutoFit/>
            </a:bodyPr>
            <a:lstStyle/>
            <a:p>
              <a:r>
                <a:rPr lang="en-US" dirty="0" smtClean="0"/>
                <a:t>[63:0] </a:t>
              </a:r>
              <a:r>
                <a:rPr lang="en-US" dirty="0" err="1" smtClean="0"/>
                <a:t>avgsqsum</a:t>
              </a:r>
              <a:endParaRPr lang="en-US" dirty="0"/>
            </a:p>
          </p:txBody>
        </p:sp>
      </p:grpSp>
      <p:sp>
        <p:nvSpPr>
          <p:cNvPr id="15" name="TextBox 14"/>
          <p:cNvSpPr txBox="1"/>
          <p:nvPr/>
        </p:nvSpPr>
        <p:spPr>
          <a:xfrm>
            <a:off x="10964746" y="2942724"/>
            <a:ext cx="606256" cy="307777"/>
          </a:xfrm>
          <a:prstGeom prst="rect">
            <a:avLst/>
          </a:prstGeom>
          <a:noFill/>
        </p:spPr>
        <p:txBody>
          <a:bodyPr wrap="none" rtlCol="0">
            <a:spAutoFit/>
          </a:bodyPr>
          <a:lstStyle/>
          <a:p>
            <a:r>
              <a:rPr lang="sv-SE" sz="1400" b="1" dirty="0">
                <a:solidFill>
                  <a:srgbClr val="FF0000"/>
                </a:solidFill>
              </a:rPr>
              <a:t>∑</a:t>
            </a:r>
            <a:r>
              <a:rPr lang="sv-SE" sz="1400" b="1" dirty="0" smtClean="0">
                <a:solidFill>
                  <a:srgbClr val="FF0000"/>
                </a:solidFill>
              </a:rPr>
              <a:t>(AB)</a:t>
            </a:r>
            <a:endParaRPr lang="sv-SE" sz="1400" b="1" dirty="0">
              <a:solidFill>
                <a:srgbClr val="FF0000"/>
              </a:solidFill>
            </a:endParaRPr>
          </a:p>
        </p:txBody>
      </p:sp>
      <p:sp>
        <p:nvSpPr>
          <p:cNvPr id="16" name="TextBox 15"/>
          <p:cNvSpPr txBox="1"/>
          <p:nvPr/>
        </p:nvSpPr>
        <p:spPr>
          <a:xfrm>
            <a:off x="10964746" y="3954502"/>
            <a:ext cx="667170" cy="307777"/>
          </a:xfrm>
          <a:prstGeom prst="rect">
            <a:avLst/>
          </a:prstGeom>
          <a:noFill/>
        </p:spPr>
        <p:txBody>
          <a:bodyPr wrap="none" rtlCol="0">
            <a:spAutoFit/>
          </a:bodyPr>
          <a:lstStyle/>
          <a:p>
            <a:r>
              <a:rPr lang="sv-SE" sz="1400" b="1" dirty="0">
                <a:solidFill>
                  <a:srgbClr val="FF0000"/>
                </a:solidFill>
              </a:rPr>
              <a:t>∑</a:t>
            </a:r>
            <a:r>
              <a:rPr lang="sv-SE" sz="1400" b="1" dirty="0" smtClean="0">
                <a:solidFill>
                  <a:srgbClr val="FF0000"/>
                </a:solidFill>
              </a:rPr>
              <a:t>(AB)</a:t>
            </a:r>
            <a:r>
              <a:rPr lang="sv-SE" sz="1400" b="1" baseline="30000" dirty="0" smtClean="0">
                <a:solidFill>
                  <a:srgbClr val="FF0000"/>
                </a:solidFill>
              </a:rPr>
              <a:t>2</a:t>
            </a:r>
            <a:endParaRPr lang="sv-SE" sz="1400" b="1" dirty="0">
              <a:solidFill>
                <a:srgbClr val="FF0000"/>
              </a:solidFill>
            </a:endParaRPr>
          </a:p>
        </p:txBody>
      </p:sp>
      <p:sp>
        <p:nvSpPr>
          <p:cNvPr id="17" name="TextBox 16"/>
          <p:cNvSpPr txBox="1"/>
          <p:nvPr/>
        </p:nvSpPr>
        <p:spPr>
          <a:xfrm>
            <a:off x="10938683" y="3462549"/>
            <a:ext cx="686406" cy="307777"/>
          </a:xfrm>
          <a:prstGeom prst="rect">
            <a:avLst/>
          </a:prstGeom>
          <a:noFill/>
        </p:spPr>
        <p:txBody>
          <a:bodyPr wrap="none" rtlCol="0">
            <a:spAutoFit/>
          </a:bodyPr>
          <a:lstStyle/>
          <a:p>
            <a:r>
              <a:rPr lang="sv-SE" sz="1400" b="1" dirty="0" smtClean="0">
                <a:solidFill>
                  <a:srgbClr val="FF0000"/>
                </a:solidFill>
              </a:rPr>
              <a:t>&lt;(AB)&gt;</a:t>
            </a:r>
            <a:endParaRPr lang="sv-SE" sz="1400" b="1" dirty="0">
              <a:solidFill>
                <a:srgbClr val="FF0000"/>
              </a:solidFill>
            </a:endParaRPr>
          </a:p>
        </p:txBody>
      </p:sp>
      <p:sp>
        <p:nvSpPr>
          <p:cNvPr id="18" name="TextBox 17"/>
          <p:cNvSpPr txBox="1"/>
          <p:nvPr/>
        </p:nvSpPr>
        <p:spPr>
          <a:xfrm>
            <a:off x="10959051" y="4449537"/>
            <a:ext cx="949049" cy="307777"/>
          </a:xfrm>
          <a:prstGeom prst="rect">
            <a:avLst/>
          </a:prstGeom>
          <a:noFill/>
        </p:spPr>
        <p:txBody>
          <a:bodyPr wrap="square" rtlCol="0">
            <a:spAutoFit/>
          </a:bodyPr>
          <a:lstStyle/>
          <a:p>
            <a:r>
              <a:rPr lang="sv-SE" sz="1400" b="1" dirty="0" smtClean="0">
                <a:solidFill>
                  <a:srgbClr val="FF0000"/>
                </a:solidFill>
              </a:rPr>
              <a:t>&lt;(AB)</a:t>
            </a:r>
            <a:r>
              <a:rPr lang="sv-SE" sz="1400" b="1" baseline="30000" dirty="0" smtClean="0">
                <a:solidFill>
                  <a:srgbClr val="FF0000"/>
                </a:solidFill>
              </a:rPr>
              <a:t>2</a:t>
            </a:r>
            <a:r>
              <a:rPr lang="sv-SE" sz="1400" b="1" dirty="0" smtClean="0">
                <a:solidFill>
                  <a:srgbClr val="FF0000"/>
                </a:solidFill>
              </a:rPr>
              <a:t>&gt;</a:t>
            </a:r>
            <a:endParaRPr lang="sv-SE" sz="1400" b="1" dirty="0">
              <a:solidFill>
                <a:srgbClr val="FF0000"/>
              </a:solidFill>
            </a:endParaRPr>
          </a:p>
        </p:txBody>
      </p:sp>
    </p:spTree>
    <p:extLst>
      <p:ext uri="{BB962C8B-B14F-4D97-AF65-F5344CB8AC3E}">
        <p14:creationId xmlns:p14="http://schemas.microsoft.com/office/powerpoint/2010/main" val="6339593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Sig 2 Corr</a:t>
            </a:r>
            <a:endParaRPr lang="sv-SE" dirty="0"/>
          </a:p>
        </p:txBody>
      </p:sp>
      <p:sp>
        <p:nvSpPr>
          <p:cNvPr id="3" name="Content Placeholder 2"/>
          <p:cNvSpPr>
            <a:spLocks noGrp="1"/>
          </p:cNvSpPr>
          <p:nvPr>
            <p:ph idx="1"/>
          </p:nvPr>
        </p:nvSpPr>
        <p:spPr>
          <a:xfrm>
            <a:off x="7296150" y="1825625"/>
            <a:ext cx="4057650" cy="4351338"/>
          </a:xfrm>
        </p:spPr>
        <p:txBody>
          <a:bodyPr>
            <a:normAutofit fontScale="92500" lnSpcReduction="10000"/>
          </a:bodyPr>
          <a:lstStyle/>
          <a:p>
            <a:r>
              <a:rPr lang="sv-SE" dirty="0" smtClean="0"/>
              <a:t>Not sure why I gave this name </a:t>
            </a:r>
          </a:p>
          <a:p>
            <a:r>
              <a:rPr lang="sv-SE" dirty="0" smtClean="0"/>
              <a:t>This module takes two signals and performs various calculations that can be done between them </a:t>
            </a:r>
          </a:p>
          <a:p>
            <a:r>
              <a:rPr lang="sv-SE" dirty="0" smtClean="0"/>
              <a:t>You do not need calculations of &lt;(XY)^2&gt; in covariance but what included to varify calculations</a:t>
            </a:r>
            <a:endParaRPr lang="sv-SE"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172" t="26611" r="29775" b="51035"/>
          <a:stretch/>
        </p:blipFill>
        <p:spPr bwMode="auto">
          <a:xfrm>
            <a:off x="495299" y="2533649"/>
            <a:ext cx="6535119"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86425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covariance</a:t>
            </a:r>
            <a:endParaRPr lang="en-US" dirty="0"/>
          </a:p>
        </p:txBody>
      </p:sp>
      <p:sp>
        <p:nvSpPr>
          <p:cNvPr id="3" name="Content Placeholder 2"/>
          <p:cNvSpPr>
            <a:spLocks noGrp="1"/>
          </p:cNvSpPr>
          <p:nvPr>
            <p:ph idx="1"/>
          </p:nvPr>
        </p:nvSpPr>
        <p:spPr>
          <a:xfrm>
            <a:off x="838200" y="1825625"/>
            <a:ext cx="4548922" cy="4340044"/>
          </a:xfrm>
        </p:spPr>
        <p:txBody>
          <a:bodyPr/>
          <a:lstStyle/>
          <a:p>
            <a:r>
              <a:rPr lang="en-US" dirty="0" smtClean="0"/>
              <a:t>This takes in the outputs from </a:t>
            </a:r>
            <a:r>
              <a:rPr lang="en-US" dirty="0" err="1" smtClean="0"/>
              <a:t>meanvariance</a:t>
            </a:r>
            <a:r>
              <a:rPr lang="en-US" dirty="0" smtClean="0"/>
              <a:t> and sig2corr to calculate the covariance </a:t>
            </a:r>
          </a:p>
          <a:p>
            <a:r>
              <a:rPr lang="en-US" dirty="0" smtClean="0"/>
              <a:t>Future Plans: I hope to include first order squeezing and have plans for finding the average power of the stream</a:t>
            </a:r>
            <a:endParaRPr lang="en-US" dirty="0"/>
          </a:p>
        </p:txBody>
      </p:sp>
      <p:sp>
        <p:nvSpPr>
          <p:cNvPr id="16" name="TextBox 15"/>
          <p:cNvSpPr txBox="1"/>
          <p:nvPr/>
        </p:nvSpPr>
        <p:spPr>
          <a:xfrm>
            <a:off x="10883214" y="2956797"/>
            <a:ext cx="1354858" cy="307777"/>
          </a:xfrm>
          <a:prstGeom prst="rect">
            <a:avLst/>
          </a:prstGeom>
          <a:noFill/>
        </p:spPr>
        <p:txBody>
          <a:bodyPr wrap="none" rtlCol="0">
            <a:spAutoFit/>
          </a:bodyPr>
          <a:lstStyle/>
          <a:p>
            <a:r>
              <a:rPr lang="sv-SE" sz="1400" b="1" dirty="0" smtClean="0">
                <a:solidFill>
                  <a:srgbClr val="FF0000"/>
                </a:solidFill>
              </a:rPr>
              <a:t>&lt;(XY)&gt; - &lt;X&gt;&lt;Y&gt;</a:t>
            </a:r>
            <a:endParaRPr lang="sv-SE" sz="1400" b="1" dirty="0">
              <a:solidFill>
                <a:srgbClr val="FF0000"/>
              </a:solidFill>
            </a:endParaRPr>
          </a:p>
        </p:txBody>
      </p:sp>
      <p:sp>
        <p:nvSpPr>
          <p:cNvPr id="18" name="TextBox 17"/>
          <p:cNvSpPr txBox="1"/>
          <p:nvPr/>
        </p:nvSpPr>
        <p:spPr>
          <a:xfrm>
            <a:off x="10881533" y="3462549"/>
            <a:ext cx="1351652" cy="307777"/>
          </a:xfrm>
          <a:prstGeom prst="rect">
            <a:avLst/>
          </a:prstGeom>
          <a:noFill/>
        </p:spPr>
        <p:txBody>
          <a:bodyPr wrap="none" rtlCol="0">
            <a:spAutoFit/>
          </a:bodyPr>
          <a:lstStyle/>
          <a:p>
            <a:r>
              <a:rPr lang="sv-SE" sz="1400" b="1" dirty="0" smtClean="0">
                <a:solidFill>
                  <a:srgbClr val="FF0000"/>
                </a:solidFill>
              </a:rPr>
              <a:t>&lt;(</a:t>
            </a:r>
            <a:r>
              <a:rPr lang="sv-SE" sz="1400" b="1" dirty="0" smtClean="0">
                <a:solidFill>
                  <a:srgbClr val="FF0000"/>
                </a:solidFill>
              </a:rPr>
              <a:t>X^2</a:t>
            </a:r>
            <a:r>
              <a:rPr lang="sv-SE" sz="1400" b="1" dirty="0" smtClean="0">
                <a:solidFill>
                  <a:srgbClr val="FF0000"/>
                </a:solidFill>
              </a:rPr>
              <a:t>)&gt; - &lt;X&gt;^2</a:t>
            </a:r>
            <a:endParaRPr lang="sv-SE" sz="1400" b="1" dirty="0">
              <a:solidFill>
                <a:srgbClr val="FF0000"/>
              </a:solidFill>
            </a:endParaRPr>
          </a:p>
        </p:txBody>
      </p:sp>
      <p:grpSp>
        <p:nvGrpSpPr>
          <p:cNvPr id="14" name="Group 13"/>
          <p:cNvGrpSpPr/>
          <p:nvPr/>
        </p:nvGrpSpPr>
        <p:grpSpPr>
          <a:xfrm>
            <a:off x="6438900" y="1690688"/>
            <a:ext cx="4520151" cy="3593488"/>
            <a:chOff x="6438900" y="1690688"/>
            <a:chExt cx="4520151" cy="3593488"/>
          </a:xfrm>
        </p:grpSpPr>
        <p:sp>
          <p:nvSpPr>
            <p:cNvPr id="5" name="Rectangle 4"/>
            <p:cNvSpPr/>
            <p:nvPr/>
          </p:nvSpPr>
          <p:spPr>
            <a:xfrm>
              <a:off x="6438900" y="1690688"/>
              <a:ext cx="4499783" cy="3593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803552" y="1826404"/>
              <a:ext cx="1813125" cy="461665"/>
            </a:xfrm>
            <a:prstGeom prst="rect">
              <a:avLst/>
            </a:prstGeom>
            <a:noFill/>
          </p:spPr>
          <p:txBody>
            <a:bodyPr wrap="square" rtlCol="0">
              <a:spAutoFit/>
            </a:bodyPr>
            <a:lstStyle/>
            <a:p>
              <a:r>
                <a:rPr lang="en-US" sz="2400" b="1" u="sng" dirty="0" smtClean="0"/>
                <a:t>covariance</a:t>
              </a:r>
              <a:endParaRPr lang="en-US" sz="2400" b="1" u="sng" dirty="0"/>
            </a:p>
          </p:txBody>
        </p:sp>
        <p:sp>
          <p:nvSpPr>
            <p:cNvPr id="7" name="TextBox 6"/>
            <p:cNvSpPr txBox="1"/>
            <p:nvPr/>
          </p:nvSpPr>
          <p:spPr>
            <a:xfrm>
              <a:off x="6569938" y="2449149"/>
              <a:ext cx="489284" cy="369332"/>
            </a:xfrm>
            <a:prstGeom prst="rect">
              <a:avLst/>
            </a:prstGeom>
            <a:noFill/>
          </p:spPr>
          <p:txBody>
            <a:bodyPr wrap="square" rtlCol="0">
              <a:spAutoFit/>
            </a:bodyPr>
            <a:lstStyle/>
            <a:p>
              <a:r>
                <a:rPr lang="sv-SE" dirty="0" err="1" smtClean="0"/>
                <a:t>clk</a:t>
              </a:r>
              <a:endParaRPr lang="sv-SE" dirty="0"/>
            </a:p>
          </p:txBody>
        </p:sp>
        <p:sp>
          <p:nvSpPr>
            <p:cNvPr id="8" name="TextBox 7"/>
            <p:cNvSpPr txBox="1"/>
            <p:nvPr/>
          </p:nvSpPr>
          <p:spPr>
            <a:xfrm>
              <a:off x="6569938" y="2727281"/>
              <a:ext cx="1160508" cy="369332"/>
            </a:xfrm>
            <a:prstGeom prst="rect">
              <a:avLst/>
            </a:prstGeom>
            <a:noFill/>
          </p:spPr>
          <p:txBody>
            <a:bodyPr wrap="square" rtlCol="0">
              <a:spAutoFit/>
            </a:bodyPr>
            <a:lstStyle/>
            <a:p>
              <a:r>
                <a:rPr lang="sv-SE" dirty="0" err="1" smtClean="0"/>
                <a:t>sclr</a:t>
              </a:r>
              <a:endParaRPr lang="sv-SE" dirty="0"/>
            </a:p>
          </p:txBody>
        </p:sp>
        <p:sp>
          <p:nvSpPr>
            <p:cNvPr id="9" name="TextBox 8"/>
            <p:cNvSpPr txBox="1"/>
            <p:nvPr/>
          </p:nvSpPr>
          <p:spPr>
            <a:xfrm>
              <a:off x="6552085" y="3007032"/>
              <a:ext cx="1160507" cy="381734"/>
            </a:xfrm>
            <a:prstGeom prst="rect">
              <a:avLst/>
            </a:prstGeom>
            <a:noFill/>
          </p:spPr>
          <p:txBody>
            <a:bodyPr wrap="square" rtlCol="0">
              <a:spAutoFit/>
            </a:bodyPr>
            <a:lstStyle/>
            <a:p>
              <a:r>
                <a:rPr lang="sv-SE" dirty="0" smtClean="0"/>
                <a:t>valid</a:t>
              </a:r>
            </a:p>
          </p:txBody>
        </p:sp>
        <p:sp>
          <p:nvSpPr>
            <p:cNvPr id="10" name="TextBox 9"/>
            <p:cNvSpPr txBox="1"/>
            <p:nvPr/>
          </p:nvSpPr>
          <p:spPr>
            <a:xfrm>
              <a:off x="6522313" y="3302766"/>
              <a:ext cx="1596654" cy="369332"/>
            </a:xfrm>
            <a:prstGeom prst="rect">
              <a:avLst/>
            </a:prstGeom>
            <a:noFill/>
          </p:spPr>
          <p:txBody>
            <a:bodyPr wrap="square" rtlCol="0">
              <a:spAutoFit/>
            </a:bodyPr>
            <a:lstStyle/>
            <a:p>
              <a:r>
                <a:rPr lang="en-US" dirty="0" smtClean="0"/>
                <a:t>[31:0] </a:t>
              </a:r>
              <a:r>
                <a:rPr lang="en-US" dirty="0" err="1" smtClean="0"/>
                <a:t>avg_XY</a:t>
              </a:r>
              <a:endParaRPr lang="en-US" dirty="0"/>
            </a:p>
          </p:txBody>
        </p:sp>
        <p:sp>
          <p:nvSpPr>
            <p:cNvPr id="12" name="TextBox 11"/>
            <p:cNvSpPr txBox="1"/>
            <p:nvPr/>
          </p:nvSpPr>
          <p:spPr>
            <a:xfrm>
              <a:off x="8710115" y="2911947"/>
              <a:ext cx="2248936" cy="366426"/>
            </a:xfrm>
            <a:prstGeom prst="rect">
              <a:avLst/>
            </a:prstGeom>
            <a:noFill/>
          </p:spPr>
          <p:txBody>
            <a:bodyPr wrap="square" rtlCol="0">
              <a:spAutoFit/>
            </a:bodyPr>
            <a:lstStyle/>
            <a:p>
              <a:r>
                <a:rPr lang="en-US" dirty="0" smtClean="0"/>
                <a:t>[31:0] </a:t>
              </a:r>
              <a:r>
                <a:rPr lang="en-US" dirty="0" err="1" smtClean="0"/>
                <a:t>covarianceXY</a:t>
              </a:r>
              <a:endParaRPr lang="en-US" dirty="0"/>
            </a:p>
          </p:txBody>
        </p:sp>
        <p:sp>
          <p:nvSpPr>
            <p:cNvPr id="13" name="TextBox 12"/>
            <p:cNvSpPr txBox="1"/>
            <p:nvPr/>
          </p:nvSpPr>
          <p:spPr>
            <a:xfrm>
              <a:off x="8882744" y="3400994"/>
              <a:ext cx="1781774" cy="369332"/>
            </a:xfrm>
            <a:prstGeom prst="rect">
              <a:avLst/>
            </a:prstGeom>
            <a:noFill/>
          </p:spPr>
          <p:txBody>
            <a:bodyPr wrap="square" rtlCol="0">
              <a:spAutoFit/>
            </a:bodyPr>
            <a:lstStyle/>
            <a:p>
              <a:r>
                <a:rPr lang="en-US" dirty="0" smtClean="0"/>
                <a:t>[31:0] </a:t>
              </a:r>
              <a:r>
                <a:rPr lang="en-US" dirty="0" err="1" smtClean="0"/>
                <a:t>varianceX</a:t>
              </a:r>
              <a:endParaRPr lang="en-US" dirty="0"/>
            </a:p>
          </p:txBody>
        </p:sp>
        <p:sp>
          <p:nvSpPr>
            <p:cNvPr id="20" name="TextBox 19"/>
            <p:cNvSpPr txBox="1"/>
            <p:nvPr/>
          </p:nvSpPr>
          <p:spPr>
            <a:xfrm>
              <a:off x="8882744" y="3868178"/>
              <a:ext cx="1781774" cy="369332"/>
            </a:xfrm>
            <a:prstGeom prst="rect">
              <a:avLst/>
            </a:prstGeom>
            <a:noFill/>
          </p:spPr>
          <p:txBody>
            <a:bodyPr wrap="square" rtlCol="0">
              <a:spAutoFit/>
            </a:bodyPr>
            <a:lstStyle/>
            <a:p>
              <a:r>
                <a:rPr lang="en-US" dirty="0" smtClean="0"/>
                <a:t>[31:0] </a:t>
              </a:r>
              <a:r>
                <a:rPr lang="en-US" dirty="0" err="1" smtClean="0"/>
                <a:t>varianceY</a:t>
              </a:r>
              <a:endParaRPr lang="en-US" dirty="0"/>
            </a:p>
          </p:txBody>
        </p:sp>
        <p:sp>
          <p:nvSpPr>
            <p:cNvPr id="21" name="TextBox 20"/>
            <p:cNvSpPr txBox="1"/>
            <p:nvPr/>
          </p:nvSpPr>
          <p:spPr>
            <a:xfrm>
              <a:off x="6515479" y="3607940"/>
              <a:ext cx="1400339" cy="369332"/>
            </a:xfrm>
            <a:prstGeom prst="rect">
              <a:avLst/>
            </a:prstGeom>
            <a:noFill/>
          </p:spPr>
          <p:txBody>
            <a:bodyPr wrap="square" rtlCol="0">
              <a:spAutoFit/>
            </a:bodyPr>
            <a:lstStyle/>
            <a:p>
              <a:r>
                <a:rPr lang="en-US" dirty="0" smtClean="0"/>
                <a:t>[31:0] </a:t>
              </a:r>
              <a:r>
                <a:rPr lang="en-US" dirty="0" err="1" smtClean="0"/>
                <a:t>avgX</a:t>
              </a:r>
              <a:endParaRPr lang="en-US" dirty="0"/>
            </a:p>
          </p:txBody>
        </p:sp>
        <p:sp>
          <p:nvSpPr>
            <p:cNvPr id="22" name="TextBox 21"/>
            <p:cNvSpPr txBox="1"/>
            <p:nvPr/>
          </p:nvSpPr>
          <p:spPr>
            <a:xfrm>
              <a:off x="6534529" y="3923724"/>
              <a:ext cx="1400339" cy="369332"/>
            </a:xfrm>
            <a:prstGeom prst="rect">
              <a:avLst/>
            </a:prstGeom>
            <a:noFill/>
          </p:spPr>
          <p:txBody>
            <a:bodyPr wrap="square" rtlCol="0">
              <a:spAutoFit/>
            </a:bodyPr>
            <a:lstStyle/>
            <a:p>
              <a:r>
                <a:rPr lang="en-US" dirty="0" smtClean="0"/>
                <a:t>[31:0] </a:t>
              </a:r>
              <a:r>
                <a:rPr lang="en-US" dirty="0" err="1" smtClean="0"/>
                <a:t>avgY</a:t>
              </a:r>
              <a:endParaRPr lang="en-US" dirty="0"/>
            </a:p>
          </p:txBody>
        </p:sp>
        <p:sp>
          <p:nvSpPr>
            <p:cNvPr id="23" name="TextBox 22"/>
            <p:cNvSpPr txBox="1"/>
            <p:nvPr/>
          </p:nvSpPr>
          <p:spPr>
            <a:xfrm>
              <a:off x="6531838" y="4231374"/>
              <a:ext cx="1400339" cy="369332"/>
            </a:xfrm>
            <a:prstGeom prst="rect">
              <a:avLst/>
            </a:prstGeom>
            <a:noFill/>
          </p:spPr>
          <p:txBody>
            <a:bodyPr wrap="square" rtlCol="0">
              <a:spAutoFit/>
            </a:bodyPr>
            <a:lstStyle/>
            <a:p>
              <a:r>
                <a:rPr lang="en-US" dirty="0" smtClean="0"/>
                <a:t>[31:0] </a:t>
              </a:r>
              <a:r>
                <a:rPr lang="en-US" dirty="0" smtClean="0"/>
                <a:t>avgX2</a:t>
              </a:r>
              <a:endParaRPr lang="en-US" dirty="0"/>
            </a:p>
          </p:txBody>
        </p:sp>
        <p:sp>
          <p:nvSpPr>
            <p:cNvPr id="24" name="TextBox 23"/>
            <p:cNvSpPr txBox="1"/>
            <p:nvPr/>
          </p:nvSpPr>
          <p:spPr>
            <a:xfrm>
              <a:off x="6523510" y="4568440"/>
              <a:ext cx="1400339" cy="369332"/>
            </a:xfrm>
            <a:prstGeom prst="rect">
              <a:avLst/>
            </a:prstGeom>
            <a:noFill/>
          </p:spPr>
          <p:txBody>
            <a:bodyPr wrap="square" rtlCol="0">
              <a:spAutoFit/>
            </a:bodyPr>
            <a:lstStyle/>
            <a:p>
              <a:r>
                <a:rPr lang="en-US" dirty="0" smtClean="0"/>
                <a:t>[31:0] </a:t>
              </a:r>
              <a:r>
                <a:rPr lang="en-US" dirty="0" smtClean="0"/>
                <a:t>avgY2</a:t>
              </a:r>
              <a:endParaRPr lang="en-US" dirty="0"/>
            </a:p>
          </p:txBody>
        </p:sp>
      </p:grpSp>
      <p:sp>
        <p:nvSpPr>
          <p:cNvPr id="25" name="TextBox 24"/>
          <p:cNvSpPr txBox="1"/>
          <p:nvPr/>
        </p:nvSpPr>
        <p:spPr>
          <a:xfrm>
            <a:off x="10879980" y="3916401"/>
            <a:ext cx="1338828" cy="307777"/>
          </a:xfrm>
          <a:prstGeom prst="rect">
            <a:avLst/>
          </a:prstGeom>
          <a:noFill/>
        </p:spPr>
        <p:txBody>
          <a:bodyPr wrap="none" rtlCol="0">
            <a:spAutoFit/>
          </a:bodyPr>
          <a:lstStyle/>
          <a:p>
            <a:r>
              <a:rPr lang="sv-SE" sz="1400" b="1" dirty="0" smtClean="0">
                <a:solidFill>
                  <a:srgbClr val="FF0000"/>
                </a:solidFill>
              </a:rPr>
              <a:t>&lt;(</a:t>
            </a:r>
            <a:r>
              <a:rPr lang="sv-SE" sz="1400" b="1" dirty="0">
                <a:solidFill>
                  <a:srgbClr val="FF0000"/>
                </a:solidFill>
              </a:rPr>
              <a:t>Y</a:t>
            </a:r>
            <a:r>
              <a:rPr lang="sv-SE" sz="1400" b="1" dirty="0" smtClean="0">
                <a:solidFill>
                  <a:srgbClr val="FF0000"/>
                </a:solidFill>
              </a:rPr>
              <a:t>^2</a:t>
            </a:r>
            <a:r>
              <a:rPr lang="sv-SE" sz="1400" b="1" dirty="0" smtClean="0">
                <a:solidFill>
                  <a:srgbClr val="FF0000"/>
                </a:solidFill>
              </a:rPr>
              <a:t>)&gt; - &lt;Y&gt;^2</a:t>
            </a:r>
            <a:endParaRPr lang="sv-SE" sz="1400" b="1" dirty="0">
              <a:solidFill>
                <a:srgbClr val="FF0000"/>
              </a:solidFill>
            </a:endParaRPr>
          </a:p>
        </p:txBody>
      </p:sp>
    </p:spTree>
    <p:extLst>
      <p:ext uri="{BB962C8B-B14F-4D97-AF65-F5344CB8AC3E}">
        <p14:creationId xmlns:p14="http://schemas.microsoft.com/office/powerpoint/2010/main" val="8927708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Covariance </a:t>
            </a:r>
            <a:endParaRPr lang="sv-SE" dirty="0"/>
          </a:p>
        </p:txBody>
      </p:sp>
      <p:sp>
        <p:nvSpPr>
          <p:cNvPr id="3" name="Content Placeholder 2"/>
          <p:cNvSpPr>
            <a:spLocks noGrp="1"/>
          </p:cNvSpPr>
          <p:nvPr>
            <p:ph idx="1"/>
          </p:nvPr>
        </p:nvSpPr>
        <p:spPr>
          <a:xfrm>
            <a:off x="7010400" y="1381126"/>
            <a:ext cx="4343399" cy="4795838"/>
          </a:xfrm>
        </p:spPr>
        <p:txBody>
          <a:bodyPr>
            <a:normAutofit fontScale="92500" lnSpcReduction="10000"/>
          </a:bodyPr>
          <a:lstStyle/>
          <a:p>
            <a:r>
              <a:rPr lang="sv-SE" dirty="0" smtClean="0"/>
              <a:t>This module handled the output from the intermediate calculations in ’meanvariance’ and ’sig2corr’ and uses this to get the covariance of the two signals and variance of the individual signals </a:t>
            </a:r>
          </a:p>
          <a:p>
            <a:r>
              <a:rPr lang="sv-SE" dirty="0" smtClean="0"/>
              <a:t>Outputting ’multcheck’s are intermediate steps I output to check every step of calculations, so it does not need to be outputed but it is useful in debugging </a:t>
            </a:r>
            <a:endParaRPr lang="sv-SE" dirty="0"/>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6827" t="28922" r="36735" b="44692"/>
          <a:stretch/>
        </p:blipFill>
        <p:spPr bwMode="auto">
          <a:xfrm>
            <a:off x="561975" y="2139614"/>
            <a:ext cx="5961458" cy="3346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4144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85331"/>
            <a:ext cx="10515600" cy="1325563"/>
          </a:xfrm>
        </p:spPr>
        <p:txBody>
          <a:bodyPr/>
          <a:lstStyle/>
          <a:p>
            <a:r>
              <a:rPr lang="sv-SE" dirty="0" err="1" smtClean="0"/>
              <a:t>How</a:t>
            </a:r>
            <a:r>
              <a:rPr lang="sv-SE" dirty="0" smtClean="0"/>
              <a:t> </a:t>
            </a:r>
            <a:r>
              <a:rPr lang="sv-SE" dirty="0" err="1" smtClean="0"/>
              <a:t>Much</a:t>
            </a:r>
            <a:r>
              <a:rPr lang="sv-SE" dirty="0" smtClean="0"/>
              <a:t> </a:t>
            </a:r>
            <a:r>
              <a:rPr lang="sv-SE" dirty="0" err="1" smtClean="0"/>
              <a:t>of</a:t>
            </a:r>
            <a:r>
              <a:rPr lang="sv-SE" dirty="0" smtClean="0"/>
              <a:t> the FPGA </a:t>
            </a:r>
            <a:r>
              <a:rPr lang="sv-SE" dirty="0" err="1"/>
              <a:t>A</a:t>
            </a:r>
            <a:r>
              <a:rPr lang="sv-SE" dirty="0" err="1" smtClean="0"/>
              <a:t>re</a:t>
            </a:r>
            <a:r>
              <a:rPr lang="sv-SE" dirty="0" smtClean="0"/>
              <a:t> </a:t>
            </a:r>
            <a:r>
              <a:rPr lang="sv-SE" dirty="0" err="1"/>
              <a:t>W</a:t>
            </a:r>
            <a:r>
              <a:rPr lang="sv-SE" dirty="0" err="1" smtClean="0"/>
              <a:t>e</a:t>
            </a:r>
            <a:r>
              <a:rPr lang="sv-SE" dirty="0" smtClean="0"/>
              <a:t> </a:t>
            </a:r>
            <a:r>
              <a:rPr lang="sv-SE" dirty="0" err="1" smtClean="0"/>
              <a:t>Using</a:t>
            </a:r>
            <a:r>
              <a:rPr lang="sv-SE" dirty="0"/>
              <a:t>?</a:t>
            </a:r>
          </a:p>
        </p:txBody>
      </p:sp>
      <p:sp>
        <p:nvSpPr>
          <p:cNvPr id="3" name="Content Placeholder 2"/>
          <p:cNvSpPr>
            <a:spLocks noGrp="1"/>
          </p:cNvSpPr>
          <p:nvPr>
            <p:ph idx="1"/>
          </p:nvPr>
        </p:nvSpPr>
        <p:spPr>
          <a:xfrm>
            <a:off x="838199" y="1825624"/>
            <a:ext cx="3714751" cy="4537075"/>
          </a:xfrm>
        </p:spPr>
        <p:txBody>
          <a:bodyPr>
            <a:normAutofit fontScale="92500" lnSpcReduction="10000"/>
          </a:bodyPr>
          <a:lstStyle/>
          <a:p>
            <a:r>
              <a:rPr lang="sv-SE" dirty="0" err="1" smtClean="0"/>
              <a:t>We</a:t>
            </a:r>
            <a:r>
              <a:rPr lang="sv-SE" dirty="0" smtClean="0"/>
              <a:t> </a:t>
            </a:r>
            <a:r>
              <a:rPr lang="sv-SE" dirty="0" err="1" smtClean="0"/>
              <a:t>have</a:t>
            </a:r>
            <a:r>
              <a:rPr lang="sv-SE" dirty="0" smtClean="0"/>
              <a:t> a </a:t>
            </a:r>
            <a:r>
              <a:rPr lang="sv-SE" dirty="0" err="1" smtClean="0"/>
              <a:t>lot</a:t>
            </a:r>
            <a:r>
              <a:rPr lang="sv-SE" dirty="0" smtClean="0"/>
              <a:t> </a:t>
            </a:r>
            <a:r>
              <a:rPr lang="sv-SE" dirty="0" err="1" smtClean="0"/>
              <a:t>more</a:t>
            </a:r>
            <a:r>
              <a:rPr lang="sv-SE" dirty="0" smtClean="0"/>
              <a:t> </a:t>
            </a:r>
            <a:r>
              <a:rPr lang="sv-SE" dirty="0" err="1" smtClean="0"/>
              <a:t>room</a:t>
            </a:r>
            <a:r>
              <a:rPr lang="sv-SE" dirty="0" smtClean="0"/>
              <a:t> for </a:t>
            </a:r>
            <a:r>
              <a:rPr lang="sv-SE" dirty="0" err="1" smtClean="0"/>
              <a:t>calculations</a:t>
            </a:r>
            <a:r>
              <a:rPr lang="sv-SE" dirty="0" smtClean="0"/>
              <a:t>! </a:t>
            </a:r>
          </a:p>
          <a:p>
            <a:r>
              <a:rPr lang="sv-SE" dirty="0" smtClean="0"/>
              <a:t>LUT 41% -&gt; can implement </a:t>
            </a:r>
            <a:r>
              <a:rPr lang="sv-SE" dirty="0" smtClean="0"/>
              <a:t>FFT</a:t>
            </a:r>
          </a:p>
          <a:p>
            <a:r>
              <a:rPr lang="sv-SE" dirty="0" smtClean="0"/>
              <a:t>Majority of the utilization on board came with SP Devices Software Development kit</a:t>
            </a:r>
            <a:r>
              <a:rPr lang="sv-SE" dirty="0" smtClean="0"/>
              <a:t> </a:t>
            </a:r>
          </a:p>
          <a:p>
            <a:r>
              <a:rPr lang="sv-SE" b="1" dirty="0" smtClean="0">
                <a:solidFill>
                  <a:srgbClr val="FF0000"/>
                </a:solidFill>
              </a:rPr>
              <a:t>FILL IN THIS INFORMATION MORE THOROUGHLY </a:t>
            </a:r>
            <a:endParaRPr lang="sv-SE" b="1" dirty="0">
              <a:solidFill>
                <a:srgbClr val="FF0000"/>
              </a:solidFill>
            </a:endParaRPr>
          </a:p>
        </p:txBody>
      </p:sp>
      <p:pic>
        <p:nvPicPr>
          <p:cNvPr id="4" name="Picture 3"/>
          <p:cNvPicPr>
            <a:picLocks noChangeAspect="1"/>
          </p:cNvPicPr>
          <p:nvPr/>
        </p:nvPicPr>
        <p:blipFill rotWithShape="1">
          <a:blip r:embed="rId2"/>
          <a:srcRect l="39517" t="44736" r="34792" b="22926"/>
          <a:stretch/>
        </p:blipFill>
        <p:spPr>
          <a:xfrm>
            <a:off x="4801102" y="1468019"/>
            <a:ext cx="5038224" cy="3963534"/>
          </a:xfrm>
          <a:prstGeom prst="rect">
            <a:avLst/>
          </a:prstGeom>
        </p:spPr>
      </p:pic>
      <p:sp>
        <p:nvSpPr>
          <p:cNvPr id="5" name="Content Placeholder 2"/>
          <p:cNvSpPr txBox="1">
            <a:spLocks/>
          </p:cNvSpPr>
          <p:nvPr/>
        </p:nvSpPr>
        <p:spPr>
          <a:xfrm>
            <a:off x="5177589" y="5574428"/>
            <a:ext cx="5017170" cy="10138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800" dirty="0" err="1" smtClean="0"/>
              <a:t>Summary</a:t>
            </a:r>
            <a:r>
              <a:rPr lang="sv-SE" sz="1800" dirty="0" smtClean="0"/>
              <a:t> </a:t>
            </a:r>
            <a:r>
              <a:rPr lang="sv-SE" sz="1800" dirty="0" err="1" smtClean="0"/>
              <a:t>report</a:t>
            </a:r>
            <a:r>
              <a:rPr lang="sv-SE" sz="1800" dirty="0" smtClean="0"/>
              <a:t> </a:t>
            </a:r>
            <a:r>
              <a:rPr lang="sv-SE" sz="1800" dirty="0" err="1" smtClean="0"/>
              <a:t>when</a:t>
            </a:r>
            <a:r>
              <a:rPr lang="sv-SE" sz="1800" dirty="0" smtClean="0"/>
              <a:t> </a:t>
            </a:r>
            <a:r>
              <a:rPr lang="sv-SE" sz="1800" dirty="0" err="1" smtClean="0"/>
              <a:t>compiling</a:t>
            </a:r>
            <a:r>
              <a:rPr lang="sv-SE" sz="1800" dirty="0" smtClean="0"/>
              <a:t> UL2. </a:t>
            </a:r>
            <a:r>
              <a:rPr lang="sv-SE" sz="1800" dirty="0" err="1" smtClean="0"/>
              <a:t>Can</a:t>
            </a:r>
            <a:r>
              <a:rPr lang="sv-SE" sz="1800" dirty="0" smtClean="0"/>
              <a:t> access </a:t>
            </a:r>
            <a:r>
              <a:rPr lang="sv-SE" sz="1800" dirty="0" err="1" smtClean="0"/>
              <a:t>everytime</a:t>
            </a:r>
            <a:r>
              <a:rPr lang="sv-SE" sz="1800" dirty="0" smtClean="0"/>
              <a:t> </a:t>
            </a:r>
            <a:r>
              <a:rPr lang="sv-SE" sz="1800" dirty="0" err="1" smtClean="0"/>
              <a:t>you</a:t>
            </a:r>
            <a:r>
              <a:rPr lang="sv-SE" sz="1800" dirty="0" smtClean="0"/>
              <a:t> </a:t>
            </a:r>
            <a:r>
              <a:rPr lang="sv-SE" sz="1800" dirty="0" err="1" smtClean="0"/>
              <a:t>compile</a:t>
            </a:r>
            <a:r>
              <a:rPr lang="sv-SE" sz="1800" dirty="0" smtClean="0"/>
              <a:t> under </a:t>
            </a:r>
            <a:r>
              <a:rPr lang="sv-SE" sz="1800" dirty="0" err="1" smtClean="0"/>
              <a:t>Reports</a:t>
            </a:r>
            <a:r>
              <a:rPr lang="sv-SE" sz="1800" dirty="0" smtClean="0"/>
              <a:t>, Logs, </a:t>
            </a:r>
            <a:r>
              <a:rPr lang="sv-SE" sz="1800" dirty="0" err="1" smtClean="0"/>
              <a:t>Messages</a:t>
            </a:r>
            <a:r>
              <a:rPr lang="sv-SE" sz="1800" dirty="0"/>
              <a:t> </a:t>
            </a:r>
            <a:r>
              <a:rPr lang="sv-SE" sz="1800" dirty="0" err="1" smtClean="0"/>
              <a:t>tabs</a:t>
            </a:r>
            <a:r>
              <a:rPr lang="sv-SE" sz="1800" dirty="0" smtClean="0"/>
              <a:t> .</a:t>
            </a:r>
          </a:p>
        </p:txBody>
      </p:sp>
    </p:spTree>
    <p:extLst>
      <p:ext uri="{BB962C8B-B14F-4D97-AF65-F5344CB8AC3E}">
        <p14:creationId xmlns:p14="http://schemas.microsoft.com/office/powerpoint/2010/main" val="2039906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What</a:t>
            </a:r>
            <a:r>
              <a:rPr lang="sv-SE" dirty="0" smtClean="0"/>
              <a:t> is </a:t>
            </a:r>
            <a:r>
              <a:rPr lang="sv-SE" dirty="0" err="1" smtClean="0"/>
              <a:t>left</a:t>
            </a:r>
            <a:r>
              <a:rPr lang="sv-SE" dirty="0" smtClean="0"/>
              <a:t> </a:t>
            </a:r>
            <a:endParaRPr lang="sv-SE" dirty="0"/>
          </a:p>
        </p:txBody>
      </p:sp>
      <p:sp>
        <p:nvSpPr>
          <p:cNvPr id="3" name="Content Placeholder 2"/>
          <p:cNvSpPr>
            <a:spLocks noGrp="1"/>
          </p:cNvSpPr>
          <p:nvPr>
            <p:ph idx="1"/>
          </p:nvPr>
        </p:nvSpPr>
        <p:spPr/>
        <p:txBody>
          <a:bodyPr/>
          <a:lstStyle/>
          <a:p>
            <a:r>
              <a:rPr lang="sv-SE" dirty="0" err="1" smtClean="0"/>
              <a:t>Divide</a:t>
            </a:r>
            <a:r>
              <a:rPr lang="sv-SE" dirty="0" smtClean="0"/>
              <a:t> </a:t>
            </a:r>
            <a:r>
              <a:rPr lang="sv-SE" dirty="0" err="1" smtClean="0"/>
              <a:t>accurately</a:t>
            </a:r>
            <a:r>
              <a:rPr lang="sv-SE" dirty="0" smtClean="0"/>
              <a:t> </a:t>
            </a:r>
            <a:r>
              <a:rPr lang="sv-SE" dirty="0" err="1" smtClean="0"/>
              <a:t>without</a:t>
            </a:r>
            <a:r>
              <a:rPr lang="sv-SE" dirty="0" smtClean="0"/>
              <a:t> </a:t>
            </a:r>
            <a:r>
              <a:rPr lang="sv-SE" dirty="0" err="1" smtClean="0"/>
              <a:t>using</a:t>
            </a:r>
            <a:r>
              <a:rPr lang="sv-SE" dirty="0" smtClean="0"/>
              <a:t> the </a:t>
            </a:r>
            <a:r>
              <a:rPr lang="sv-SE" dirty="0" err="1" smtClean="0"/>
              <a:t>divide</a:t>
            </a:r>
            <a:r>
              <a:rPr lang="sv-SE" dirty="0" smtClean="0"/>
              <a:t> </a:t>
            </a:r>
            <a:r>
              <a:rPr lang="sv-SE" dirty="0" err="1" smtClean="0"/>
              <a:t>module</a:t>
            </a:r>
            <a:r>
              <a:rPr lang="sv-SE" dirty="0" smtClean="0"/>
              <a:t> (</a:t>
            </a:r>
            <a:r>
              <a:rPr lang="sv-SE" dirty="0" err="1" smtClean="0"/>
              <a:t>would</a:t>
            </a:r>
            <a:r>
              <a:rPr lang="sv-SE" dirty="0" smtClean="0"/>
              <a:t> </a:t>
            </a:r>
            <a:r>
              <a:rPr lang="sv-SE" dirty="0" err="1" smtClean="0"/>
              <a:t>take</a:t>
            </a:r>
            <a:r>
              <a:rPr lang="sv-SE" dirty="0" smtClean="0"/>
              <a:t> less space)</a:t>
            </a:r>
          </a:p>
          <a:p>
            <a:r>
              <a:rPr lang="sv-SE" b="1" dirty="0" smtClean="0"/>
              <a:t>IMPROVE ACCURACY OF MATH</a:t>
            </a:r>
          </a:p>
          <a:p>
            <a:r>
              <a:rPr lang="sv-SE" dirty="0" smtClean="0"/>
              <a:t>Read out data easier </a:t>
            </a:r>
            <a:r>
              <a:rPr lang="sv-SE" dirty="0" smtClean="0"/>
              <a:t>(Easy User Interface GUI)</a:t>
            </a:r>
          </a:p>
          <a:p>
            <a:endParaRPr lang="sv-SE" dirty="0" smtClean="0"/>
          </a:p>
        </p:txBody>
      </p:sp>
    </p:spTree>
    <p:extLst>
      <p:ext uri="{BB962C8B-B14F-4D97-AF65-F5344CB8AC3E}">
        <p14:creationId xmlns:p14="http://schemas.microsoft.com/office/powerpoint/2010/main" val="32942816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WARNING ON MODIFYING CODE</a:t>
            </a:r>
            <a:endParaRPr lang="sv-SE" dirty="0"/>
          </a:p>
        </p:txBody>
      </p:sp>
      <p:sp>
        <p:nvSpPr>
          <p:cNvPr id="3" name="Content Placeholder 2"/>
          <p:cNvSpPr>
            <a:spLocks noGrp="1"/>
          </p:cNvSpPr>
          <p:nvPr>
            <p:ph idx="1"/>
          </p:nvPr>
        </p:nvSpPr>
        <p:spPr/>
        <p:txBody>
          <a:bodyPr/>
          <a:lstStyle/>
          <a:p>
            <a:r>
              <a:rPr lang="sv-SE" dirty="0" smtClean="0"/>
              <a:t>If </a:t>
            </a:r>
            <a:r>
              <a:rPr lang="sv-SE" dirty="0" err="1" smtClean="0"/>
              <a:t>you</a:t>
            </a:r>
            <a:r>
              <a:rPr lang="sv-SE" dirty="0" smtClean="0"/>
              <a:t> </a:t>
            </a:r>
            <a:r>
              <a:rPr lang="sv-SE" dirty="0" err="1" smtClean="0"/>
              <a:t>want</a:t>
            </a:r>
            <a:r>
              <a:rPr lang="sv-SE" dirty="0" smtClean="0"/>
              <a:t> to </a:t>
            </a:r>
            <a:r>
              <a:rPr lang="sv-SE" dirty="0" err="1" smtClean="0"/>
              <a:t>modify</a:t>
            </a:r>
            <a:r>
              <a:rPr lang="sv-SE" dirty="0" smtClean="0"/>
              <a:t> the </a:t>
            </a:r>
            <a:r>
              <a:rPr lang="sv-SE" dirty="0" err="1" smtClean="0"/>
              <a:t>number</a:t>
            </a:r>
            <a:r>
              <a:rPr lang="sv-SE" dirty="0" smtClean="0"/>
              <a:t> </a:t>
            </a:r>
            <a:r>
              <a:rPr lang="sv-SE" dirty="0" err="1" smtClean="0"/>
              <a:t>of</a:t>
            </a:r>
            <a:r>
              <a:rPr lang="sv-SE" dirty="0" smtClean="0"/>
              <a:t> </a:t>
            </a:r>
            <a:r>
              <a:rPr lang="sv-SE" dirty="0" err="1" smtClean="0"/>
              <a:t>samples</a:t>
            </a:r>
            <a:r>
              <a:rPr lang="sv-SE" dirty="0" smtClean="0"/>
              <a:t> </a:t>
            </a:r>
            <a:r>
              <a:rPr lang="sv-SE" dirty="0" err="1" smtClean="0"/>
              <a:t>you</a:t>
            </a:r>
            <a:r>
              <a:rPr lang="sv-SE" dirty="0" smtClean="0"/>
              <a:t> </a:t>
            </a:r>
            <a:r>
              <a:rPr lang="sv-SE" dirty="0" err="1" smtClean="0"/>
              <a:t>are</a:t>
            </a:r>
            <a:r>
              <a:rPr lang="sv-SE" dirty="0" smtClean="0"/>
              <a:t> </a:t>
            </a:r>
            <a:r>
              <a:rPr lang="sv-SE" dirty="0" err="1" smtClean="0"/>
              <a:t>taking</a:t>
            </a:r>
            <a:r>
              <a:rPr lang="sv-SE" dirty="0" smtClean="0"/>
              <a:t>, </a:t>
            </a:r>
            <a:r>
              <a:rPr lang="sv-SE" dirty="0" err="1" smtClean="0"/>
              <a:t>consider</a:t>
            </a:r>
            <a:r>
              <a:rPr lang="sv-SE" dirty="0" smtClean="0"/>
              <a:t> all </a:t>
            </a:r>
            <a:r>
              <a:rPr lang="sv-SE" dirty="0" err="1" smtClean="0"/>
              <a:t>of</a:t>
            </a:r>
            <a:r>
              <a:rPr lang="sv-SE" dirty="0" smtClean="0"/>
              <a:t> the </a:t>
            </a:r>
            <a:r>
              <a:rPr lang="sv-SE" dirty="0" err="1" smtClean="0"/>
              <a:t>locations</a:t>
            </a:r>
            <a:r>
              <a:rPr lang="sv-SE" dirty="0" smtClean="0"/>
              <a:t> in the </a:t>
            </a:r>
            <a:r>
              <a:rPr lang="sv-SE" dirty="0" err="1" smtClean="0"/>
              <a:t>code</a:t>
            </a:r>
            <a:r>
              <a:rPr lang="sv-SE" dirty="0" smtClean="0"/>
              <a:t> </a:t>
            </a:r>
            <a:r>
              <a:rPr lang="sv-SE" dirty="0" err="1" smtClean="0"/>
              <a:t>that</a:t>
            </a:r>
            <a:r>
              <a:rPr lang="sv-SE" dirty="0" smtClean="0"/>
              <a:t> </a:t>
            </a:r>
            <a:r>
              <a:rPr lang="sv-SE" dirty="0" err="1" smtClean="0"/>
              <a:t>take</a:t>
            </a:r>
            <a:r>
              <a:rPr lang="sv-SE" dirty="0" smtClean="0"/>
              <a:t> </a:t>
            </a:r>
            <a:r>
              <a:rPr lang="sv-SE" dirty="0" err="1" smtClean="0"/>
              <a:t>into</a:t>
            </a:r>
            <a:r>
              <a:rPr lang="sv-SE" dirty="0" smtClean="0"/>
              <a:t> </a:t>
            </a:r>
            <a:r>
              <a:rPr lang="sv-SE" dirty="0" err="1" smtClean="0"/>
              <a:t>account</a:t>
            </a:r>
            <a:r>
              <a:rPr lang="sv-SE" dirty="0" smtClean="0"/>
              <a:t> sampling </a:t>
            </a:r>
            <a:r>
              <a:rPr lang="sv-SE" dirty="0" err="1" smtClean="0"/>
              <a:t>of</a:t>
            </a:r>
            <a:r>
              <a:rPr lang="sv-SE" dirty="0" smtClean="0"/>
              <a:t> ’65536’ </a:t>
            </a:r>
            <a:r>
              <a:rPr lang="sv-SE" dirty="0" err="1" smtClean="0"/>
              <a:t>samples</a:t>
            </a:r>
            <a:r>
              <a:rPr lang="sv-SE" dirty="0" smtClean="0"/>
              <a:t>!</a:t>
            </a:r>
          </a:p>
          <a:p>
            <a:r>
              <a:rPr lang="sv-SE" dirty="0" smtClean="0"/>
              <a:t>Okay to </a:t>
            </a:r>
            <a:r>
              <a:rPr lang="sv-SE" dirty="0" err="1" smtClean="0"/>
              <a:t>modify</a:t>
            </a:r>
            <a:r>
              <a:rPr lang="sv-SE" dirty="0" smtClean="0"/>
              <a:t> </a:t>
            </a:r>
            <a:r>
              <a:rPr lang="sv-SE" dirty="0" err="1" smtClean="0"/>
              <a:t>but</a:t>
            </a:r>
            <a:r>
              <a:rPr lang="sv-SE" dirty="0" smtClean="0"/>
              <a:t> </a:t>
            </a:r>
            <a:r>
              <a:rPr lang="sv-SE" dirty="0" err="1" smtClean="0"/>
              <a:t>your</a:t>
            </a:r>
            <a:r>
              <a:rPr lang="sv-SE" dirty="0" smtClean="0"/>
              <a:t> </a:t>
            </a:r>
            <a:r>
              <a:rPr lang="sv-SE" dirty="0" err="1" smtClean="0"/>
              <a:t>code</a:t>
            </a:r>
            <a:r>
              <a:rPr lang="sv-SE" dirty="0" smtClean="0"/>
              <a:t> </a:t>
            </a:r>
            <a:r>
              <a:rPr lang="sv-SE" dirty="0" err="1" smtClean="0"/>
              <a:t>will</a:t>
            </a:r>
            <a:r>
              <a:rPr lang="sv-SE" dirty="0" smtClean="0"/>
              <a:t> </a:t>
            </a:r>
            <a:r>
              <a:rPr lang="sv-SE" dirty="0" err="1" smtClean="0"/>
              <a:t>have</a:t>
            </a:r>
            <a:r>
              <a:rPr lang="sv-SE" dirty="0" smtClean="0"/>
              <a:t> </a:t>
            </a:r>
            <a:r>
              <a:rPr lang="sv-SE" dirty="0" err="1" smtClean="0"/>
              <a:t>errors</a:t>
            </a:r>
            <a:r>
              <a:rPr lang="sv-SE" dirty="0" smtClean="0"/>
              <a:t> </a:t>
            </a:r>
            <a:r>
              <a:rPr lang="sv-SE" dirty="0" err="1" smtClean="0"/>
              <a:t>if</a:t>
            </a:r>
            <a:r>
              <a:rPr lang="sv-SE" dirty="0" smtClean="0"/>
              <a:t> </a:t>
            </a:r>
            <a:r>
              <a:rPr lang="sv-SE" dirty="0" err="1" smtClean="0"/>
              <a:t>you</a:t>
            </a:r>
            <a:r>
              <a:rPr lang="sv-SE" dirty="0" smtClean="0"/>
              <a:t> do not go back and </a:t>
            </a:r>
            <a:r>
              <a:rPr lang="sv-SE" dirty="0" err="1" smtClean="0"/>
              <a:t>change</a:t>
            </a:r>
            <a:r>
              <a:rPr lang="sv-SE" dirty="0" smtClean="0"/>
              <a:t> </a:t>
            </a:r>
            <a:r>
              <a:rPr lang="sv-SE" dirty="0" err="1" smtClean="0"/>
              <a:t>this</a:t>
            </a:r>
            <a:r>
              <a:rPr lang="sv-SE" dirty="0" smtClean="0"/>
              <a:t> </a:t>
            </a:r>
          </a:p>
          <a:p>
            <a:r>
              <a:rPr lang="sv-SE" dirty="0" smtClean="0"/>
              <a:t>if you do change to change to a value that is logarithmic with 2</a:t>
            </a:r>
            <a:r>
              <a:rPr lang="sv-SE" dirty="0"/>
              <a:t> </a:t>
            </a:r>
            <a:r>
              <a:rPr lang="sv-SE" dirty="0" smtClean="0"/>
              <a:t>to make handling data easier</a:t>
            </a:r>
          </a:p>
          <a:p>
            <a:r>
              <a:rPr lang="sv-SE" dirty="0" smtClean="0"/>
              <a:t>There are multiple locations throughout the code that can be indicated in the comments and in coming slides</a:t>
            </a:r>
          </a:p>
          <a:p>
            <a:endParaRPr lang="sv-SE" dirty="0" smtClean="0"/>
          </a:p>
          <a:p>
            <a:endParaRPr lang="sv-SE" dirty="0" smtClean="0"/>
          </a:p>
          <a:p>
            <a:endParaRPr lang="sv-SE" dirty="0"/>
          </a:p>
        </p:txBody>
      </p:sp>
    </p:spTree>
    <p:extLst>
      <p:ext uri="{BB962C8B-B14F-4D97-AF65-F5344CB8AC3E}">
        <p14:creationId xmlns:p14="http://schemas.microsoft.com/office/powerpoint/2010/main" val="21748803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 </a:t>
            </a:r>
            <a:r>
              <a:rPr lang="sv-SE" dirty="0" err="1" smtClean="0"/>
              <a:t>Code</a:t>
            </a:r>
            <a:r>
              <a:rPr lang="sv-SE" dirty="0" smtClean="0"/>
              <a:t>	</a:t>
            </a:r>
            <a:r>
              <a:rPr lang="sv-SE" dirty="0" err="1" smtClean="0"/>
              <a:t>Devkit</a:t>
            </a:r>
            <a:endParaRPr lang="sv-SE" dirty="0"/>
          </a:p>
        </p:txBody>
      </p:sp>
      <p:sp>
        <p:nvSpPr>
          <p:cNvPr id="3" name="Content Placeholder 2"/>
          <p:cNvSpPr>
            <a:spLocks noGrp="1"/>
          </p:cNvSpPr>
          <p:nvPr>
            <p:ph idx="1"/>
          </p:nvPr>
        </p:nvSpPr>
        <p:spPr>
          <a:xfrm>
            <a:off x="838200" y="1825625"/>
            <a:ext cx="10515600" cy="4783722"/>
          </a:xfrm>
        </p:spPr>
        <p:txBody>
          <a:bodyPr>
            <a:normAutofit/>
          </a:bodyPr>
          <a:lstStyle/>
          <a:p>
            <a:r>
              <a:rPr lang="sv-SE" dirty="0" smtClean="0"/>
              <a:t>Data is </a:t>
            </a:r>
            <a:r>
              <a:rPr lang="sv-SE" dirty="0" err="1" smtClean="0"/>
              <a:t>grouped</a:t>
            </a:r>
            <a:r>
              <a:rPr lang="sv-SE" dirty="0" smtClean="0"/>
              <a:t> by 1024 bytes</a:t>
            </a:r>
          </a:p>
          <a:p>
            <a:r>
              <a:rPr lang="sv-SE" dirty="0" smtClean="0"/>
              <a:t>Samples are modulo 1024 each 2 bytes (size of a short)</a:t>
            </a:r>
          </a:p>
          <a:p>
            <a:r>
              <a:rPr lang="sv-SE" dirty="0" smtClean="0"/>
              <a:t>Samples_per_waveform = 65536 (was originally 51200)   </a:t>
            </a:r>
          </a:p>
          <a:p>
            <a:pPr lvl="1"/>
            <a:r>
              <a:rPr lang="sv-SE" dirty="0" smtClean="0"/>
              <a:t>4 parallel samples</a:t>
            </a:r>
          </a:p>
          <a:p>
            <a:pPr lvl="1"/>
            <a:r>
              <a:rPr lang="sv-SE" dirty="0" smtClean="0"/>
              <a:t>65536/4 samples per clk cycle</a:t>
            </a:r>
          </a:p>
          <a:p>
            <a:r>
              <a:rPr lang="sv-SE" dirty="0" err="1" smtClean="0"/>
              <a:t>Waveforms</a:t>
            </a:r>
            <a:r>
              <a:rPr lang="sv-SE" dirty="0" smtClean="0"/>
              <a:t> to </a:t>
            </a:r>
            <a:r>
              <a:rPr lang="sv-SE" dirty="0" err="1" smtClean="0"/>
              <a:t>collect</a:t>
            </a:r>
            <a:r>
              <a:rPr lang="sv-SE" dirty="0" smtClean="0"/>
              <a:t> =1</a:t>
            </a:r>
          </a:p>
          <a:p>
            <a:endParaRPr lang="sv-SE" dirty="0"/>
          </a:p>
          <a:p>
            <a:r>
              <a:rPr lang="sv-SE" dirty="0" err="1" smtClean="0"/>
              <a:t>Can</a:t>
            </a:r>
            <a:r>
              <a:rPr lang="sv-SE" dirty="0" smtClean="0"/>
              <a:t> </a:t>
            </a:r>
            <a:r>
              <a:rPr lang="sv-SE" dirty="0" err="1" smtClean="0"/>
              <a:t>modify</a:t>
            </a:r>
            <a:r>
              <a:rPr lang="sv-SE" dirty="0" smtClean="0"/>
              <a:t> </a:t>
            </a:r>
            <a:r>
              <a:rPr lang="sv-SE" dirty="0" err="1" smtClean="0"/>
              <a:t>any</a:t>
            </a:r>
            <a:r>
              <a:rPr lang="sv-SE" dirty="0" smtClean="0"/>
              <a:t> </a:t>
            </a:r>
            <a:r>
              <a:rPr lang="sv-SE" dirty="0" err="1" smtClean="0"/>
              <a:t>of</a:t>
            </a:r>
            <a:r>
              <a:rPr lang="sv-SE" dirty="0" smtClean="0"/>
              <a:t> </a:t>
            </a:r>
            <a:r>
              <a:rPr lang="sv-SE" dirty="0" err="1" smtClean="0"/>
              <a:t>these</a:t>
            </a:r>
            <a:r>
              <a:rPr lang="sv-SE" dirty="0" smtClean="0"/>
              <a:t> </a:t>
            </a:r>
            <a:r>
              <a:rPr lang="sv-SE" dirty="0" err="1" smtClean="0"/>
              <a:t>settings</a:t>
            </a:r>
            <a:r>
              <a:rPr lang="sv-SE" dirty="0" smtClean="0"/>
              <a:t> as </a:t>
            </a:r>
            <a:r>
              <a:rPr lang="sv-SE" dirty="0" err="1" smtClean="0"/>
              <a:t>see</a:t>
            </a:r>
            <a:r>
              <a:rPr lang="sv-SE" dirty="0" smtClean="0"/>
              <a:t> fit – just make sure the </a:t>
            </a:r>
            <a:r>
              <a:rPr lang="sv-SE" dirty="0" err="1" smtClean="0"/>
              <a:t>collection</a:t>
            </a:r>
            <a:r>
              <a:rPr lang="sv-SE" dirty="0" smtClean="0"/>
              <a:t> and process timing </a:t>
            </a:r>
            <a:r>
              <a:rPr lang="sv-SE" dirty="0" err="1" smtClean="0"/>
              <a:t>matches</a:t>
            </a:r>
            <a:endParaRPr lang="sv-SE" dirty="0" smtClean="0"/>
          </a:p>
          <a:p>
            <a:r>
              <a:rPr lang="sv-SE" b="1" dirty="0" smtClean="0"/>
              <a:t>Read </a:t>
            </a:r>
            <a:r>
              <a:rPr lang="sv-SE" b="1" dirty="0" err="1" smtClean="0"/>
              <a:t>Reference</a:t>
            </a:r>
            <a:r>
              <a:rPr lang="sv-SE" b="1" dirty="0" smtClean="0"/>
              <a:t> Guide for </a:t>
            </a:r>
            <a:r>
              <a:rPr lang="sv-SE" b="1" dirty="0" err="1" smtClean="0"/>
              <a:t>documentation</a:t>
            </a:r>
            <a:r>
              <a:rPr lang="sv-SE" b="1" dirty="0" smtClean="0"/>
              <a:t> </a:t>
            </a:r>
            <a:r>
              <a:rPr lang="sv-SE" b="1" dirty="0" err="1" smtClean="0"/>
              <a:t>of</a:t>
            </a:r>
            <a:r>
              <a:rPr lang="sv-SE" b="1" dirty="0" smtClean="0"/>
              <a:t> </a:t>
            </a:r>
            <a:r>
              <a:rPr lang="sv-SE" b="1" dirty="0" err="1" smtClean="0"/>
              <a:t>useful</a:t>
            </a:r>
            <a:r>
              <a:rPr lang="sv-SE" b="1" dirty="0" smtClean="0"/>
              <a:t> c-</a:t>
            </a:r>
            <a:r>
              <a:rPr lang="sv-SE" b="1" dirty="0" err="1" smtClean="0"/>
              <a:t>code</a:t>
            </a:r>
            <a:r>
              <a:rPr lang="sv-SE" b="1" dirty="0" smtClean="0"/>
              <a:t> </a:t>
            </a:r>
            <a:r>
              <a:rPr lang="sv-SE" b="1" dirty="0" err="1" smtClean="0"/>
              <a:t>functions</a:t>
            </a:r>
            <a:endParaRPr lang="sv-SE" b="1" dirty="0"/>
          </a:p>
        </p:txBody>
      </p:sp>
    </p:spTree>
    <p:extLst>
      <p:ext uri="{BB962C8B-B14F-4D97-AF65-F5344CB8AC3E}">
        <p14:creationId xmlns:p14="http://schemas.microsoft.com/office/powerpoint/2010/main" val="41244157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Tips to Designing </a:t>
            </a:r>
            <a:endParaRPr lang="sv-SE" dirty="0"/>
          </a:p>
        </p:txBody>
      </p:sp>
      <p:sp>
        <p:nvSpPr>
          <p:cNvPr id="3" name="Content Placeholder 2"/>
          <p:cNvSpPr>
            <a:spLocks noGrp="1"/>
          </p:cNvSpPr>
          <p:nvPr>
            <p:ph idx="1"/>
          </p:nvPr>
        </p:nvSpPr>
        <p:spPr/>
        <p:txBody>
          <a:bodyPr>
            <a:normAutofit/>
          </a:bodyPr>
          <a:lstStyle/>
          <a:p>
            <a:r>
              <a:rPr lang="sv-SE" dirty="0" smtClean="0"/>
              <a:t>Draw </a:t>
            </a:r>
            <a:r>
              <a:rPr lang="sv-SE" dirty="0" err="1" smtClean="0"/>
              <a:t>your</a:t>
            </a:r>
            <a:r>
              <a:rPr lang="sv-SE" dirty="0" smtClean="0"/>
              <a:t> design </a:t>
            </a:r>
          </a:p>
          <a:p>
            <a:pPr lvl="1"/>
            <a:r>
              <a:rPr lang="sv-SE" dirty="0" smtClean="0"/>
              <a:t>Think </a:t>
            </a:r>
            <a:r>
              <a:rPr lang="sv-SE" dirty="0" err="1" smtClean="0"/>
              <a:t>about</a:t>
            </a:r>
            <a:r>
              <a:rPr lang="sv-SE" dirty="0" smtClean="0"/>
              <a:t> </a:t>
            </a:r>
            <a:r>
              <a:rPr lang="sv-SE" dirty="0" err="1" smtClean="0"/>
              <a:t>how</a:t>
            </a:r>
            <a:r>
              <a:rPr lang="sv-SE" dirty="0" smtClean="0"/>
              <a:t> </a:t>
            </a:r>
            <a:r>
              <a:rPr lang="sv-SE" dirty="0" err="1" smtClean="0"/>
              <a:t>your</a:t>
            </a:r>
            <a:r>
              <a:rPr lang="sv-SE" dirty="0" smtClean="0"/>
              <a:t> </a:t>
            </a:r>
            <a:r>
              <a:rPr lang="sv-SE" dirty="0" err="1" smtClean="0"/>
              <a:t>module</a:t>
            </a:r>
            <a:r>
              <a:rPr lang="sv-SE" dirty="0" smtClean="0"/>
              <a:t> </a:t>
            </a:r>
            <a:r>
              <a:rPr lang="sv-SE" dirty="0" err="1" smtClean="0"/>
              <a:t>interacts</a:t>
            </a:r>
            <a:r>
              <a:rPr lang="sv-SE" dirty="0" smtClean="0"/>
              <a:t> </a:t>
            </a:r>
            <a:r>
              <a:rPr lang="sv-SE" dirty="0" err="1" smtClean="0"/>
              <a:t>with</a:t>
            </a:r>
            <a:r>
              <a:rPr lang="sv-SE" dirty="0" smtClean="0"/>
              <a:t> the rest </a:t>
            </a:r>
            <a:r>
              <a:rPr lang="sv-SE" dirty="0" err="1" smtClean="0"/>
              <a:t>of</a:t>
            </a:r>
            <a:r>
              <a:rPr lang="sv-SE" dirty="0" smtClean="0"/>
              <a:t> the program (</a:t>
            </a:r>
            <a:r>
              <a:rPr lang="sv-SE" dirty="0" err="1" smtClean="0"/>
              <a:t>ie</a:t>
            </a:r>
            <a:r>
              <a:rPr lang="sv-SE" dirty="0" smtClean="0"/>
              <a:t>. timing)</a:t>
            </a:r>
          </a:p>
          <a:p>
            <a:r>
              <a:rPr lang="sv-SE" dirty="0" smtClean="0"/>
              <a:t>NEVER </a:t>
            </a:r>
            <a:r>
              <a:rPr lang="sv-SE" dirty="0" err="1" smtClean="0"/>
              <a:t>use</a:t>
            </a:r>
            <a:r>
              <a:rPr lang="sv-SE" dirty="0" smtClean="0"/>
              <a:t> combinational </a:t>
            </a:r>
            <a:r>
              <a:rPr lang="sv-SE" dirty="0" err="1" smtClean="0"/>
              <a:t>feeback</a:t>
            </a:r>
            <a:r>
              <a:rPr lang="sv-SE" dirty="0" smtClean="0"/>
              <a:t> loop </a:t>
            </a:r>
          </a:p>
          <a:p>
            <a:pPr lvl="1"/>
            <a:r>
              <a:rPr lang="sv-SE" dirty="0" err="1" smtClean="0"/>
              <a:t>Glitches</a:t>
            </a:r>
            <a:r>
              <a:rPr lang="sv-SE" dirty="0" smtClean="0"/>
              <a:t> </a:t>
            </a:r>
            <a:r>
              <a:rPr lang="sv-SE" dirty="0" err="1" smtClean="0"/>
              <a:t>will</a:t>
            </a:r>
            <a:r>
              <a:rPr lang="sv-SE" dirty="0" smtClean="0"/>
              <a:t> </a:t>
            </a:r>
            <a:r>
              <a:rPr lang="sv-SE" dirty="0" err="1" smtClean="0"/>
              <a:t>occur</a:t>
            </a:r>
            <a:r>
              <a:rPr lang="sv-SE" dirty="0" smtClean="0"/>
              <a:t> and </a:t>
            </a:r>
            <a:r>
              <a:rPr lang="sv-SE" dirty="0" err="1" smtClean="0"/>
              <a:t>calculations</a:t>
            </a:r>
            <a:r>
              <a:rPr lang="sv-SE" dirty="0" smtClean="0"/>
              <a:t> </a:t>
            </a:r>
            <a:r>
              <a:rPr lang="sv-SE" dirty="0" err="1" smtClean="0"/>
              <a:t>incorrect</a:t>
            </a:r>
            <a:endParaRPr lang="sv-SE" dirty="0" smtClean="0"/>
          </a:p>
          <a:p>
            <a:pPr lvl="1"/>
            <a:r>
              <a:rPr lang="sv-SE" dirty="0" smtClean="0"/>
              <a:t>Must at </a:t>
            </a:r>
            <a:r>
              <a:rPr lang="sv-SE" dirty="0" err="1" smtClean="0"/>
              <a:t>least</a:t>
            </a:r>
            <a:r>
              <a:rPr lang="sv-SE" dirty="0" smtClean="0"/>
              <a:t> </a:t>
            </a:r>
            <a:r>
              <a:rPr lang="sv-SE" dirty="0" err="1" smtClean="0"/>
              <a:t>wait</a:t>
            </a:r>
            <a:r>
              <a:rPr lang="sv-SE" dirty="0" smtClean="0"/>
              <a:t> for a ’</a:t>
            </a:r>
            <a:r>
              <a:rPr lang="sv-SE" dirty="0" err="1" smtClean="0"/>
              <a:t>posedge</a:t>
            </a:r>
            <a:r>
              <a:rPr lang="sv-SE" dirty="0" smtClean="0"/>
              <a:t> </a:t>
            </a:r>
            <a:r>
              <a:rPr lang="sv-SE" dirty="0" err="1" smtClean="0"/>
              <a:t>clk</a:t>
            </a:r>
            <a:r>
              <a:rPr lang="sv-SE" dirty="0" smtClean="0"/>
              <a:t>’</a:t>
            </a:r>
          </a:p>
          <a:p>
            <a:r>
              <a:rPr lang="sv-SE" dirty="0" err="1" smtClean="0"/>
              <a:t>Indicate</a:t>
            </a:r>
            <a:r>
              <a:rPr lang="sv-SE" dirty="0" smtClean="0"/>
              <a:t> </a:t>
            </a:r>
            <a:r>
              <a:rPr lang="sv-SE" dirty="0" err="1" smtClean="0"/>
              <a:t>if</a:t>
            </a:r>
            <a:r>
              <a:rPr lang="sv-SE" dirty="0" smtClean="0"/>
              <a:t> signal is </a:t>
            </a:r>
            <a:r>
              <a:rPr lang="sv-SE" dirty="0" err="1" smtClean="0"/>
              <a:t>signed</a:t>
            </a:r>
            <a:r>
              <a:rPr lang="sv-SE" dirty="0" smtClean="0"/>
              <a:t> (</a:t>
            </a:r>
            <a:r>
              <a:rPr lang="sv-SE" dirty="0" err="1" smtClean="0"/>
              <a:t>assumed</a:t>
            </a:r>
            <a:r>
              <a:rPr lang="sv-SE" dirty="0" smtClean="0"/>
              <a:t> </a:t>
            </a:r>
            <a:r>
              <a:rPr lang="sv-SE" dirty="0" err="1" smtClean="0"/>
              <a:t>unsigned</a:t>
            </a:r>
            <a:r>
              <a:rPr lang="sv-SE" dirty="0"/>
              <a:t> </a:t>
            </a:r>
            <a:r>
              <a:rPr lang="sv-SE" dirty="0" err="1" smtClean="0"/>
              <a:t>if</a:t>
            </a:r>
            <a:r>
              <a:rPr lang="sv-SE" dirty="0" smtClean="0"/>
              <a:t> not)’SIGNED’ for ex:</a:t>
            </a:r>
          </a:p>
          <a:p>
            <a:pPr lvl="1"/>
            <a:r>
              <a:rPr lang="sv-SE" dirty="0" err="1" smtClean="0"/>
              <a:t>Declare</a:t>
            </a:r>
            <a:r>
              <a:rPr lang="sv-SE" dirty="0" smtClean="0"/>
              <a:t> </a:t>
            </a:r>
            <a:r>
              <a:rPr lang="sv-SE" dirty="0" err="1" smtClean="0"/>
              <a:t>reg</a:t>
            </a:r>
            <a:r>
              <a:rPr lang="sv-SE" dirty="0" smtClean="0"/>
              <a:t> and wires as </a:t>
            </a:r>
            <a:r>
              <a:rPr lang="sv-SE" dirty="0" err="1" smtClean="0"/>
              <a:t>signed</a:t>
            </a:r>
            <a:r>
              <a:rPr lang="sv-SE" dirty="0" smtClean="0"/>
              <a:t> – </a:t>
            </a:r>
            <a:r>
              <a:rPr lang="sv-SE" dirty="0" err="1" smtClean="0"/>
              <a:t>reg</a:t>
            </a:r>
            <a:r>
              <a:rPr lang="sv-SE" dirty="0" smtClean="0"/>
              <a:t> </a:t>
            </a:r>
            <a:r>
              <a:rPr lang="sv-SE" dirty="0" err="1" smtClean="0"/>
              <a:t>signed</a:t>
            </a:r>
            <a:r>
              <a:rPr lang="sv-SE" dirty="0" smtClean="0"/>
              <a:t> </a:t>
            </a:r>
          </a:p>
          <a:p>
            <a:pPr lvl="1"/>
            <a:r>
              <a:rPr lang="sv-SE" dirty="0" smtClean="0"/>
              <a:t>C = $</a:t>
            </a:r>
            <a:r>
              <a:rPr lang="sv-SE" dirty="0" err="1" smtClean="0"/>
              <a:t>signed</a:t>
            </a:r>
            <a:r>
              <a:rPr lang="sv-SE" dirty="0" smtClean="0"/>
              <a:t>(A) + $</a:t>
            </a:r>
            <a:r>
              <a:rPr lang="sv-SE" dirty="0" err="1" smtClean="0"/>
              <a:t>signed</a:t>
            </a:r>
            <a:r>
              <a:rPr lang="sv-SE" dirty="0" smtClean="0"/>
              <a:t>(B)</a:t>
            </a:r>
          </a:p>
          <a:p>
            <a:endParaRPr lang="sv-SE" dirty="0" smtClean="0"/>
          </a:p>
          <a:p>
            <a:endParaRPr lang="sv-SE" dirty="0"/>
          </a:p>
        </p:txBody>
      </p:sp>
    </p:spTree>
    <p:extLst>
      <p:ext uri="{BB962C8B-B14F-4D97-AF65-F5344CB8AC3E}">
        <p14:creationId xmlns:p14="http://schemas.microsoft.com/office/powerpoint/2010/main" val="311190223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Notes</a:t>
            </a:r>
            <a:endParaRPr lang="sv-SE" dirty="0"/>
          </a:p>
        </p:txBody>
      </p:sp>
      <p:sp>
        <p:nvSpPr>
          <p:cNvPr id="3" name="Content Placeholder 2"/>
          <p:cNvSpPr>
            <a:spLocks noGrp="1"/>
          </p:cNvSpPr>
          <p:nvPr>
            <p:ph idx="1"/>
          </p:nvPr>
        </p:nvSpPr>
        <p:spPr/>
        <p:txBody>
          <a:bodyPr/>
          <a:lstStyle/>
          <a:p>
            <a:r>
              <a:rPr lang="sv-SE" dirty="0" err="1" smtClean="0"/>
              <a:t>Triggering</a:t>
            </a:r>
            <a:r>
              <a:rPr lang="sv-SE" dirty="0" smtClean="0"/>
              <a:t> the data and the </a:t>
            </a:r>
            <a:r>
              <a:rPr lang="sv-SE" dirty="0" err="1" smtClean="0"/>
              <a:t>calculations</a:t>
            </a:r>
            <a:r>
              <a:rPr lang="sv-SE" dirty="0" smtClean="0"/>
              <a:t> is </a:t>
            </a:r>
            <a:r>
              <a:rPr lang="sv-SE" dirty="0" err="1" smtClean="0"/>
              <a:t>very</a:t>
            </a:r>
            <a:r>
              <a:rPr lang="sv-SE" dirty="0" smtClean="0"/>
              <a:t> </a:t>
            </a:r>
            <a:r>
              <a:rPr lang="sv-SE" dirty="0" err="1" smtClean="0"/>
              <a:t>important</a:t>
            </a:r>
            <a:endParaRPr lang="sv-SE" dirty="0"/>
          </a:p>
          <a:p>
            <a:r>
              <a:rPr lang="sv-SE" dirty="0" err="1" smtClean="0"/>
              <a:t>Easy</a:t>
            </a:r>
            <a:r>
              <a:rPr lang="sv-SE" dirty="0" smtClean="0"/>
              <a:t> to </a:t>
            </a:r>
            <a:r>
              <a:rPr lang="sv-SE" dirty="0" err="1" smtClean="0"/>
              <a:t>think</a:t>
            </a:r>
            <a:r>
              <a:rPr lang="sv-SE" dirty="0" smtClean="0"/>
              <a:t> </a:t>
            </a:r>
            <a:r>
              <a:rPr lang="sv-SE" dirty="0" err="1" smtClean="0"/>
              <a:t>that</a:t>
            </a:r>
            <a:r>
              <a:rPr lang="sv-SE" dirty="0" smtClean="0"/>
              <a:t> </a:t>
            </a:r>
            <a:r>
              <a:rPr lang="sv-SE" dirty="0" err="1" smtClean="0"/>
              <a:t>you</a:t>
            </a:r>
            <a:r>
              <a:rPr lang="sv-SE" dirty="0" smtClean="0"/>
              <a:t> </a:t>
            </a:r>
            <a:r>
              <a:rPr lang="sv-SE" dirty="0" err="1" smtClean="0"/>
              <a:t>are</a:t>
            </a:r>
            <a:r>
              <a:rPr lang="sv-SE" dirty="0" smtClean="0"/>
              <a:t> </a:t>
            </a:r>
            <a:r>
              <a:rPr lang="sv-SE" dirty="0" err="1" smtClean="0"/>
              <a:t>getting</a:t>
            </a:r>
            <a:r>
              <a:rPr lang="sv-SE" dirty="0" smtClean="0"/>
              <a:t> all </a:t>
            </a:r>
            <a:r>
              <a:rPr lang="sv-SE" dirty="0" err="1" smtClean="0"/>
              <a:t>of</a:t>
            </a:r>
            <a:r>
              <a:rPr lang="sv-SE" dirty="0" smtClean="0"/>
              <a:t> the data, </a:t>
            </a:r>
            <a:r>
              <a:rPr lang="sv-SE" dirty="0" err="1" smtClean="0"/>
              <a:t>but</a:t>
            </a:r>
            <a:r>
              <a:rPr lang="sv-SE" dirty="0" smtClean="0"/>
              <a:t> a new set </a:t>
            </a:r>
            <a:r>
              <a:rPr lang="sv-SE" dirty="0" err="1" smtClean="0"/>
              <a:t>of</a:t>
            </a:r>
            <a:r>
              <a:rPr lang="sv-SE" dirty="0" smtClean="0"/>
              <a:t> data is coming in </a:t>
            </a:r>
            <a:r>
              <a:rPr lang="sv-SE" dirty="0" err="1" smtClean="0"/>
              <a:t>every</a:t>
            </a:r>
            <a:r>
              <a:rPr lang="sv-SE" dirty="0" smtClean="0"/>
              <a:t> </a:t>
            </a:r>
            <a:r>
              <a:rPr lang="sv-SE" dirty="0" err="1" smtClean="0"/>
              <a:t>clk</a:t>
            </a:r>
            <a:r>
              <a:rPr lang="sv-SE" dirty="0" smtClean="0"/>
              <a:t> </a:t>
            </a:r>
            <a:r>
              <a:rPr lang="sv-SE" dirty="0" err="1" smtClean="0"/>
              <a:t>cycle</a:t>
            </a:r>
            <a:r>
              <a:rPr lang="sv-SE" dirty="0" smtClean="0"/>
              <a:t> and it is </a:t>
            </a:r>
            <a:r>
              <a:rPr lang="sv-SE" dirty="0" err="1" smtClean="0"/>
              <a:t>easy</a:t>
            </a:r>
            <a:r>
              <a:rPr lang="sv-SE" dirty="0" smtClean="0"/>
              <a:t> to make a </a:t>
            </a:r>
            <a:r>
              <a:rPr lang="sv-SE" dirty="0" err="1" smtClean="0"/>
              <a:t>mistake</a:t>
            </a:r>
            <a:r>
              <a:rPr lang="sv-SE" dirty="0" smtClean="0"/>
              <a:t> </a:t>
            </a:r>
          </a:p>
          <a:p>
            <a:r>
              <a:rPr lang="sv-SE" dirty="0" smtClean="0"/>
              <a:t>PIPELINE </a:t>
            </a:r>
            <a:r>
              <a:rPr lang="sv-SE" dirty="0" err="1" smtClean="0"/>
              <a:t>when</a:t>
            </a:r>
            <a:r>
              <a:rPr lang="sv-SE" dirty="0" smtClean="0"/>
              <a:t> at all </a:t>
            </a:r>
            <a:r>
              <a:rPr lang="sv-SE" dirty="0" err="1" smtClean="0"/>
              <a:t>possible</a:t>
            </a:r>
            <a:r>
              <a:rPr lang="sv-SE" dirty="0" smtClean="0"/>
              <a:t> </a:t>
            </a:r>
          </a:p>
          <a:p>
            <a:pPr lvl="1"/>
            <a:r>
              <a:rPr lang="sv-SE" dirty="0" err="1" smtClean="0"/>
              <a:t>Increase</a:t>
            </a:r>
            <a:r>
              <a:rPr lang="sv-SE" dirty="0" smtClean="0"/>
              <a:t> </a:t>
            </a:r>
            <a:r>
              <a:rPr lang="sv-SE" dirty="0" err="1" smtClean="0"/>
              <a:t>throughput</a:t>
            </a:r>
            <a:r>
              <a:rPr lang="sv-SE" dirty="0" smtClean="0"/>
              <a:t> </a:t>
            </a:r>
            <a:r>
              <a:rPr lang="sv-SE" dirty="0" err="1" smtClean="0"/>
              <a:t>of</a:t>
            </a:r>
            <a:r>
              <a:rPr lang="sv-SE" dirty="0" smtClean="0"/>
              <a:t> </a:t>
            </a:r>
            <a:r>
              <a:rPr lang="sv-SE" dirty="0" err="1" smtClean="0"/>
              <a:t>calculations</a:t>
            </a:r>
            <a:r>
              <a:rPr lang="sv-SE" dirty="0" smtClean="0"/>
              <a:t> </a:t>
            </a:r>
          </a:p>
          <a:p>
            <a:r>
              <a:rPr lang="sv-SE" dirty="0" smtClean="0"/>
              <a:t>Make sure </a:t>
            </a:r>
            <a:r>
              <a:rPr lang="sv-SE" dirty="0" err="1" smtClean="0"/>
              <a:t>that</a:t>
            </a:r>
            <a:r>
              <a:rPr lang="sv-SE" dirty="0" smtClean="0"/>
              <a:t> </a:t>
            </a:r>
            <a:r>
              <a:rPr lang="sv-SE" dirty="0" err="1" smtClean="0"/>
              <a:t>you</a:t>
            </a:r>
            <a:r>
              <a:rPr lang="sv-SE" dirty="0" smtClean="0"/>
              <a:t> </a:t>
            </a:r>
            <a:r>
              <a:rPr lang="sv-SE" dirty="0" err="1" smtClean="0"/>
              <a:t>are</a:t>
            </a:r>
            <a:r>
              <a:rPr lang="sv-SE" dirty="0" smtClean="0"/>
              <a:t> </a:t>
            </a:r>
            <a:r>
              <a:rPr lang="sv-SE" dirty="0" err="1" smtClean="0"/>
              <a:t>collecting</a:t>
            </a:r>
            <a:r>
              <a:rPr lang="sv-SE" dirty="0" smtClean="0"/>
              <a:t> at the </a:t>
            </a:r>
            <a:r>
              <a:rPr lang="sv-SE" dirty="0" err="1" smtClean="0"/>
              <a:t>points</a:t>
            </a:r>
            <a:r>
              <a:rPr lang="sv-SE" dirty="0" smtClean="0"/>
              <a:t> </a:t>
            </a:r>
            <a:r>
              <a:rPr lang="sv-SE" dirty="0" err="1" smtClean="0"/>
              <a:t>you</a:t>
            </a:r>
            <a:r>
              <a:rPr lang="sv-SE" dirty="0" smtClean="0"/>
              <a:t> </a:t>
            </a:r>
            <a:r>
              <a:rPr lang="sv-SE" dirty="0" err="1" smtClean="0"/>
              <a:t>want</a:t>
            </a:r>
            <a:r>
              <a:rPr lang="sv-SE" dirty="0" smtClean="0"/>
              <a:t> to </a:t>
            </a:r>
            <a:r>
              <a:rPr lang="sv-SE" dirty="0" err="1" smtClean="0"/>
              <a:t>collect</a:t>
            </a:r>
            <a:r>
              <a:rPr lang="sv-SE" dirty="0" smtClean="0"/>
              <a:t>, </a:t>
            </a:r>
            <a:r>
              <a:rPr lang="sv-SE" dirty="0" err="1" smtClean="0"/>
              <a:t>triggering</a:t>
            </a:r>
            <a:r>
              <a:rPr lang="sv-SE" dirty="0" smtClean="0"/>
              <a:t> is precise </a:t>
            </a:r>
            <a:endParaRPr lang="sv-SE" dirty="0"/>
          </a:p>
        </p:txBody>
      </p:sp>
    </p:spTree>
    <p:extLst>
      <p:ext uri="{BB962C8B-B14F-4D97-AF65-F5344CB8AC3E}">
        <p14:creationId xmlns:p14="http://schemas.microsoft.com/office/powerpoint/2010/main" val="100214062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Future</a:t>
            </a:r>
            <a:r>
              <a:rPr lang="sv-SE" dirty="0" smtClean="0"/>
              <a:t> </a:t>
            </a:r>
            <a:r>
              <a:rPr lang="sv-SE" dirty="0" err="1" smtClean="0"/>
              <a:t>Work</a:t>
            </a:r>
            <a:endParaRPr lang="sv-SE" dirty="0"/>
          </a:p>
        </p:txBody>
      </p:sp>
      <p:sp>
        <p:nvSpPr>
          <p:cNvPr id="3" name="Subtitle 2"/>
          <p:cNvSpPr>
            <a:spLocks noGrp="1"/>
          </p:cNvSpPr>
          <p:nvPr>
            <p:ph type="subTitle" idx="1"/>
          </p:nvPr>
        </p:nvSpPr>
        <p:spPr/>
        <p:txBody>
          <a:bodyPr/>
          <a:lstStyle/>
          <a:p>
            <a:endParaRPr lang="sv-SE"/>
          </a:p>
        </p:txBody>
      </p:sp>
    </p:spTree>
    <p:extLst>
      <p:ext uri="{BB962C8B-B14F-4D97-AF65-F5344CB8AC3E}">
        <p14:creationId xmlns:p14="http://schemas.microsoft.com/office/powerpoint/2010/main" val="8173228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Future</a:t>
            </a:r>
            <a:r>
              <a:rPr lang="sv-SE" dirty="0" smtClean="0"/>
              <a:t> </a:t>
            </a:r>
            <a:r>
              <a:rPr lang="sv-SE" dirty="0" err="1" smtClean="0"/>
              <a:t>Work</a:t>
            </a:r>
            <a:r>
              <a:rPr lang="sv-SE" dirty="0" smtClean="0"/>
              <a:t> </a:t>
            </a:r>
            <a:endParaRPr lang="sv-SE" dirty="0"/>
          </a:p>
        </p:txBody>
      </p:sp>
      <p:sp>
        <p:nvSpPr>
          <p:cNvPr id="3" name="Content Placeholder 2"/>
          <p:cNvSpPr>
            <a:spLocks noGrp="1"/>
          </p:cNvSpPr>
          <p:nvPr>
            <p:ph idx="1"/>
          </p:nvPr>
        </p:nvSpPr>
        <p:spPr/>
        <p:txBody>
          <a:bodyPr/>
          <a:lstStyle/>
          <a:p>
            <a:r>
              <a:rPr lang="sv-SE" dirty="0" smtClean="0"/>
              <a:t>Get a </a:t>
            </a:r>
            <a:r>
              <a:rPr lang="sv-SE" dirty="0" err="1" smtClean="0"/>
              <a:t>Complete</a:t>
            </a:r>
            <a:r>
              <a:rPr lang="sv-SE" dirty="0" smtClean="0"/>
              <a:t> </a:t>
            </a:r>
            <a:r>
              <a:rPr lang="sv-SE" dirty="0" err="1" smtClean="0"/>
              <a:t>Covariance</a:t>
            </a:r>
            <a:r>
              <a:rPr lang="sv-SE" dirty="0" smtClean="0"/>
              <a:t> Matrix</a:t>
            </a:r>
          </a:p>
          <a:p>
            <a:pPr lvl="1"/>
            <a:r>
              <a:rPr lang="sv-SE" dirty="0" smtClean="0"/>
              <a:t>extensive </a:t>
            </a:r>
            <a:r>
              <a:rPr lang="sv-SE" dirty="0" err="1" smtClean="0"/>
              <a:t>testing</a:t>
            </a:r>
            <a:endParaRPr lang="sv-SE" dirty="0" smtClean="0"/>
          </a:p>
          <a:p>
            <a:r>
              <a:rPr lang="sv-SE" dirty="0" smtClean="0"/>
              <a:t>FFT Implementation</a:t>
            </a:r>
          </a:p>
          <a:p>
            <a:r>
              <a:rPr lang="sv-SE" dirty="0" err="1" smtClean="0"/>
              <a:t>Send</a:t>
            </a:r>
            <a:r>
              <a:rPr lang="sv-SE" dirty="0" smtClean="0"/>
              <a:t> Signals Back to </a:t>
            </a:r>
            <a:r>
              <a:rPr lang="sv-SE" dirty="0" err="1" smtClean="0"/>
              <a:t>Sample</a:t>
            </a:r>
            <a:r>
              <a:rPr lang="sv-SE" dirty="0" smtClean="0"/>
              <a:t> (signal generation and </a:t>
            </a:r>
            <a:r>
              <a:rPr lang="sv-SE" dirty="0" err="1" smtClean="0"/>
              <a:t>logic</a:t>
            </a:r>
            <a:r>
              <a:rPr lang="sv-SE" dirty="0" smtClean="0"/>
              <a:t>) </a:t>
            </a:r>
          </a:p>
          <a:p>
            <a:r>
              <a:rPr lang="sv-SE" dirty="0" err="1" smtClean="0"/>
              <a:t>Utilize</a:t>
            </a:r>
            <a:r>
              <a:rPr lang="sv-SE" dirty="0" smtClean="0"/>
              <a:t> FIFO to store </a:t>
            </a:r>
            <a:r>
              <a:rPr lang="sv-SE" dirty="0" err="1" smtClean="0"/>
              <a:t>more</a:t>
            </a:r>
            <a:r>
              <a:rPr lang="sv-SE" dirty="0" smtClean="0"/>
              <a:t> data </a:t>
            </a:r>
            <a:r>
              <a:rPr lang="sv-SE" dirty="0" err="1" smtClean="0"/>
              <a:t>if</a:t>
            </a:r>
            <a:r>
              <a:rPr lang="sv-SE" dirty="0" smtClean="0"/>
              <a:t> </a:t>
            </a:r>
            <a:r>
              <a:rPr lang="sv-SE" dirty="0" err="1" smtClean="0"/>
              <a:t>necessary</a:t>
            </a:r>
            <a:r>
              <a:rPr lang="sv-SE" dirty="0" smtClean="0"/>
              <a:t> (</a:t>
            </a:r>
            <a:r>
              <a:rPr lang="sv-SE" dirty="0" err="1" smtClean="0"/>
              <a:t>will</a:t>
            </a:r>
            <a:r>
              <a:rPr lang="sv-SE" dirty="0" smtClean="0"/>
              <a:t> be </a:t>
            </a:r>
            <a:r>
              <a:rPr lang="sv-SE" dirty="0" err="1" smtClean="0"/>
              <a:t>if</a:t>
            </a:r>
            <a:r>
              <a:rPr lang="sv-SE" dirty="0" smtClean="0"/>
              <a:t> </a:t>
            </a:r>
            <a:r>
              <a:rPr lang="sv-SE" dirty="0" err="1" smtClean="0"/>
              <a:t>eventually</a:t>
            </a:r>
            <a:r>
              <a:rPr lang="sv-SE" dirty="0" smtClean="0"/>
              <a:t> </a:t>
            </a:r>
            <a:r>
              <a:rPr lang="sv-SE" dirty="0" err="1" smtClean="0"/>
              <a:t>use</a:t>
            </a:r>
            <a:r>
              <a:rPr lang="sv-SE" dirty="0" smtClean="0"/>
              <a:t> FFT or </a:t>
            </a:r>
            <a:r>
              <a:rPr lang="sv-SE" dirty="0" err="1" smtClean="0"/>
              <a:t>send</a:t>
            </a:r>
            <a:r>
              <a:rPr lang="sv-SE" dirty="0" smtClean="0"/>
              <a:t> signals)</a:t>
            </a:r>
          </a:p>
        </p:txBody>
      </p:sp>
    </p:spTree>
    <p:extLst>
      <p:ext uri="{BB962C8B-B14F-4D97-AF65-F5344CB8AC3E}">
        <p14:creationId xmlns:p14="http://schemas.microsoft.com/office/powerpoint/2010/main" val="42938524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FIFO </a:t>
            </a:r>
            <a:r>
              <a:rPr lang="sv-SE" dirty="0" err="1" smtClean="0"/>
              <a:t>Module</a:t>
            </a:r>
            <a:r>
              <a:rPr lang="sv-SE" dirty="0" smtClean="0"/>
              <a:t> </a:t>
            </a:r>
            <a:r>
              <a:rPr lang="sv-SE" dirty="0" err="1" smtClean="0"/>
              <a:t>Created</a:t>
            </a:r>
            <a:r>
              <a:rPr lang="sv-SE" dirty="0" smtClean="0"/>
              <a:t> </a:t>
            </a:r>
            <a:endParaRPr lang="sv-SE" dirty="0"/>
          </a:p>
        </p:txBody>
      </p:sp>
      <p:sp>
        <p:nvSpPr>
          <p:cNvPr id="3" name="Content Placeholder 2"/>
          <p:cNvSpPr>
            <a:spLocks noGrp="1"/>
          </p:cNvSpPr>
          <p:nvPr>
            <p:ph idx="1"/>
          </p:nvPr>
        </p:nvSpPr>
        <p:spPr/>
        <p:txBody>
          <a:bodyPr/>
          <a:lstStyle/>
          <a:p>
            <a:r>
              <a:rPr lang="sv-SE" dirty="0" smtClean="0"/>
              <a:t>I </a:t>
            </a:r>
            <a:r>
              <a:rPr lang="sv-SE" dirty="0" err="1" smtClean="0"/>
              <a:t>created</a:t>
            </a:r>
            <a:r>
              <a:rPr lang="sv-SE" dirty="0" smtClean="0"/>
              <a:t> and </a:t>
            </a:r>
            <a:r>
              <a:rPr lang="sv-SE" dirty="0" err="1" smtClean="0"/>
              <a:t>have</a:t>
            </a:r>
            <a:r>
              <a:rPr lang="sv-SE" dirty="0" smtClean="0"/>
              <a:t> </a:t>
            </a:r>
            <a:r>
              <a:rPr lang="sv-SE" dirty="0" err="1" smtClean="0"/>
              <a:t>tested</a:t>
            </a:r>
            <a:r>
              <a:rPr lang="sv-SE" dirty="0" smtClean="0"/>
              <a:t> a </a:t>
            </a:r>
            <a:r>
              <a:rPr lang="sv-SE" dirty="0" err="1" smtClean="0"/>
              <a:t>fifo</a:t>
            </a:r>
            <a:r>
              <a:rPr lang="sv-SE" dirty="0" smtClean="0"/>
              <a:t> </a:t>
            </a:r>
            <a:r>
              <a:rPr lang="sv-SE" dirty="0" err="1" smtClean="0"/>
              <a:t>that</a:t>
            </a:r>
            <a:r>
              <a:rPr lang="sv-SE" dirty="0" smtClean="0"/>
              <a:t> I </a:t>
            </a:r>
            <a:r>
              <a:rPr lang="sv-SE" dirty="0" err="1" smtClean="0"/>
              <a:t>have</a:t>
            </a:r>
            <a:r>
              <a:rPr lang="sv-SE" dirty="0" smtClean="0"/>
              <a:t> not </a:t>
            </a:r>
            <a:r>
              <a:rPr lang="sv-SE" dirty="0" err="1" smtClean="0"/>
              <a:t>been</a:t>
            </a:r>
            <a:r>
              <a:rPr lang="sv-SE" dirty="0" smtClean="0"/>
              <a:t> </a:t>
            </a:r>
            <a:r>
              <a:rPr lang="sv-SE" dirty="0" err="1" smtClean="0"/>
              <a:t>able</a:t>
            </a:r>
            <a:r>
              <a:rPr lang="sv-SE" dirty="0" smtClean="0"/>
              <a:t> to </a:t>
            </a:r>
            <a:r>
              <a:rPr lang="sv-SE" dirty="0" err="1" smtClean="0"/>
              <a:t>put</a:t>
            </a:r>
            <a:r>
              <a:rPr lang="sv-SE" dirty="0" smtClean="0"/>
              <a:t> </a:t>
            </a:r>
            <a:r>
              <a:rPr lang="sv-SE" dirty="0" err="1" smtClean="0"/>
              <a:t>into</a:t>
            </a:r>
            <a:r>
              <a:rPr lang="sv-SE" dirty="0" smtClean="0"/>
              <a:t> </a:t>
            </a:r>
            <a:r>
              <a:rPr lang="sv-SE" dirty="0" err="1" smtClean="0"/>
              <a:t>use</a:t>
            </a:r>
            <a:endParaRPr lang="sv-SE" dirty="0" smtClean="0"/>
          </a:p>
          <a:p>
            <a:r>
              <a:rPr lang="sv-SE" dirty="0" smtClean="0"/>
              <a:t>Standard </a:t>
            </a:r>
            <a:r>
              <a:rPr lang="sv-SE" dirty="0" err="1" smtClean="0"/>
              <a:t>fifo</a:t>
            </a:r>
            <a:r>
              <a:rPr lang="sv-SE" dirty="0" smtClean="0"/>
              <a:t>: </a:t>
            </a:r>
            <a:r>
              <a:rPr lang="sv-SE" dirty="0" err="1" smtClean="0"/>
              <a:t>takes</a:t>
            </a:r>
            <a:r>
              <a:rPr lang="sv-SE" dirty="0" smtClean="0"/>
              <a:t> in 64 bit data and </a:t>
            </a:r>
            <a:r>
              <a:rPr lang="sv-SE" dirty="0" err="1" smtClean="0"/>
              <a:t>pushes</a:t>
            </a:r>
            <a:r>
              <a:rPr lang="sv-SE" dirty="0" smtClean="0"/>
              <a:t> / pops from the stack</a:t>
            </a:r>
          </a:p>
          <a:p>
            <a:r>
              <a:rPr lang="sv-SE" dirty="0" err="1" smtClean="0"/>
              <a:t>Can</a:t>
            </a:r>
            <a:r>
              <a:rPr lang="sv-SE" dirty="0" smtClean="0"/>
              <a:t> </a:t>
            </a:r>
            <a:r>
              <a:rPr lang="sv-SE" dirty="0" err="1" smtClean="0"/>
              <a:t>use</a:t>
            </a:r>
            <a:r>
              <a:rPr lang="sv-SE" dirty="0" smtClean="0"/>
              <a:t> to save data </a:t>
            </a:r>
            <a:r>
              <a:rPr lang="sv-SE" dirty="0" err="1" smtClean="0"/>
              <a:t>calculations</a:t>
            </a:r>
            <a:r>
              <a:rPr lang="sv-SE" dirty="0" smtClean="0"/>
              <a:t> to </a:t>
            </a:r>
            <a:r>
              <a:rPr lang="sv-SE" dirty="0" err="1" smtClean="0"/>
              <a:t>memory</a:t>
            </a:r>
            <a:r>
              <a:rPr lang="sv-SE" dirty="0" smtClean="0"/>
              <a:t> </a:t>
            </a:r>
            <a:r>
              <a:rPr lang="sv-SE" dirty="0" err="1" smtClean="0"/>
              <a:t>while</a:t>
            </a:r>
            <a:r>
              <a:rPr lang="sv-SE" dirty="0" smtClean="0"/>
              <a:t> data is streaming on the bus</a:t>
            </a:r>
          </a:p>
          <a:p>
            <a:pPr lvl="1"/>
            <a:r>
              <a:rPr lang="sv-SE" dirty="0" err="1" smtClean="0"/>
              <a:t>Once</a:t>
            </a:r>
            <a:r>
              <a:rPr lang="sv-SE" dirty="0" smtClean="0"/>
              <a:t> </a:t>
            </a:r>
            <a:r>
              <a:rPr lang="sv-SE" dirty="0" err="1" smtClean="0"/>
              <a:t>raw</a:t>
            </a:r>
            <a:r>
              <a:rPr lang="sv-SE" dirty="0" smtClean="0"/>
              <a:t> data is </a:t>
            </a:r>
            <a:r>
              <a:rPr lang="sv-SE" dirty="0" err="1" smtClean="0"/>
              <a:t>done</a:t>
            </a:r>
            <a:r>
              <a:rPr lang="sv-SE" dirty="0" smtClean="0"/>
              <a:t> streaming </a:t>
            </a:r>
            <a:r>
              <a:rPr lang="sv-SE" dirty="0" err="1" smtClean="0"/>
              <a:t>can</a:t>
            </a:r>
            <a:r>
              <a:rPr lang="sv-SE" dirty="0" smtClean="0"/>
              <a:t> pop the </a:t>
            </a:r>
            <a:r>
              <a:rPr lang="sv-SE" dirty="0" err="1" smtClean="0"/>
              <a:t>calculations</a:t>
            </a:r>
            <a:r>
              <a:rPr lang="sv-SE" dirty="0" smtClean="0"/>
              <a:t> or SP data </a:t>
            </a:r>
          </a:p>
          <a:p>
            <a:endParaRPr lang="sv-SE" dirty="0"/>
          </a:p>
        </p:txBody>
      </p:sp>
    </p:spTree>
    <p:extLst>
      <p:ext uri="{BB962C8B-B14F-4D97-AF65-F5344CB8AC3E}">
        <p14:creationId xmlns:p14="http://schemas.microsoft.com/office/powerpoint/2010/main" val="141522966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FIFO </a:t>
            </a:r>
            <a:r>
              <a:rPr lang="sv-SE" dirty="0" err="1" smtClean="0"/>
              <a:t>module</a:t>
            </a:r>
            <a:endParaRPr lang="sv-SE" dirty="0"/>
          </a:p>
        </p:txBody>
      </p:sp>
      <p:sp>
        <p:nvSpPr>
          <p:cNvPr id="3" name="Content Placeholder 2"/>
          <p:cNvSpPr>
            <a:spLocks noGrp="1"/>
          </p:cNvSpPr>
          <p:nvPr>
            <p:ph idx="1"/>
          </p:nvPr>
        </p:nvSpPr>
        <p:spPr/>
        <p:txBody>
          <a:bodyPr>
            <a:normAutofit fontScale="85000" lnSpcReduction="20000"/>
          </a:bodyPr>
          <a:lstStyle/>
          <a:p>
            <a:pPr marL="0" indent="0">
              <a:buNone/>
            </a:pPr>
            <a:r>
              <a:rPr lang="sv-SE" dirty="0" err="1" smtClean="0"/>
              <a:t>module</a:t>
            </a:r>
            <a:r>
              <a:rPr lang="sv-SE" dirty="0" smtClean="0"/>
              <a:t> </a:t>
            </a:r>
            <a:r>
              <a:rPr lang="sv-SE" dirty="0" err="1" smtClean="0"/>
              <a:t>myfifo</a:t>
            </a:r>
            <a:r>
              <a:rPr lang="sv-SE" dirty="0" smtClean="0"/>
              <a:t>( </a:t>
            </a:r>
            <a:r>
              <a:rPr lang="sv-SE" dirty="0" err="1" smtClean="0"/>
              <a:t>clk</a:t>
            </a:r>
            <a:r>
              <a:rPr lang="sv-SE" dirty="0" smtClean="0"/>
              <a:t>, </a:t>
            </a:r>
            <a:r>
              <a:rPr lang="sv-SE" dirty="0" err="1" smtClean="0"/>
              <a:t>rst</a:t>
            </a:r>
            <a:r>
              <a:rPr lang="sv-SE" dirty="0" smtClean="0"/>
              <a:t>, </a:t>
            </a:r>
            <a:r>
              <a:rPr lang="sv-SE" dirty="0" err="1" smtClean="0"/>
              <a:t>buf_in</a:t>
            </a:r>
            <a:r>
              <a:rPr lang="sv-SE" dirty="0" smtClean="0"/>
              <a:t>, </a:t>
            </a:r>
            <a:r>
              <a:rPr lang="sv-SE" dirty="0" err="1" smtClean="0"/>
              <a:t>buf_out</a:t>
            </a:r>
            <a:r>
              <a:rPr lang="sv-SE" dirty="0" smtClean="0"/>
              <a:t>, </a:t>
            </a:r>
            <a:r>
              <a:rPr lang="sv-SE" dirty="0" err="1" smtClean="0"/>
              <a:t>wr_en</a:t>
            </a:r>
            <a:r>
              <a:rPr lang="sv-SE" dirty="0" smtClean="0"/>
              <a:t>, </a:t>
            </a:r>
            <a:r>
              <a:rPr lang="sv-SE" dirty="0" err="1" smtClean="0"/>
              <a:t>rd_en</a:t>
            </a:r>
            <a:r>
              <a:rPr lang="sv-SE" dirty="0" smtClean="0"/>
              <a:t>, </a:t>
            </a:r>
            <a:r>
              <a:rPr lang="sv-SE" dirty="0" err="1" smtClean="0"/>
              <a:t>buf_empty</a:t>
            </a:r>
            <a:r>
              <a:rPr lang="sv-SE" dirty="0" smtClean="0"/>
              <a:t>, </a:t>
            </a:r>
            <a:r>
              <a:rPr lang="sv-SE" dirty="0" err="1" smtClean="0"/>
              <a:t>buf_full</a:t>
            </a:r>
            <a:r>
              <a:rPr lang="sv-SE" dirty="0" smtClean="0"/>
              <a:t>, </a:t>
            </a:r>
            <a:r>
              <a:rPr lang="sv-SE" dirty="0" err="1" smtClean="0"/>
              <a:t>fifo_counter</a:t>
            </a:r>
            <a:r>
              <a:rPr lang="sv-SE" dirty="0" smtClean="0"/>
              <a:t> );</a:t>
            </a:r>
          </a:p>
          <a:p>
            <a:pPr marL="0" indent="0">
              <a:buNone/>
            </a:pPr>
            <a:r>
              <a:rPr lang="sv-SE" dirty="0" smtClean="0"/>
              <a:t>        input </a:t>
            </a:r>
            <a:r>
              <a:rPr lang="sv-SE" dirty="0" err="1" smtClean="0"/>
              <a:t>rst</a:t>
            </a:r>
            <a:r>
              <a:rPr lang="sv-SE" dirty="0" smtClean="0"/>
              <a:t>;              // </a:t>
            </a:r>
            <a:r>
              <a:rPr lang="sv-SE" dirty="0" err="1" smtClean="0"/>
              <a:t>reset</a:t>
            </a:r>
            <a:endParaRPr lang="sv-SE" dirty="0" smtClean="0"/>
          </a:p>
          <a:p>
            <a:pPr marL="0" indent="0">
              <a:buNone/>
            </a:pPr>
            <a:r>
              <a:rPr lang="sv-SE" dirty="0" smtClean="0"/>
              <a:t>        input </a:t>
            </a:r>
            <a:r>
              <a:rPr lang="sv-SE" dirty="0" err="1" smtClean="0"/>
              <a:t>clk</a:t>
            </a:r>
            <a:r>
              <a:rPr lang="sv-SE" dirty="0" smtClean="0"/>
              <a:t>;              // </a:t>
            </a:r>
            <a:r>
              <a:rPr lang="sv-SE" dirty="0" err="1" smtClean="0"/>
              <a:t>clock</a:t>
            </a:r>
            <a:endParaRPr lang="sv-SE" dirty="0" smtClean="0"/>
          </a:p>
          <a:p>
            <a:pPr marL="0" indent="0">
              <a:buNone/>
            </a:pPr>
            <a:r>
              <a:rPr lang="sv-SE" dirty="0" smtClean="0"/>
              <a:t>        input </a:t>
            </a:r>
            <a:r>
              <a:rPr lang="sv-SE" dirty="0" err="1" smtClean="0"/>
              <a:t>wr_en</a:t>
            </a:r>
            <a:r>
              <a:rPr lang="sv-SE" dirty="0" smtClean="0"/>
              <a:t>;            // </a:t>
            </a:r>
            <a:r>
              <a:rPr lang="sv-SE" dirty="0" err="1" smtClean="0"/>
              <a:t>write</a:t>
            </a:r>
            <a:r>
              <a:rPr lang="sv-SE" dirty="0" smtClean="0"/>
              <a:t> </a:t>
            </a:r>
            <a:r>
              <a:rPr lang="sv-SE" dirty="0" err="1" smtClean="0"/>
              <a:t>enable</a:t>
            </a:r>
            <a:endParaRPr lang="sv-SE" dirty="0" smtClean="0"/>
          </a:p>
          <a:p>
            <a:pPr marL="0" indent="0">
              <a:buNone/>
            </a:pPr>
            <a:r>
              <a:rPr lang="sv-SE" dirty="0" smtClean="0"/>
              <a:t>        input </a:t>
            </a:r>
            <a:r>
              <a:rPr lang="sv-SE" dirty="0" err="1" smtClean="0"/>
              <a:t>rd_en</a:t>
            </a:r>
            <a:r>
              <a:rPr lang="sv-SE" dirty="0" smtClean="0"/>
              <a:t>;            // read </a:t>
            </a:r>
            <a:r>
              <a:rPr lang="sv-SE" dirty="0" err="1" smtClean="0"/>
              <a:t>enable</a:t>
            </a:r>
            <a:endParaRPr lang="sv-SE" dirty="0" smtClean="0"/>
          </a:p>
          <a:p>
            <a:pPr marL="0" indent="0">
              <a:buNone/>
            </a:pPr>
            <a:r>
              <a:rPr lang="sv-SE" dirty="0" smtClean="0"/>
              <a:t>        input [63:0] </a:t>
            </a:r>
            <a:r>
              <a:rPr lang="sv-SE" dirty="0" err="1" smtClean="0"/>
              <a:t>buf_in</a:t>
            </a:r>
            <a:r>
              <a:rPr lang="sv-SE" dirty="0" smtClean="0"/>
              <a:t>;    // data input to be </a:t>
            </a:r>
            <a:r>
              <a:rPr lang="sv-SE" dirty="0" err="1" smtClean="0"/>
              <a:t>pushed</a:t>
            </a:r>
            <a:r>
              <a:rPr lang="sv-SE" dirty="0" smtClean="0"/>
              <a:t> to </a:t>
            </a:r>
            <a:r>
              <a:rPr lang="sv-SE" dirty="0" err="1" smtClean="0"/>
              <a:t>buffer</a:t>
            </a:r>
            <a:endParaRPr lang="sv-SE" dirty="0" smtClean="0"/>
          </a:p>
          <a:p>
            <a:pPr marL="0" indent="0">
              <a:buNone/>
            </a:pPr>
            <a:r>
              <a:rPr lang="sv-SE" dirty="0" smtClean="0"/>
              <a:t>        output[63:0] </a:t>
            </a:r>
            <a:r>
              <a:rPr lang="sv-SE" dirty="0" err="1" smtClean="0"/>
              <a:t>buf_out</a:t>
            </a:r>
            <a:r>
              <a:rPr lang="sv-SE" dirty="0" smtClean="0"/>
              <a:t>;   // port to output the data </a:t>
            </a:r>
            <a:r>
              <a:rPr lang="sv-SE" dirty="0" err="1" smtClean="0"/>
              <a:t>using</a:t>
            </a:r>
            <a:r>
              <a:rPr lang="sv-SE" dirty="0" smtClean="0"/>
              <a:t> pop.                   </a:t>
            </a:r>
          </a:p>
          <a:p>
            <a:pPr marL="0" indent="0">
              <a:buNone/>
            </a:pPr>
            <a:r>
              <a:rPr lang="sv-SE" dirty="0" smtClean="0"/>
              <a:t>        output </a:t>
            </a:r>
            <a:r>
              <a:rPr lang="sv-SE" dirty="0" err="1" smtClean="0"/>
              <a:t>buf_empty</a:t>
            </a:r>
            <a:r>
              <a:rPr lang="sv-SE" dirty="0" smtClean="0"/>
              <a:t>;       // </a:t>
            </a:r>
            <a:r>
              <a:rPr lang="sv-SE" dirty="0" err="1" smtClean="0"/>
              <a:t>buffer</a:t>
            </a:r>
            <a:r>
              <a:rPr lang="sv-SE" dirty="0" smtClean="0"/>
              <a:t> </a:t>
            </a:r>
            <a:r>
              <a:rPr lang="sv-SE" dirty="0" err="1" smtClean="0"/>
              <a:t>empty</a:t>
            </a:r>
            <a:r>
              <a:rPr lang="sv-SE" dirty="0" smtClean="0"/>
              <a:t> </a:t>
            </a:r>
          </a:p>
          <a:p>
            <a:pPr marL="0" indent="0">
              <a:buNone/>
            </a:pPr>
            <a:r>
              <a:rPr lang="sv-SE" dirty="0" smtClean="0"/>
              <a:t>        output </a:t>
            </a:r>
            <a:r>
              <a:rPr lang="sv-SE" dirty="0" err="1" smtClean="0"/>
              <a:t>buf_full</a:t>
            </a:r>
            <a:r>
              <a:rPr lang="sv-SE" dirty="0" smtClean="0"/>
              <a:t>;        // </a:t>
            </a:r>
            <a:r>
              <a:rPr lang="sv-SE" dirty="0" err="1" smtClean="0"/>
              <a:t>buffer</a:t>
            </a:r>
            <a:r>
              <a:rPr lang="sv-SE" dirty="0" smtClean="0"/>
              <a:t> full</a:t>
            </a:r>
          </a:p>
          <a:p>
            <a:pPr marL="0" indent="0">
              <a:buNone/>
            </a:pPr>
            <a:r>
              <a:rPr lang="sv-SE" dirty="0" smtClean="0"/>
              <a:t>        output[`BUF_WIDTH :0] </a:t>
            </a:r>
            <a:r>
              <a:rPr lang="sv-SE" dirty="0" err="1" smtClean="0"/>
              <a:t>fifo_counter</a:t>
            </a:r>
            <a:r>
              <a:rPr lang="sv-SE" dirty="0" smtClean="0"/>
              <a:t>; // </a:t>
            </a:r>
            <a:r>
              <a:rPr lang="sv-SE" dirty="0" err="1" smtClean="0"/>
              <a:t>number</a:t>
            </a:r>
            <a:r>
              <a:rPr lang="sv-SE" dirty="0" smtClean="0"/>
              <a:t> </a:t>
            </a:r>
            <a:r>
              <a:rPr lang="sv-SE" dirty="0" err="1" smtClean="0"/>
              <a:t>of</a:t>
            </a:r>
            <a:r>
              <a:rPr lang="sv-SE" dirty="0" smtClean="0"/>
              <a:t> data </a:t>
            </a:r>
            <a:r>
              <a:rPr lang="sv-SE" dirty="0" err="1" smtClean="0"/>
              <a:t>pushed</a:t>
            </a:r>
            <a:r>
              <a:rPr lang="sv-SE" dirty="0" smtClean="0"/>
              <a:t> in to </a:t>
            </a:r>
            <a:r>
              <a:rPr lang="sv-SE" dirty="0" err="1" smtClean="0"/>
              <a:t>buffer</a:t>
            </a:r>
            <a:r>
              <a:rPr lang="sv-SE" dirty="0" smtClean="0"/>
              <a:t> </a:t>
            </a:r>
            <a:endParaRPr lang="sv-SE" dirty="0"/>
          </a:p>
        </p:txBody>
      </p:sp>
    </p:spTree>
    <p:extLst>
      <p:ext uri="{BB962C8B-B14F-4D97-AF65-F5344CB8AC3E}">
        <p14:creationId xmlns:p14="http://schemas.microsoft.com/office/powerpoint/2010/main" val="36391411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529386" y="288577"/>
            <a:ext cx="4804613" cy="3176518"/>
            <a:chOff x="3497176" y="930261"/>
            <a:chExt cx="4804613" cy="3176518"/>
          </a:xfrm>
        </p:grpSpPr>
        <p:sp>
          <p:nvSpPr>
            <p:cNvPr id="4" name="Rectangle 3"/>
            <p:cNvSpPr/>
            <p:nvPr/>
          </p:nvSpPr>
          <p:spPr>
            <a:xfrm>
              <a:off x="4195011" y="1002632"/>
              <a:ext cx="3384884" cy="3104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TextBox 4"/>
            <p:cNvSpPr txBox="1"/>
            <p:nvPr/>
          </p:nvSpPr>
          <p:spPr>
            <a:xfrm>
              <a:off x="5538537" y="930261"/>
              <a:ext cx="974558" cy="523220"/>
            </a:xfrm>
            <a:prstGeom prst="rect">
              <a:avLst/>
            </a:prstGeom>
            <a:noFill/>
          </p:spPr>
          <p:txBody>
            <a:bodyPr wrap="square" rtlCol="0">
              <a:spAutoFit/>
            </a:bodyPr>
            <a:lstStyle/>
            <a:p>
              <a:r>
                <a:rPr lang="sv-SE" sz="2800" b="1" u="sng" dirty="0" smtClean="0"/>
                <a:t>FIFO </a:t>
              </a:r>
              <a:endParaRPr lang="sv-SE" sz="2800" b="1" u="sng" dirty="0"/>
            </a:p>
          </p:txBody>
        </p:sp>
        <p:sp>
          <p:nvSpPr>
            <p:cNvPr id="6" name="TextBox 5"/>
            <p:cNvSpPr txBox="1"/>
            <p:nvPr/>
          </p:nvSpPr>
          <p:spPr>
            <a:xfrm>
              <a:off x="4195011" y="1628273"/>
              <a:ext cx="842211" cy="369332"/>
            </a:xfrm>
            <a:prstGeom prst="rect">
              <a:avLst/>
            </a:prstGeom>
            <a:noFill/>
          </p:spPr>
          <p:txBody>
            <a:bodyPr wrap="square" rtlCol="0">
              <a:spAutoFit/>
            </a:bodyPr>
            <a:lstStyle/>
            <a:p>
              <a:r>
                <a:rPr lang="sv-SE" dirty="0" err="1" smtClean="0"/>
                <a:t>rst</a:t>
              </a:r>
              <a:endParaRPr lang="sv-SE" dirty="0"/>
            </a:p>
          </p:txBody>
        </p:sp>
        <p:sp>
          <p:nvSpPr>
            <p:cNvPr id="7" name="TextBox 6"/>
            <p:cNvSpPr txBox="1"/>
            <p:nvPr/>
          </p:nvSpPr>
          <p:spPr>
            <a:xfrm>
              <a:off x="4195011" y="1997605"/>
              <a:ext cx="842211" cy="369332"/>
            </a:xfrm>
            <a:prstGeom prst="rect">
              <a:avLst/>
            </a:prstGeom>
            <a:noFill/>
          </p:spPr>
          <p:txBody>
            <a:bodyPr wrap="square" rtlCol="0">
              <a:spAutoFit/>
            </a:bodyPr>
            <a:lstStyle/>
            <a:p>
              <a:r>
                <a:rPr lang="sv-SE" dirty="0" err="1" smtClean="0"/>
                <a:t>clk</a:t>
              </a:r>
              <a:endParaRPr lang="sv-SE" dirty="0"/>
            </a:p>
          </p:txBody>
        </p:sp>
        <p:sp>
          <p:nvSpPr>
            <p:cNvPr id="8" name="TextBox 7"/>
            <p:cNvSpPr txBox="1"/>
            <p:nvPr/>
          </p:nvSpPr>
          <p:spPr>
            <a:xfrm>
              <a:off x="4195011" y="2366937"/>
              <a:ext cx="842211" cy="369332"/>
            </a:xfrm>
            <a:prstGeom prst="rect">
              <a:avLst/>
            </a:prstGeom>
            <a:noFill/>
          </p:spPr>
          <p:txBody>
            <a:bodyPr wrap="square" rtlCol="0">
              <a:spAutoFit/>
            </a:bodyPr>
            <a:lstStyle/>
            <a:p>
              <a:r>
                <a:rPr lang="sv-SE" dirty="0" err="1" smtClean="0"/>
                <a:t>wr_en</a:t>
              </a:r>
              <a:endParaRPr lang="sv-SE" dirty="0"/>
            </a:p>
          </p:txBody>
        </p:sp>
        <p:sp>
          <p:nvSpPr>
            <p:cNvPr id="9" name="TextBox 8"/>
            <p:cNvSpPr txBox="1"/>
            <p:nvPr/>
          </p:nvSpPr>
          <p:spPr>
            <a:xfrm>
              <a:off x="4195010" y="2736269"/>
              <a:ext cx="842211" cy="369332"/>
            </a:xfrm>
            <a:prstGeom prst="rect">
              <a:avLst/>
            </a:prstGeom>
            <a:noFill/>
          </p:spPr>
          <p:txBody>
            <a:bodyPr wrap="square" rtlCol="0">
              <a:spAutoFit/>
            </a:bodyPr>
            <a:lstStyle/>
            <a:p>
              <a:r>
                <a:rPr lang="sv-SE" dirty="0" err="1" smtClean="0"/>
                <a:t>rd_en</a:t>
              </a:r>
              <a:endParaRPr lang="sv-SE" dirty="0"/>
            </a:p>
          </p:txBody>
        </p:sp>
        <p:sp>
          <p:nvSpPr>
            <p:cNvPr id="10" name="TextBox 9"/>
            <p:cNvSpPr txBox="1"/>
            <p:nvPr/>
          </p:nvSpPr>
          <p:spPr>
            <a:xfrm>
              <a:off x="4195010" y="3105601"/>
              <a:ext cx="1475874" cy="369332"/>
            </a:xfrm>
            <a:prstGeom prst="rect">
              <a:avLst/>
            </a:prstGeom>
            <a:noFill/>
          </p:spPr>
          <p:txBody>
            <a:bodyPr wrap="square" rtlCol="0">
              <a:spAutoFit/>
            </a:bodyPr>
            <a:lstStyle/>
            <a:p>
              <a:r>
                <a:rPr lang="sv-SE" dirty="0" smtClean="0"/>
                <a:t>[63:0] </a:t>
              </a:r>
              <a:r>
                <a:rPr lang="sv-SE" dirty="0" err="1" smtClean="0"/>
                <a:t>buf_in</a:t>
              </a:r>
              <a:endParaRPr lang="sv-SE" dirty="0"/>
            </a:p>
          </p:txBody>
        </p:sp>
        <p:sp>
          <p:nvSpPr>
            <p:cNvPr id="11" name="TextBox 10"/>
            <p:cNvSpPr txBox="1"/>
            <p:nvPr/>
          </p:nvSpPr>
          <p:spPr>
            <a:xfrm>
              <a:off x="5995737" y="3115439"/>
              <a:ext cx="1564106" cy="369332"/>
            </a:xfrm>
            <a:prstGeom prst="rect">
              <a:avLst/>
            </a:prstGeom>
            <a:noFill/>
          </p:spPr>
          <p:txBody>
            <a:bodyPr wrap="square" rtlCol="0">
              <a:spAutoFit/>
            </a:bodyPr>
            <a:lstStyle/>
            <a:p>
              <a:r>
                <a:rPr lang="sv-SE" dirty="0" smtClean="0"/>
                <a:t>[63:0] </a:t>
              </a:r>
              <a:r>
                <a:rPr lang="sv-SE" dirty="0" err="1" smtClean="0"/>
                <a:t>buf_out</a:t>
              </a:r>
              <a:endParaRPr lang="sv-SE" dirty="0" smtClean="0"/>
            </a:p>
          </p:txBody>
        </p:sp>
        <p:sp>
          <p:nvSpPr>
            <p:cNvPr id="12" name="TextBox 11"/>
            <p:cNvSpPr txBox="1"/>
            <p:nvPr/>
          </p:nvSpPr>
          <p:spPr>
            <a:xfrm>
              <a:off x="6308558" y="1628273"/>
              <a:ext cx="1564106" cy="369332"/>
            </a:xfrm>
            <a:prstGeom prst="rect">
              <a:avLst/>
            </a:prstGeom>
            <a:noFill/>
          </p:spPr>
          <p:txBody>
            <a:bodyPr wrap="square" rtlCol="0">
              <a:spAutoFit/>
            </a:bodyPr>
            <a:lstStyle/>
            <a:p>
              <a:r>
                <a:rPr lang="sv-SE" dirty="0" err="1"/>
                <a:t>b</a:t>
              </a:r>
              <a:r>
                <a:rPr lang="sv-SE" dirty="0" err="1" smtClean="0"/>
                <a:t>uf_empty</a:t>
              </a:r>
              <a:endParaRPr lang="sv-SE" dirty="0"/>
            </a:p>
          </p:txBody>
        </p:sp>
        <p:sp>
          <p:nvSpPr>
            <p:cNvPr id="13" name="TextBox 12"/>
            <p:cNvSpPr txBox="1"/>
            <p:nvPr/>
          </p:nvSpPr>
          <p:spPr>
            <a:xfrm>
              <a:off x="6591300" y="1997605"/>
              <a:ext cx="998621" cy="369332"/>
            </a:xfrm>
            <a:prstGeom prst="rect">
              <a:avLst/>
            </a:prstGeom>
            <a:noFill/>
          </p:spPr>
          <p:txBody>
            <a:bodyPr wrap="square" rtlCol="0">
              <a:spAutoFit/>
            </a:bodyPr>
            <a:lstStyle/>
            <a:p>
              <a:r>
                <a:rPr lang="sv-SE" dirty="0" err="1" smtClean="0"/>
                <a:t>buf_full</a:t>
              </a:r>
              <a:endParaRPr lang="sv-SE" dirty="0"/>
            </a:p>
          </p:txBody>
        </p:sp>
        <p:sp>
          <p:nvSpPr>
            <p:cNvPr id="14" name="TextBox 13"/>
            <p:cNvSpPr txBox="1"/>
            <p:nvPr/>
          </p:nvSpPr>
          <p:spPr>
            <a:xfrm>
              <a:off x="5743075" y="2413103"/>
              <a:ext cx="1796716" cy="646331"/>
            </a:xfrm>
            <a:prstGeom prst="rect">
              <a:avLst/>
            </a:prstGeom>
            <a:noFill/>
          </p:spPr>
          <p:txBody>
            <a:bodyPr wrap="square" rtlCol="0">
              <a:spAutoFit/>
            </a:bodyPr>
            <a:lstStyle/>
            <a:p>
              <a:r>
                <a:rPr lang="sv-SE" dirty="0" smtClean="0"/>
                <a:t>[`BUF_WIDTH :0] </a:t>
              </a:r>
              <a:r>
                <a:rPr lang="sv-SE" dirty="0" err="1" smtClean="0"/>
                <a:t>fifo_counter</a:t>
              </a:r>
              <a:endParaRPr lang="sv-SE" dirty="0"/>
            </a:p>
          </p:txBody>
        </p:sp>
        <p:cxnSp>
          <p:nvCxnSpPr>
            <p:cNvPr id="18" name="Straight Arrow Connector 17"/>
            <p:cNvCxnSpPr/>
            <p:nvPr/>
          </p:nvCxnSpPr>
          <p:spPr>
            <a:xfrm>
              <a:off x="3497179" y="1812939"/>
              <a:ext cx="6416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497177" y="2551603"/>
              <a:ext cx="6416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497178" y="2929137"/>
              <a:ext cx="6416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497177" y="3300105"/>
              <a:ext cx="6416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497176" y="2198494"/>
              <a:ext cx="6416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660106" y="1837183"/>
              <a:ext cx="6416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660103" y="2736269"/>
              <a:ext cx="6416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660104" y="3324349"/>
              <a:ext cx="6416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660103" y="2222738"/>
              <a:ext cx="6416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6412831" y="829440"/>
            <a:ext cx="3669630" cy="2031325"/>
          </a:xfrm>
          <a:prstGeom prst="rect">
            <a:avLst/>
          </a:prstGeom>
          <a:noFill/>
        </p:spPr>
        <p:txBody>
          <a:bodyPr wrap="square" rtlCol="0">
            <a:spAutoFit/>
          </a:bodyPr>
          <a:lstStyle/>
          <a:p>
            <a:r>
              <a:rPr lang="sv-SE" dirty="0" err="1" smtClean="0"/>
              <a:t>This</a:t>
            </a:r>
            <a:r>
              <a:rPr lang="sv-SE" dirty="0" smtClean="0"/>
              <a:t> is </a:t>
            </a:r>
            <a:r>
              <a:rPr lang="sv-SE" dirty="0" err="1" smtClean="0"/>
              <a:t>visible</a:t>
            </a:r>
            <a:r>
              <a:rPr lang="sv-SE" dirty="0" smtClean="0"/>
              <a:t> </a:t>
            </a:r>
            <a:r>
              <a:rPr lang="sv-SE" dirty="0" err="1" smtClean="0"/>
              <a:t>if</a:t>
            </a:r>
            <a:r>
              <a:rPr lang="sv-SE" dirty="0" smtClean="0"/>
              <a:t> </a:t>
            </a:r>
            <a:r>
              <a:rPr lang="sv-SE" dirty="0" err="1" smtClean="0"/>
              <a:t>you</a:t>
            </a:r>
            <a:r>
              <a:rPr lang="sv-SE" dirty="0" smtClean="0"/>
              <a:t> look at the </a:t>
            </a:r>
            <a:r>
              <a:rPr lang="sv-SE" dirty="0" err="1" smtClean="0"/>
              <a:t>code</a:t>
            </a:r>
            <a:r>
              <a:rPr lang="sv-SE" dirty="0" smtClean="0"/>
              <a:t>, </a:t>
            </a:r>
            <a:r>
              <a:rPr lang="sv-SE" dirty="0" err="1" smtClean="0"/>
              <a:t>but</a:t>
            </a:r>
            <a:r>
              <a:rPr lang="sv-SE" dirty="0" smtClean="0"/>
              <a:t> it is </a:t>
            </a:r>
            <a:r>
              <a:rPr lang="sv-SE" dirty="0" err="1" smtClean="0"/>
              <a:t>always</a:t>
            </a:r>
            <a:r>
              <a:rPr lang="sv-SE" dirty="0" smtClean="0"/>
              <a:t> </a:t>
            </a:r>
            <a:r>
              <a:rPr lang="sv-SE" dirty="0" err="1" smtClean="0"/>
              <a:t>nice</a:t>
            </a:r>
            <a:r>
              <a:rPr lang="sv-SE" dirty="0" smtClean="0"/>
              <a:t> to </a:t>
            </a:r>
            <a:r>
              <a:rPr lang="sv-SE" dirty="0" err="1" smtClean="0"/>
              <a:t>have</a:t>
            </a:r>
            <a:r>
              <a:rPr lang="sv-SE" dirty="0" smtClean="0"/>
              <a:t> a </a:t>
            </a:r>
            <a:r>
              <a:rPr lang="sv-SE" dirty="0" err="1" smtClean="0"/>
              <a:t>visual</a:t>
            </a:r>
            <a:r>
              <a:rPr lang="sv-SE" dirty="0" smtClean="0"/>
              <a:t>. FIFO is the </a:t>
            </a:r>
            <a:r>
              <a:rPr lang="sv-SE" dirty="0" err="1" smtClean="0"/>
              <a:t>First</a:t>
            </a:r>
            <a:r>
              <a:rPr lang="sv-SE" dirty="0" smtClean="0"/>
              <a:t> In </a:t>
            </a:r>
            <a:r>
              <a:rPr lang="sv-SE" dirty="0" err="1" smtClean="0"/>
              <a:t>First</a:t>
            </a:r>
            <a:r>
              <a:rPr lang="sv-SE" dirty="0" smtClean="0"/>
              <a:t> </a:t>
            </a:r>
            <a:r>
              <a:rPr lang="sv-SE" dirty="0" err="1" smtClean="0"/>
              <a:t>Out</a:t>
            </a:r>
            <a:r>
              <a:rPr lang="sv-SE" dirty="0"/>
              <a:t> </a:t>
            </a:r>
            <a:r>
              <a:rPr lang="sv-SE" dirty="0" err="1" smtClean="0"/>
              <a:t>memory</a:t>
            </a:r>
            <a:r>
              <a:rPr lang="sv-SE" dirty="0" smtClean="0"/>
              <a:t> </a:t>
            </a:r>
            <a:r>
              <a:rPr lang="sv-SE" dirty="0" err="1" smtClean="0"/>
              <a:t>storage</a:t>
            </a:r>
            <a:r>
              <a:rPr lang="sv-SE" dirty="0" smtClean="0"/>
              <a:t>, so </a:t>
            </a:r>
            <a:r>
              <a:rPr lang="sv-SE" dirty="0" err="1" smtClean="0"/>
              <a:t>that</a:t>
            </a:r>
            <a:r>
              <a:rPr lang="sv-SE" dirty="0" smtClean="0"/>
              <a:t> the </a:t>
            </a:r>
            <a:r>
              <a:rPr lang="sv-SE" dirty="0" err="1" smtClean="0"/>
              <a:t>first</a:t>
            </a:r>
            <a:r>
              <a:rPr lang="sv-SE" dirty="0" smtClean="0"/>
              <a:t> data </a:t>
            </a:r>
            <a:r>
              <a:rPr lang="sv-SE" dirty="0" err="1" smtClean="0"/>
              <a:t>that</a:t>
            </a:r>
            <a:r>
              <a:rPr lang="sv-SE" dirty="0" smtClean="0"/>
              <a:t> is </a:t>
            </a:r>
            <a:r>
              <a:rPr lang="sv-SE" dirty="0" err="1" smtClean="0"/>
              <a:t>pushed</a:t>
            </a:r>
            <a:r>
              <a:rPr lang="sv-SE" dirty="0" smtClean="0"/>
              <a:t> in is the </a:t>
            </a:r>
            <a:r>
              <a:rPr lang="sv-SE" dirty="0" err="1" smtClean="0"/>
              <a:t>first</a:t>
            </a:r>
            <a:r>
              <a:rPr lang="sv-SE" dirty="0" smtClean="0"/>
              <a:t> to come </a:t>
            </a:r>
            <a:r>
              <a:rPr lang="sv-SE" dirty="0" err="1" smtClean="0"/>
              <a:t>out</a:t>
            </a:r>
            <a:r>
              <a:rPr lang="sv-SE" dirty="0" smtClean="0"/>
              <a:t>. </a:t>
            </a:r>
            <a:r>
              <a:rPr lang="sv-SE" dirty="0" err="1" smtClean="0"/>
              <a:t>This</a:t>
            </a:r>
            <a:r>
              <a:rPr lang="sv-SE" dirty="0" smtClean="0"/>
              <a:t> is a </a:t>
            </a:r>
            <a:r>
              <a:rPr lang="sv-SE" dirty="0" err="1" smtClean="0"/>
              <a:t>very</a:t>
            </a:r>
            <a:r>
              <a:rPr lang="sv-SE" dirty="0" smtClean="0"/>
              <a:t> </a:t>
            </a:r>
            <a:r>
              <a:rPr lang="sv-SE" dirty="0" err="1" smtClean="0"/>
              <a:t>useful</a:t>
            </a:r>
            <a:r>
              <a:rPr lang="sv-SE" dirty="0" smtClean="0"/>
              <a:t> feature for </a:t>
            </a:r>
            <a:r>
              <a:rPr lang="sv-SE" dirty="0" err="1" smtClean="0"/>
              <a:t>storing</a:t>
            </a:r>
            <a:r>
              <a:rPr lang="sv-SE" dirty="0" smtClean="0"/>
              <a:t> data </a:t>
            </a:r>
            <a:r>
              <a:rPr lang="sv-SE" dirty="0" err="1" smtClean="0"/>
              <a:t>streams</a:t>
            </a:r>
            <a:r>
              <a:rPr lang="sv-SE" dirty="0" smtClean="0"/>
              <a:t>. </a:t>
            </a:r>
            <a:endParaRPr lang="sv-SE" dirty="0"/>
          </a:p>
        </p:txBody>
      </p:sp>
      <p:graphicFrame>
        <p:nvGraphicFramePr>
          <p:cNvPr id="33" name="Table 32"/>
          <p:cNvGraphicFramePr>
            <a:graphicFrameLocks noGrp="1"/>
          </p:cNvGraphicFramePr>
          <p:nvPr>
            <p:extLst>
              <p:ext uri="{D42A27DB-BD31-4B8C-83A1-F6EECF244321}">
                <p14:modId xmlns:p14="http://schemas.microsoft.com/office/powerpoint/2010/main" val="944576156"/>
              </p:ext>
            </p:extLst>
          </p:nvPr>
        </p:nvGraphicFramePr>
        <p:xfrm>
          <a:off x="1590175" y="4252201"/>
          <a:ext cx="2219825" cy="383968"/>
        </p:xfrm>
        <a:graphic>
          <a:graphicData uri="http://schemas.openxmlformats.org/drawingml/2006/table">
            <a:tbl>
              <a:tblPr firstRow="1" bandRow="1">
                <a:tableStyleId>{93296810-A885-4BE3-A3E7-6D5BEEA58F35}</a:tableStyleId>
              </a:tblPr>
              <a:tblGrid>
                <a:gridCol w="443965"/>
                <a:gridCol w="443965"/>
                <a:gridCol w="443965"/>
                <a:gridCol w="443965"/>
                <a:gridCol w="443965"/>
              </a:tblGrid>
              <a:tr h="383968">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38" name="Straight Arrow Connector 37"/>
          <p:cNvCxnSpPr/>
          <p:nvPr/>
        </p:nvCxnSpPr>
        <p:spPr>
          <a:xfrm flipV="1">
            <a:off x="766004" y="4461266"/>
            <a:ext cx="810130" cy="80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50385" y="3792179"/>
            <a:ext cx="1060788" cy="369332"/>
          </a:xfrm>
          <a:prstGeom prst="rect">
            <a:avLst/>
          </a:prstGeom>
          <a:noFill/>
        </p:spPr>
        <p:txBody>
          <a:bodyPr wrap="square" rtlCol="0">
            <a:spAutoFit/>
          </a:bodyPr>
          <a:lstStyle/>
          <a:p>
            <a:r>
              <a:rPr lang="sv-SE" dirty="0" err="1" smtClean="0">
                <a:solidFill>
                  <a:srgbClr val="7030A0"/>
                </a:solidFill>
              </a:rPr>
              <a:t>wr_en</a:t>
            </a:r>
            <a:r>
              <a:rPr lang="sv-SE" dirty="0" smtClean="0">
                <a:solidFill>
                  <a:srgbClr val="7030A0"/>
                </a:solidFill>
              </a:rPr>
              <a:t> =1</a:t>
            </a:r>
            <a:endParaRPr lang="sv-SE" dirty="0">
              <a:solidFill>
                <a:srgbClr val="7030A0"/>
              </a:solidFill>
            </a:endParaRPr>
          </a:p>
        </p:txBody>
      </p:sp>
      <p:sp>
        <p:nvSpPr>
          <p:cNvPr id="40" name="TextBox 39"/>
          <p:cNvSpPr txBox="1"/>
          <p:nvPr/>
        </p:nvSpPr>
        <p:spPr>
          <a:xfrm>
            <a:off x="96253" y="4161511"/>
            <a:ext cx="1600191" cy="307777"/>
          </a:xfrm>
          <a:prstGeom prst="rect">
            <a:avLst/>
          </a:prstGeom>
          <a:noFill/>
        </p:spPr>
        <p:txBody>
          <a:bodyPr wrap="square" rtlCol="0">
            <a:spAutoFit/>
          </a:bodyPr>
          <a:lstStyle/>
          <a:p>
            <a:r>
              <a:rPr lang="sv-SE" sz="1400" dirty="0" err="1" smtClean="0">
                <a:solidFill>
                  <a:schemeClr val="accent1">
                    <a:lumMod val="75000"/>
                  </a:schemeClr>
                </a:solidFill>
              </a:rPr>
              <a:t>buf_in</a:t>
            </a:r>
            <a:r>
              <a:rPr lang="sv-SE" sz="1400" dirty="0" smtClean="0">
                <a:solidFill>
                  <a:schemeClr val="accent1">
                    <a:lumMod val="75000"/>
                  </a:schemeClr>
                </a:solidFill>
              </a:rPr>
              <a:t> = 25</a:t>
            </a:r>
            <a:endParaRPr lang="sv-SE" sz="1400" dirty="0">
              <a:solidFill>
                <a:schemeClr val="accent1">
                  <a:lumMod val="75000"/>
                </a:schemeClr>
              </a:solidFill>
            </a:endParaRPr>
          </a:p>
        </p:txBody>
      </p:sp>
      <p:graphicFrame>
        <p:nvGraphicFramePr>
          <p:cNvPr id="43" name="Table 42"/>
          <p:cNvGraphicFramePr>
            <a:graphicFrameLocks noGrp="1"/>
          </p:cNvGraphicFramePr>
          <p:nvPr>
            <p:extLst>
              <p:ext uri="{D42A27DB-BD31-4B8C-83A1-F6EECF244321}">
                <p14:modId xmlns:p14="http://schemas.microsoft.com/office/powerpoint/2010/main" val="1486209537"/>
              </p:ext>
            </p:extLst>
          </p:nvPr>
        </p:nvGraphicFramePr>
        <p:xfrm>
          <a:off x="5197638" y="4244624"/>
          <a:ext cx="2249920" cy="393391"/>
        </p:xfrm>
        <a:graphic>
          <a:graphicData uri="http://schemas.openxmlformats.org/drawingml/2006/table">
            <a:tbl>
              <a:tblPr firstRow="1" bandRow="1">
                <a:tableStyleId>{93296810-A885-4BE3-A3E7-6D5BEEA58F35}</a:tableStyleId>
              </a:tblPr>
              <a:tblGrid>
                <a:gridCol w="449984"/>
                <a:gridCol w="449984"/>
                <a:gridCol w="449984"/>
                <a:gridCol w="449984"/>
                <a:gridCol w="449984"/>
              </a:tblGrid>
              <a:tr h="393391">
                <a:tc>
                  <a:txBody>
                    <a:bodyPr/>
                    <a:lstStyle/>
                    <a:p>
                      <a:pPr algn="ctr"/>
                      <a:r>
                        <a:rPr lang="sv-SE" dirty="0" smtClean="0"/>
                        <a:t>25</a:t>
                      </a: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44" name="Straight Arrow Connector 43"/>
          <p:cNvCxnSpPr/>
          <p:nvPr/>
        </p:nvCxnSpPr>
        <p:spPr>
          <a:xfrm>
            <a:off x="4448661" y="4469288"/>
            <a:ext cx="6637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051646" y="3759135"/>
            <a:ext cx="1060788" cy="369332"/>
          </a:xfrm>
          <a:prstGeom prst="rect">
            <a:avLst/>
          </a:prstGeom>
          <a:noFill/>
        </p:spPr>
        <p:txBody>
          <a:bodyPr wrap="square" rtlCol="0">
            <a:spAutoFit/>
          </a:bodyPr>
          <a:lstStyle/>
          <a:p>
            <a:r>
              <a:rPr lang="sv-SE" dirty="0" err="1" smtClean="0">
                <a:solidFill>
                  <a:srgbClr val="7030A0"/>
                </a:solidFill>
              </a:rPr>
              <a:t>wr_en</a:t>
            </a:r>
            <a:r>
              <a:rPr lang="sv-SE" dirty="0" smtClean="0">
                <a:solidFill>
                  <a:srgbClr val="7030A0"/>
                </a:solidFill>
              </a:rPr>
              <a:t> =1</a:t>
            </a:r>
            <a:endParaRPr lang="sv-SE" dirty="0">
              <a:solidFill>
                <a:srgbClr val="7030A0"/>
              </a:solidFill>
            </a:endParaRPr>
          </a:p>
        </p:txBody>
      </p:sp>
      <p:sp>
        <p:nvSpPr>
          <p:cNvPr id="49" name="TextBox 48"/>
          <p:cNvSpPr txBox="1"/>
          <p:nvPr/>
        </p:nvSpPr>
        <p:spPr>
          <a:xfrm>
            <a:off x="4031567" y="4090736"/>
            <a:ext cx="1080867" cy="307777"/>
          </a:xfrm>
          <a:prstGeom prst="rect">
            <a:avLst/>
          </a:prstGeom>
          <a:noFill/>
        </p:spPr>
        <p:txBody>
          <a:bodyPr wrap="square" rtlCol="0">
            <a:spAutoFit/>
          </a:bodyPr>
          <a:lstStyle/>
          <a:p>
            <a:r>
              <a:rPr lang="sv-SE" sz="1400" dirty="0" err="1" smtClean="0">
                <a:solidFill>
                  <a:schemeClr val="accent1">
                    <a:lumMod val="75000"/>
                  </a:schemeClr>
                </a:solidFill>
              </a:rPr>
              <a:t>buf_in</a:t>
            </a:r>
            <a:r>
              <a:rPr lang="sv-SE" sz="1400" dirty="0" smtClean="0">
                <a:solidFill>
                  <a:schemeClr val="accent1">
                    <a:lumMod val="75000"/>
                  </a:schemeClr>
                </a:solidFill>
              </a:rPr>
              <a:t> = 5</a:t>
            </a:r>
            <a:endParaRPr lang="sv-SE" sz="1400" dirty="0">
              <a:solidFill>
                <a:schemeClr val="accent1">
                  <a:lumMod val="75000"/>
                </a:schemeClr>
              </a:solidFill>
            </a:endParaRPr>
          </a:p>
        </p:txBody>
      </p:sp>
      <p:sp>
        <p:nvSpPr>
          <p:cNvPr id="50" name="TextBox 49"/>
          <p:cNvSpPr txBox="1"/>
          <p:nvPr/>
        </p:nvSpPr>
        <p:spPr>
          <a:xfrm>
            <a:off x="8095246" y="4090735"/>
            <a:ext cx="1600191" cy="307777"/>
          </a:xfrm>
          <a:prstGeom prst="rect">
            <a:avLst/>
          </a:prstGeom>
          <a:noFill/>
        </p:spPr>
        <p:txBody>
          <a:bodyPr wrap="square" rtlCol="0">
            <a:spAutoFit/>
          </a:bodyPr>
          <a:lstStyle/>
          <a:p>
            <a:r>
              <a:rPr lang="sv-SE" sz="1400" dirty="0" err="1" smtClean="0">
                <a:solidFill>
                  <a:schemeClr val="accent1">
                    <a:lumMod val="75000"/>
                  </a:schemeClr>
                </a:solidFill>
              </a:rPr>
              <a:t>buf_in</a:t>
            </a:r>
            <a:r>
              <a:rPr lang="sv-SE" sz="1400" dirty="0" smtClean="0">
                <a:solidFill>
                  <a:schemeClr val="accent1">
                    <a:lumMod val="75000"/>
                  </a:schemeClr>
                </a:solidFill>
              </a:rPr>
              <a:t> = 10</a:t>
            </a:r>
            <a:endParaRPr lang="sv-SE" sz="1400" dirty="0">
              <a:solidFill>
                <a:schemeClr val="accent1">
                  <a:lumMod val="75000"/>
                </a:schemeClr>
              </a:solidFill>
            </a:endParaRPr>
          </a:p>
        </p:txBody>
      </p:sp>
      <p:graphicFrame>
        <p:nvGraphicFramePr>
          <p:cNvPr id="51" name="Table 50"/>
          <p:cNvGraphicFramePr>
            <a:graphicFrameLocks noGrp="1"/>
          </p:cNvGraphicFramePr>
          <p:nvPr>
            <p:extLst>
              <p:ext uri="{D42A27DB-BD31-4B8C-83A1-F6EECF244321}">
                <p14:modId xmlns:p14="http://schemas.microsoft.com/office/powerpoint/2010/main" val="2988770652"/>
              </p:ext>
            </p:extLst>
          </p:nvPr>
        </p:nvGraphicFramePr>
        <p:xfrm>
          <a:off x="9226891" y="4201817"/>
          <a:ext cx="2098835" cy="393391"/>
        </p:xfrm>
        <a:graphic>
          <a:graphicData uri="http://schemas.openxmlformats.org/drawingml/2006/table">
            <a:tbl>
              <a:tblPr firstRow="1" bandRow="1">
                <a:tableStyleId>{93296810-A885-4BE3-A3E7-6D5BEEA58F35}</a:tableStyleId>
              </a:tblPr>
              <a:tblGrid>
                <a:gridCol w="419767"/>
                <a:gridCol w="419767"/>
                <a:gridCol w="419767"/>
                <a:gridCol w="419767"/>
                <a:gridCol w="419767"/>
              </a:tblGrid>
              <a:tr h="393391">
                <a:tc>
                  <a:txBody>
                    <a:bodyPr/>
                    <a:lstStyle/>
                    <a:p>
                      <a:pPr algn="ctr"/>
                      <a:r>
                        <a:rPr lang="sv-SE" dirty="0" smtClean="0"/>
                        <a:t>5</a:t>
                      </a: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sv-SE" dirty="0" smtClean="0"/>
                        <a:t>25</a:t>
                      </a: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52" name="Straight Arrow Connector 51"/>
          <p:cNvCxnSpPr/>
          <p:nvPr/>
        </p:nvCxnSpPr>
        <p:spPr>
          <a:xfrm>
            <a:off x="8491265" y="4408095"/>
            <a:ext cx="6637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094250" y="3721403"/>
            <a:ext cx="1060788" cy="369332"/>
          </a:xfrm>
          <a:prstGeom prst="rect">
            <a:avLst/>
          </a:prstGeom>
          <a:noFill/>
        </p:spPr>
        <p:txBody>
          <a:bodyPr wrap="square" rtlCol="0">
            <a:spAutoFit/>
          </a:bodyPr>
          <a:lstStyle/>
          <a:p>
            <a:r>
              <a:rPr lang="sv-SE" dirty="0" err="1" smtClean="0">
                <a:solidFill>
                  <a:srgbClr val="7030A0"/>
                </a:solidFill>
              </a:rPr>
              <a:t>wr_en</a:t>
            </a:r>
            <a:r>
              <a:rPr lang="sv-SE" dirty="0" smtClean="0">
                <a:solidFill>
                  <a:srgbClr val="7030A0"/>
                </a:solidFill>
              </a:rPr>
              <a:t> =1</a:t>
            </a:r>
            <a:endParaRPr lang="sv-SE" dirty="0">
              <a:solidFill>
                <a:srgbClr val="7030A0"/>
              </a:solidFill>
            </a:endParaRPr>
          </a:p>
        </p:txBody>
      </p:sp>
      <p:graphicFrame>
        <p:nvGraphicFramePr>
          <p:cNvPr id="54" name="Table 53"/>
          <p:cNvGraphicFramePr>
            <a:graphicFrameLocks noGrp="1"/>
          </p:cNvGraphicFramePr>
          <p:nvPr>
            <p:extLst>
              <p:ext uri="{D42A27DB-BD31-4B8C-83A1-F6EECF244321}">
                <p14:modId xmlns:p14="http://schemas.microsoft.com/office/powerpoint/2010/main" val="1820209842"/>
              </p:ext>
            </p:extLst>
          </p:nvPr>
        </p:nvGraphicFramePr>
        <p:xfrm>
          <a:off x="830171" y="5568064"/>
          <a:ext cx="2227855" cy="393391"/>
        </p:xfrm>
        <a:graphic>
          <a:graphicData uri="http://schemas.openxmlformats.org/drawingml/2006/table">
            <a:tbl>
              <a:tblPr firstRow="1" bandRow="1">
                <a:tableStyleId>{93296810-A885-4BE3-A3E7-6D5BEEA58F35}</a:tableStyleId>
              </a:tblPr>
              <a:tblGrid>
                <a:gridCol w="445571"/>
                <a:gridCol w="445571"/>
                <a:gridCol w="445571"/>
                <a:gridCol w="445571"/>
                <a:gridCol w="445571"/>
              </a:tblGrid>
              <a:tr h="393391">
                <a:tc>
                  <a:txBody>
                    <a:bodyPr/>
                    <a:lstStyle/>
                    <a:p>
                      <a:pPr algn="ctr"/>
                      <a:r>
                        <a:rPr lang="sv-SE" dirty="0" smtClean="0"/>
                        <a:t>10</a:t>
                      </a: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sv-SE" dirty="0" smtClean="0"/>
                        <a:t>5</a:t>
                      </a: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sv-SE" dirty="0" smtClean="0"/>
                        <a:t>25</a:t>
                      </a: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55" name="Straight Arrow Connector 54"/>
          <p:cNvCxnSpPr/>
          <p:nvPr/>
        </p:nvCxnSpPr>
        <p:spPr>
          <a:xfrm>
            <a:off x="3140240" y="5771513"/>
            <a:ext cx="669760" cy="36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749212" y="4944573"/>
            <a:ext cx="1060788" cy="369332"/>
          </a:xfrm>
          <a:prstGeom prst="rect">
            <a:avLst/>
          </a:prstGeom>
          <a:noFill/>
        </p:spPr>
        <p:txBody>
          <a:bodyPr wrap="square" rtlCol="0">
            <a:spAutoFit/>
          </a:bodyPr>
          <a:lstStyle/>
          <a:p>
            <a:r>
              <a:rPr lang="sv-SE" dirty="0" err="1" smtClean="0">
                <a:solidFill>
                  <a:srgbClr val="7030A0"/>
                </a:solidFill>
              </a:rPr>
              <a:t>rd_en</a:t>
            </a:r>
            <a:r>
              <a:rPr lang="sv-SE" dirty="0" smtClean="0">
                <a:solidFill>
                  <a:srgbClr val="7030A0"/>
                </a:solidFill>
              </a:rPr>
              <a:t> =1</a:t>
            </a:r>
            <a:endParaRPr lang="sv-SE" dirty="0">
              <a:solidFill>
                <a:srgbClr val="7030A0"/>
              </a:solidFill>
            </a:endParaRPr>
          </a:p>
        </p:txBody>
      </p:sp>
      <p:sp>
        <p:nvSpPr>
          <p:cNvPr id="58" name="TextBox 57"/>
          <p:cNvSpPr txBox="1"/>
          <p:nvPr/>
        </p:nvSpPr>
        <p:spPr>
          <a:xfrm>
            <a:off x="2703094" y="5247391"/>
            <a:ext cx="1600191" cy="307777"/>
          </a:xfrm>
          <a:prstGeom prst="rect">
            <a:avLst/>
          </a:prstGeom>
          <a:noFill/>
        </p:spPr>
        <p:txBody>
          <a:bodyPr wrap="square" rtlCol="0">
            <a:spAutoFit/>
          </a:bodyPr>
          <a:lstStyle/>
          <a:p>
            <a:r>
              <a:rPr lang="sv-SE" sz="1400" dirty="0" err="1" smtClean="0">
                <a:solidFill>
                  <a:schemeClr val="accent1">
                    <a:lumMod val="75000"/>
                  </a:schemeClr>
                </a:solidFill>
              </a:rPr>
              <a:t>buf_out</a:t>
            </a:r>
            <a:r>
              <a:rPr lang="sv-SE" sz="1400" dirty="0" smtClean="0">
                <a:solidFill>
                  <a:schemeClr val="accent1">
                    <a:lumMod val="75000"/>
                  </a:schemeClr>
                </a:solidFill>
              </a:rPr>
              <a:t> = 25</a:t>
            </a:r>
            <a:endParaRPr lang="sv-SE" sz="1400" dirty="0">
              <a:solidFill>
                <a:schemeClr val="accent1">
                  <a:lumMod val="75000"/>
                </a:schemeClr>
              </a:solidFill>
            </a:endParaRPr>
          </a:p>
        </p:txBody>
      </p:sp>
      <p:graphicFrame>
        <p:nvGraphicFramePr>
          <p:cNvPr id="59" name="Table 58"/>
          <p:cNvGraphicFramePr>
            <a:graphicFrameLocks noGrp="1"/>
          </p:cNvGraphicFramePr>
          <p:nvPr>
            <p:extLst>
              <p:ext uri="{D42A27DB-BD31-4B8C-83A1-F6EECF244321}">
                <p14:modId xmlns:p14="http://schemas.microsoft.com/office/powerpoint/2010/main" val="3500499838"/>
              </p:ext>
            </p:extLst>
          </p:nvPr>
        </p:nvGraphicFramePr>
        <p:xfrm>
          <a:off x="4622131" y="5574817"/>
          <a:ext cx="2227855" cy="393391"/>
        </p:xfrm>
        <a:graphic>
          <a:graphicData uri="http://schemas.openxmlformats.org/drawingml/2006/table">
            <a:tbl>
              <a:tblPr firstRow="1" bandRow="1">
                <a:tableStyleId>{93296810-A885-4BE3-A3E7-6D5BEEA58F35}</a:tableStyleId>
              </a:tblPr>
              <a:tblGrid>
                <a:gridCol w="445571"/>
                <a:gridCol w="445571"/>
                <a:gridCol w="445571"/>
                <a:gridCol w="445571"/>
                <a:gridCol w="445571"/>
              </a:tblGrid>
              <a:tr h="393391">
                <a:tc>
                  <a:txBody>
                    <a:bodyPr/>
                    <a:lstStyle/>
                    <a:p>
                      <a:pPr algn="ctr"/>
                      <a:r>
                        <a:rPr lang="sv-SE" dirty="0" smtClean="0"/>
                        <a:t>10</a:t>
                      </a: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sv-SE" dirty="0" smtClean="0"/>
                        <a:t>5</a:t>
                      </a: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60" name="Straight Arrow Connector 59"/>
          <p:cNvCxnSpPr/>
          <p:nvPr/>
        </p:nvCxnSpPr>
        <p:spPr>
          <a:xfrm>
            <a:off x="6910135" y="5771513"/>
            <a:ext cx="669760" cy="36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412831" y="4952918"/>
            <a:ext cx="1060788" cy="369332"/>
          </a:xfrm>
          <a:prstGeom prst="rect">
            <a:avLst/>
          </a:prstGeom>
          <a:noFill/>
        </p:spPr>
        <p:txBody>
          <a:bodyPr wrap="square" rtlCol="0">
            <a:spAutoFit/>
          </a:bodyPr>
          <a:lstStyle/>
          <a:p>
            <a:r>
              <a:rPr lang="sv-SE" dirty="0" err="1" smtClean="0">
                <a:solidFill>
                  <a:srgbClr val="7030A0"/>
                </a:solidFill>
              </a:rPr>
              <a:t>rd_en</a:t>
            </a:r>
            <a:r>
              <a:rPr lang="sv-SE" dirty="0" smtClean="0">
                <a:solidFill>
                  <a:srgbClr val="7030A0"/>
                </a:solidFill>
              </a:rPr>
              <a:t> =1</a:t>
            </a:r>
            <a:endParaRPr lang="sv-SE" dirty="0">
              <a:solidFill>
                <a:srgbClr val="7030A0"/>
              </a:solidFill>
            </a:endParaRPr>
          </a:p>
        </p:txBody>
      </p:sp>
      <p:sp>
        <p:nvSpPr>
          <p:cNvPr id="62" name="TextBox 61"/>
          <p:cNvSpPr txBox="1"/>
          <p:nvPr/>
        </p:nvSpPr>
        <p:spPr>
          <a:xfrm>
            <a:off x="6420828" y="5246301"/>
            <a:ext cx="1600191" cy="307777"/>
          </a:xfrm>
          <a:prstGeom prst="rect">
            <a:avLst/>
          </a:prstGeom>
          <a:noFill/>
        </p:spPr>
        <p:txBody>
          <a:bodyPr wrap="square" rtlCol="0">
            <a:spAutoFit/>
          </a:bodyPr>
          <a:lstStyle/>
          <a:p>
            <a:r>
              <a:rPr lang="sv-SE" sz="1400" dirty="0" err="1" smtClean="0">
                <a:solidFill>
                  <a:schemeClr val="accent1">
                    <a:lumMod val="75000"/>
                  </a:schemeClr>
                </a:solidFill>
              </a:rPr>
              <a:t>buf_out</a:t>
            </a:r>
            <a:r>
              <a:rPr lang="sv-SE" sz="1400" dirty="0" smtClean="0">
                <a:solidFill>
                  <a:schemeClr val="accent1">
                    <a:lumMod val="75000"/>
                  </a:schemeClr>
                </a:solidFill>
              </a:rPr>
              <a:t> = 5</a:t>
            </a:r>
            <a:endParaRPr lang="sv-SE" sz="1400" dirty="0">
              <a:solidFill>
                <a:schemeClr val="accent1">
                  <a:lumMod val="75000"/>
                </a:schemeClr>
              </a:solidFill>
            </a:endParaRPr>
          </a:p>
        </p:txBody>
      </p:sp>
      <p:graphicFrame>
        <p:nvGraphicFramePr>
          <p:cNvPr id="63" name="Table 62"/>
          <p:cNvGraphicFramePr>
            <a:graphicFrameLocks noGrp="1"/>
          </p:cNvGraphicFramePr>
          <p:nvPr>
            <p:extLst>
              <p:ext uri="{D42A27DB-BD31-4B8C-83A1-F6EECF244321}">
                <p14:modId xmlns:p14="http://schemas.microsoft.com/office/powerpoint/2010/main" val="2239226126"/>
              </p:ext>
            </p:extLst>
          </p:nvPr>
        </p:nvGraphicFramePr>
        <p:xfrm>
          <a:off x="8247646" y="5593649"/>
          <a:ext cx="2227855" cy="393391"/>
        </p:xfrm>
        <a:graphic>
          <a:graphicData uri="http://schemas.openxmlformats.org/drawingml/2006/table">
            <a:tbl>
              <a:tblPr firstRow="1" bandRow="1">
                <a:tableStyleId>{93296810-A885-4BE3-A3E7-6D5BEEA58F35}</a:tableStyleId>
              </a:tblPr>
              <a:tblGrid>
                <a:gridCol w="445571"/>
                <a:gridCol w="445571"/>
                <a:gridCol w="445571"/>
                <a:gridCol w="445571"/>
                <a:gridCol w="445571"/>
              </a:tblGrid>
              <a:tr h="393391">
                <a:tc>
                  <a:txBody>
                    <a:bodyPr/>
                    <a:lstStyle/>
                    <a:p>
                      <a:pPr algn="ctr"/>
                      <a:r>
                        <a:rPr lang="sv-SE" dirty="0" smtClean="0"/>
                        <a:t>10</a:t>
                      </a: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64" name="Straight Arrow Connector 63"/>
          <p:cNvCxnSpPr/>
          <p:nvPr/>
        </p:nvCxnSpPr>
        <p:spPr>
          <a:xfrm>
            <a:off x="10527629" y="5771513"/>
            <a:ext cx="669760" cy="36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0286975" y="5246300"/>
            <a:ext cx="1600191" cy="307777"/>
          </a:xfrm>
          <a:prstGeom prst="rect">
            <a:avLst/>
          </a:prstGeom>
          <a:noFill/>
        </p:spPr>
        <p:txBody>
          <a:bodyPr wrap="square" rtlCol="0">
            <a:spAutoFit/>
          </a:bodyPr>
          <a:lstStyle/>
          <a:p>
            <a:r>
              <a:rPr lang="sv-SE" sz="1400" dirty="0" err="1" smtClean="0">
                <a:solidFill>
                  <a:schemeClr val="accent1">
                    <a:lumMod val="75000"/>
                  </a:schemeClr>
                </a:solidFill>
              </a:rPr>
              <a:t>buf_out</a:t>
            </a:r>
            <a:r>
              <a:rPr lang="sv-SE" sz="1400" dirty="0" smtClean="0">
                <a:solidFill>
                  <a:schemeClr val="accent1">
                    <a:lumMod val="75000"/>
                  </a:schemeClr>
                </a:solidFill>
              </a:rPr>
              <a:t> = 10</a:t>
            </a:r>
            <a:endParaRPr lang="sv-SE" sz="1400" dirty="0">
              <a:solidFill>
                <a:schemeClr val="accent1">
                  <a:lumMod val="75000"/>
                </a:schemeClr>
              </a:solidFill>
            </a:endParaRPr>
          </a:p>
        </p:txBody>
      </p:sp>
      <p:sp>
        <p:nvSpPr>
          <p:cNvPr id="66" name="TextBox 65"/>
          <p:cNvSpPr txBox="1"/>
          <p:nvPr/>
        </p:nvSpPr>
        <p:spPr>
          <a:xfrm>
            <a:off x="10286975" y="4944573"/>
            <a:ext cx="1060788" cy="369332"/>
          </a:xfrm>
          <a:prstGeom prst="rect">
            <a:avLst/>
          </a:prstGeom>
          <a:noFill/>
        </p:spPr>
        <p:txBody>
          <a:bodyPr wrap="square" rtlCol="0">
            <a:spAutoFit/>
          </a:bodyPr>
          <a:lstStyle/>
          <a:p>
            <a:r>
              <a:rPr lang="sv-SE" dirty="0" err="1" smtClean="0">
                <a:solidFill>
                  <a:srgbClr val="7030A0"/>
                </a:solidFill>
              </a:rPr>
              <a:t>rd_en</a:t>
            </a:r>
            <a:r>
              <a:rPr lang="sv-SE" dirty="0" smtClean="0">
                <a:solidFill>
                  <a:srgbClr val="7030A0"/>
                </a:solidFill>
              </a:rPr>
              <a:t> =1</a:t>
            </a:r>
            <a:endParaRPr lang="sv-SE" dirty="0">
              <a:solidFill>
                <a:srgbClr val="7030A0"/>
              </a:solidFill>
            </a:endParaRPr>
          </a:p>
        </p:txBody>
      </p:sp>
    </p:spTree>
    <p:extLst>
      <p:ext uri="{BB962C8B-B14F-4D97-AF65-F5344CB8AC3E}">
        <p14:creationId xmlns:p14="http://schemas.microsoft.com/office/powerpoint/2010/main" val="4754742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Power </a:t>
            </a:r>
            <a:r>
              <a:rPr lang="sv-SE" dirty="0" err="1" smtClean="0"/>
              <a:t>Usage</a:t>
            </a:r>
            <a:r>
              <a:rPr lang="sv-SE" dirty="0" smtClean="0"/>
              <a:t> </a:t>
            </a:r>
            <a:endParaRPr lang="sv-SE" dirty="0"/>
          </a:p>
        </p:txBody>
      </p:sp>
      <p:sp>
        <p:nvSpPr>
          <p:cNvPr id="3" name="Content Placeholder 2"/>
          <p:cNvSpPr>
            <a:spLocks noGrp="1"/>
          </p:cNvSpPr>
          <p:nvPr>
            <p:ph idx="1"/>
          </p:nvPr>
        </p:nvSpPr>
        <p:spPr>
          <a:xfrm>
            <a:off x="461211" y="1584993"/>
            <a:ext cx="1792706" cy="4291932"/>
          </a:xfrm>
        </p:spPr>
        <p:txBody>
          <a:bodyPr>
            <a:normAutofit fontScale="85000" lnSpcReduction="20000"/>
          </a:bodyPr>
          <a:lstStyle/>
          <a:p>
            <a:r>
              <a:rPr lang="sv-SE" dirty="0" smtClean="0"/>
              <a:t>After compiling under ’Power’ tab you can see a summary of how much you are using </a:t>
            </a:r>
            <a:r>
              <a:rPr lang="sv-SE" dirty="0" smtClean="0"/>
              <a:t>and where your power usage is going</a:t>
            </a:r>
            <a:endParaRPr lang="sv-SE" dirty="0"/>
          </a:p>
        </p:txBody>
      </p:sp>
      <p:pic>
        <p:nvPicPr>
          <p:cNvPr id="4" name="Picture 3"/>
          <p:cNvPicPr>
            <a:picLocks noChangeAspect="1"/>
          </p:cNvPicPr>
          <p:nvPr/>
        </p:nvPicPr>
        <p:blipFill rotWithShape="1">
          <a:blip r:embed="rId2"/>
          <a:srcRect l="12334" t="37611" r="39546" b="21534"/>
          <a:stretch/>
        </p:blipFill>
        <p:spPr>
          <a:xfrm>
            <a:off x="2719137" y="1690688"/>
            <a:ext cx="8754445" cy="4645556"/>
          </a:xfrm>
          <a:prstGeom prst="rect">
            <a:avLst/>
          </a:prstGeom>
        </p:spPr>
      </p:pic>
    </p:spTree>
    <p:extLst>
      <p:ext uri="{BB962C8B-B14F-4D97-AF65-F5344CB8AC3E}">
        <p14:creationId xmlns:p14="http://schemas.microsoft.com/office/powerpoint/2010/main" val="31300580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Using</a:t>
            </a:r>
            <a:r>
              <a:rPr lang="sv-SE" dirty="0" smtClean="0"/>
              <a:t> IP </a:t>
            </a:r>
            <a:r>
              <a:rPr lang="sv-SE" dirty="0" err="1" smtClean="0"/>
              <a:t>Core</a:t>
            </a:r>
            <a:r>
              <a:rPr lang="sv-SE" dirty="0" smtClean="0"/>
              <a:t> for FFT </a:t>
            </a:r>
            <a:endParaRPr lang="sv-SE" dirty="0"/>
          </a:p>
        </p:txBody>
      </p:sp>
      <p:sp>
        <p:nvSpPr>
          <p:cNvPr id="3" name="Content Placeholder 2"/>
          <p:cNvSpPr>
            <a:spLocks noGrp="1"/>
          </p:cNvSpPr>
          <p:nvPr>
            <p:ph idx="1"/>
          </p:nvPr>
        </p:nvSpPr>
        <p:spPr/>
        <p:txBody>
          <a:bodyPr/>
          <a:lstStyle/>
          <a:p>
            <a:r>
              <a:rPr lang="sv-SE" dirty="0" err="1" smtClean="0"/>
              <a:t>Uses</a:t>
            </a:r>
            <a:r>
              <a:rPr lang="sv-SE" dirty="0" smtClean="0"/>
              <a:t> </a:t>
            </a:r>
            <a:r>
              <a:rPr lang="sv-SE" dirty="0" err="1" smtClean="0"/>
              <a:t>low</a:t>
            </a:r>
            <a:r>
              <a:rPr lang="sv-SE" dirty="0" smtClean="0"/>
              <a:t> </a:t>
            </a:r>
            <a:r>
              <a:rPr lang="sv-SE" dirty="0" err="1" smtClean="0"/>
              <a:t>power</a:t>
            </a:r>
            <a:r>
              <a:rPr lang="sv-SE" dirty="0" smtClean="0"/>
              <a:t>, fast, </a:t>
            </a:r>
            <a:r>
              <a:rPr lang="sv-SE" dirty="0" err="1" smtClean="0"/>
              <a:t>reliable</a:t>
            </a:r>
            <a:r>
              <a:rPr lang="sv-SE" dirty="0" smtClean="0"/>
              <a:t> </a:t>
            </a:r>
            <a:endParaRPr lang="sv-SE" dirty="0"/>
          </a:p>
          <a:p>
            <a:r>
              <a:rPr lang="sv-SE" dirty="0" err="1" smtClean="0"/>
              <a:t>Easier</a:t>
            </a:r>
            <a:r>
              <a:rPr lang="sv-SE" dirty="0" smtClean="0"/>
              <a:t> to </a:t>
            </a:r>
            <a:r>
              <a:rPr lang="sv-SE" dirty="0" err="1" smtClean="0"/>
              <a:t>both</a:t>
            </a:r>
            <a:r>
              <a:rPr lang="sv-SE" dirty="0" smtClean="0"/>
              <a:t> </a:t>
            </a:r>
            <a:r>
              <a:rPr lang="sv-SE" dirty="0" err="1" smtClean="0"/>
              <a:t>implement</a:t>
            </a:r>
            <a:r>
              <a:rPr lang="sv-SE" dirty="0" smtClean="0"/>
              <a:t> and test </a:t>
            </a:r>
          </a:p>
          <a:p>
            <a:r>
              <a:rPr lang="sv-SE" dirty="0" smtClean="0"/>
              <a:t>LUT </a:t>
            </a:r>
            <a:r>
              <a:rPr lang="sv-SE" dirty="0" err="1" smtClean="0"/>
              <a:t>memory</a:t>
            </a:r>
            <a:endParaRPr lang="sv-SE" dirty="0" smtClean="0"/>
          </a:p>
          <a:p>
            <a:endParaRPr lang="sv-SE" dirty="0" smtClean="0"/>
          </a:p>
          <a:p>
            <a:endParaRPr lang="sv-SE" dirty="0"/>
          </a:p>
          <a:p>
            <a:r>
              <a:rPr lang="sv-SE" dirty="0" smtClean="0"/>
              <a:t>https://www.xilinx.com/publications/prod_mktg/vivado/Vivado_9_Reasons_Backgrounder.pdf</a:t>
            </a:r>
            <a:endParaRPr lang="sv-SE" dirty="0"/>
          </a:p>
        </p:txBody>
      </p:sp>
      <p:pic>
        <p:nvPicPr>
          <p:cNvPr id="4" name="Picture 3" descr="https://www.google.se/url?sa=t&amp;rct=j&amp;q=&amp;esrc=s&amp;source=web&amp;cd=1&amp;cad=rja&amp;uact=8&amp;ved=0ahUKEwjMo8WJ - Internet Explorer"/>
          <p:cNvPicPr>
            <a:picLocks noChangeAspect="1"/>
          </p:cNvPicPr>
          <p:nvPr/>
        </p:nvPicPr>
        <p:blipFill rotWithShape="1">
          <a:blip r:embed="rId2" cstate="print">
            <a:extLst>
              <a:ext uri="{28A0092B-C50C-407E-A947-70E740481C1C}">
                <a14:useLocalDpi xmlns:a14="http://schemas.microsoft.com/office/drawing/2010/main" val="0"/>
              </a:ext>
            </a:extLst>
          </a:blip>
          <a:srcRect l="4673" t="27135" r="35223" b="10293"/>
          <a:stretch/>
        </p:blipFill>
        <p:spPr>
          <a:xfrm>
            <a:off x="7475620" y="1572127"/>
            <a:ext cx="3424990" cy="2165921"/>
          </a:xfrm>
          <a:prstGeom prst="rect">
            <a:avLst/>
          </a:prstGeom>
        </p:spPr>
      </p:pic>
    </p:spTree>
    <p:extLst>
      <p:ext uri="{BB962C8B-B14F-4D97-AF65-F5344CB8AC3E}">
        <p14:creationId xmlns:p14="http://schemas.microsoft.com/office/powerpoint/2010/main" val="407410032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FFT IP </a:t>
            </a:r>
            <a:r>
              <a:rPr lang="sv-SE" dirty="0" err="1" smtClean="0"/>
              <a:t>Core</a:t>
            </a:r>
            <a:r>
              <a:rPr lang="sv-SE" dirty="0" smtClean="0"/>
              <a:t> </a:t>
            </a:r>
            <a:endParaRPr lang="sv-SE" dirty="0"/>
          </a:p>
        </p:txBody>
      </p:sp>
      <p:sp>
        <p:nvSpPr>
          <p:cNvPr id="3" name="Content Placeholder 2"/>
          <p:cNvSpPr>
            <a:spLocks noGrp="1"/>
          </p:cNvSpPr>
          <p:nvPr>
            <p:ph idx="1"/>
          </p:nvPr>
        </p:nvSpPr>
        <p:spPr/>
        <p:txBody>
          <a:bodyPr/>
          <a:lstStyle/>
          <a:p>
            <a:r>
              <a:rPr lang="sv-SE" dirty="0" smtClean="0">
                <a:hlinkClick r:id="rId2"/>
              </a:rPr>
              <a:t>https://www.xilinx.com/support/documentation/ip_documentation/xfft_ds260.pdf</a:t>
            </a:r>
            <a:endParaRPr lang="sv-SE" dirty="0" smtClean="0"/>
          </a:p>
          <a:p>
            <a:endParaRPr lang="sv-SE" dirty="0"/>
          </a:p>
        </p:txBody>
      </p:sp>
      <p:pic>
        <p:nvPicPr>
          <p:cNvPr id="4" name="Picture 3"/>
          <p:cNvPicPr>
            <a:picLocks noChangeAspect="1"/>
          </p:cNvPicPr>
          <p:nvPr/>
        </p:nvPicPr>
        <p:blipFill rotWithShape="1">
          <a:blip r:embed="rId3"/>
          <a:srcRect l="33343" t="27028" r="21481" b="31583"/>
          <a:stretch/>
        </p:blipFill>
        <p:spPr>
          <a:xfrm>
            <a:off x="3783449" y="2574758"/>
            <a:ext cx="6290993" cy="3602205"/>
          </a:xfrm>
          <a:prstGeom prst="rect">
            <a:avLst/>
          </a:prstGeom>
        </p:spPr>
      </p:pic>
    </p:spTree>
    <p:extLst>
      <p:ext uri="{BB962C8B-B14F-4D97-AF65-F5344CB8AC3E}">
        <p14:creationId xmlns:p14="http://schemas.microsoft.com/office/powerpoint/2010/main" val="11879160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Geting </a:t>
            </a:r>
            <a:r>
              <a:rPr lang="sv-SE" dirty="0" err="1" smtClean="0"/>
              <a:t>Started</a:t>
            </a:r>
            <a:r>
              <a:rPr lang="sv-SE" dirty="0" smtClean="0"/>
              <a:t> + </a:t>
            </a:r>
            <a:r>
              <a:rPr lang="sv-SE" dirty="0" err="1" smtClean="0"/>
              <a:t>Compiling</a:t>
            </a:r>
            <a:endParaRPr lang="sv-SE" dirty="0"/>
          </a:p>
        </p:txBody>
      </p:sp>
      <p:sp>
        <p:nvSpPr>
          <p:cNvPr id="3" name="Subtitle 2"/>
          <p:cNvSpPr>
            <a:spLocks noGrp="1"/>
          </p:cNvSpPr>
          <p:nvPr>
            <p:ph type="subTitle" idx="1"/>
          </p:nvPr>
        </p:nvSpPr>
        <p:spPr/>
        <p:txBody>
          <a:bodyPr/>
          <a:lstStyle/>
          <a:p>
            <a:endParaRPr lang="sv-SE" dirty="0"/>
          </a:p>
        </p:txBody>
      </p:sp>
    </p:spTree>
    <p:extLst>
      <p:ext uri="{BB962C8B-B14F-4D97-AF65-F5344CB8AC3E}">
        <p14:creationId xmlns:p14="http://schemas.microsoft.com/office/powerpoint/2010/main" val="16011421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12624</TotalTime>
  <Words>6162</Words>
  <Application>Microsoft Office PowerPoint</Application>
  <PresentationFormat>Custom</PresentationFormat>
  <Paragraphs>708</Paragraphs>
  <Slides>81</Slides>
  <Notes>4</Notes>
  <HiddenSlides>0</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Office Theme</vt:lpstr>
      <vt:lpstr>ADQ14-DC </vt:lpstr>
      <vt:lpstr>Contents</vt:lpstr>
      <vt:lpstr>SLIDES LEFT TO DO</vt:lpstr>
      <vt:lpstr>Overview of Device </vt:lpstr>
      <vt:lpstr>About the ADQ14</vt:lpstr>
      <vt:lpstr>Why use FPGA for calculations?</vt:lpstr>
      <vt:lpstr>How Much of the FPGA Are We Using?</vt:lpstr>
      <vt:lpstr>Power Usage </vt:lpstr>
      <vt:lpstr>Geting Started + Compiling</vt:lpstr>
      <vt:lpstr>Read the Manual and ReferenceGuide</vt:lpstr>
      <vt:lpstr>Software Development Kit (SDK) </vt:lpstr>
      <vt:lpstr>How to Compile </vt:lpstr>
      <vt:lpstr>Uploading to ADQ14</vt:lpstr>
      <vt:lpstr>Once Uploaded </vt:lpstr>
      <vt:lpstr>Programming in Verilog</vt:lpstr>
      <vt:lpstr>Preface  </vt:lpstr>
      <vt:lpstr>Beginner Basics</vt:lpstr>
      <vt:lpstr>Assignments + Declarations</vt:lpstr>
      <vt:lpstr>Reg vs. Wire </vt:lpstr>
      <vt:lpstr>Logic Statements </vt:lpstr>
      <vt:lpstr>Beginner Example Code </vt:lpstr>
      <vt:lpstr>Practice </vt:lpstr>
      <vt:lpstr>’adder.v’</vt:lpstr>
      <vt:lpstr>PowerPoint Presentation</vt:lpstr>
      <vt:lpstr>’testbench.v’</vt:lpstr>
      <vt:lpstr>Testing</vt:lpstr>
      <vt:lpstr>PowerPoint Presentation</vt:lpstr>
      <vt:lpstr>PowerPoint Presentation</vt:lpstr>
      <vt:lpstr>Debugging + Checking Code</vt:lpstr>
      <vt:lpstr>Reading Out Values</vt:lpstr>
      <vt:lpstr>Check Calculations </vt:lpstr>
      <vt:lpstr>Copying to Excel </vt:lpstr>
      <vt:lpstr>Comparing results </vt:lpstr>
      <vt:lpstr>Excel File </vt:lpstr>
      <vt:lpstr>Modules and TestBenches </vt:lpstr>
      <vt:lpstr>Within DevKit </vt:lpstr>
      <vt:lpstr>Creating Simulation </vt:lpstr>
      <vt:lpstr>Design not working? </vt:lpstr>
      <vt:lpstr>Our Setup</vt:lpstr>
      <vt:lpstr>Basic Operation </vt:lpstr>
      <vt:lpstr>Our Plan</vt:lpstr>
      <vt:lpstr>Data Flow Chart </vt:lpstr>
      <vt:lpstr>PowerPoint Presentation</vt:lpstr>
      <vt:lpstr>Covariance Matrix</vt:lpstr>
      <vt:lpstr>Further Calculations …</vt:lpstr>
      <vt:lpstr>Current Structure </vt:lpstr>
      <vt:lpstr>What I think we can Implement in the Future </vt:lpstr>
      <vt:lpstr>UserLogic2 Basic Structure </vt:lpstr>
      <vt:lpstr>Data Bus Stream </vt:lpstr>
      <vt:lpstr>Data Bus</vt:lpstr>
      <vt:lpstr>Control Registers in Vivado  </vt:lpstr>
      <vt:lpstr>Control Registers in Visual Studios </vt:lpstr>
      <vt:lpstr>Writing and Reading Registers in C Code </vt:lpstr>
      <vt:lpstr>Using Modules in UserLogic2</vt:lpstr>
      <vt:lpstr>Handling Data</vt:lpstr>
      <vt:lpstr>Implementing the Design</vt:lpstr>
      <vt:lpstr>Control Inputs </vt:lpstr>
      <vt:lpstr>Data Triggering</vt:lpstr>
      <vt:lpstr>Valid </vt:lpstr>
      <vt:lpstr>Valid Loop </vt:lpstr>
      <vt:lpstr>Set Clear – ’sclr’</vt:lpstr>
      <vt:lpstr>MeanVariance.v Design  </vt:lpstr>
      <vt:lpstr>MeanVariance</vt:lpstr>
      <vt:lpstr>Accumulating Data </vt:lpstr>
      <vt:lpstr>Averaging and Squaring </vt:lpstr>
      <vt:lpstr>Sig 2 Corr Design</vt:lpstr>
      <vt:lpstr>Sig 2 Corr</vt:lpstr>
      <vt:lpstr>covariance</vt:lpstr>
      <vt:lpstr>Covariance </vt:lpstr>
      <vt:lpstr>What is left </vt:lpstr>
      <vt:lpstr>WARNING ON MODIFYING CODE</vt:lpstr>
      <vt:lpstr>C Code Devkit</vt:lpstr>
      <vt:lpstr>Tips to Designing </vt:lpstr>
      <vt:lpstr>Notes</vt:lpstr>
      <vt:lpstr>Future Work</vt:lpstr>
      <vt:lpstr>Future Work </vt:lpstr>
      <vt:lpstr>FIFO Module Created </vt:lpstr>
      <vt:lpstr>FIFO module</vt:lpstr>
      <vt:lpstr>PowerPoint Presentation</vt:lpstr>
      <vt:lpstr>Using IP Core for FFT </vt:lpstr>
      <vt:lpstr>FFT IP Core </vt:lpstr>
    </vt:vector>
  </TitlesOfParts>
  <Company>Chalmers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ADQ14</dc:title>
  <dc:creator>Juliana Echternach</dc:creator>
  <cp:lastModifiedBy>Speedy</cp:lastModifiedBy>
  <cp:revision>160</cp:revision>
  <dcterms:created xsi:type="dcterms:W3CDTF">2017-08-04T07:30:50Z</dcterms:created>
  <dcterms:modified xsi:type="dcterms:W3CDTF">2017-08-13T15:51:24Z</dcterms:modified>
</cp:coreProperties>
</file>